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3"/>
  </p:notesMasterIdLst>
  <p:handoutMasterIdLst>
    <p:handoutMasterId r:id="rId194"/>
  </p:handoutMasterIdLst>
  <p:sldIdLst>
    <p:sldId id="439" r:id="rId2"/>
    <p:sldId id="504" r:id="rId3"/>
    <p:sldId id="257" r:id="rId4"/>
    <p:sldId id="533" r:id="rId5"/>
    <p:sldId id="528" r:id="rId6"/>
    <p:sldId id="530" r:id="rId7"/>
    <p:sldId id="531" r:id="rId8"/>
    <p:sldId id="532" r:id="rId9"/>
    <p:sldId id="512" r:id="rId10"/>
    <p:sldId id="486" r:id="rId11"/>
    <p:sldId id="502" r:id="rId12"/>
    <p:sldId id="487" r:id="rId13"/>
    <p:sldId id="488" r:id="rId14"/>
    <p:sldId id="489" r:id="rId15"/>
    <p:sldId id="493" r:id="rId16"/>
    <p:sldId id="491" r:id="rId17"/>
    <p:sldId id="492" r:id="rId18"/>
    <p:sldId id="348" r:id="rId19"/>
    <p:sldId id="293" r:id="rId20"/>
    <p:sldId id="506" r:id="rId21"/>
    <p:sldId id="344" r:id="rId22"/>
    <p:sldId id="345" r:id="rId23"/>
    <p:sldId id="258" r:id="rId24"/>
    <p:sldId id="346" r:id="rId25"/>
    <p:sldId id="514" r:id="rId26"/>
    <p:sldId id="513" r:id="rId27"/>
    <p:sldId id="515" r:id="rId28"/>
    <p:sldId id="516" r:id="rId29"/>
    <p:sldId id="517" r:id="rId30"/>
    <p:sldId id="518" r:id="rId31"/>
    <p:sldId id="527" r:id="rId32"/>
    <p:sldId id="519" r:id="rId33"/>
    <p:sldId id="520" r:id="rId34"/>
    <p:sldId id="521" r:id="rId35"/>
    <p:sldId id="534" r:id="rId36"/>
    <p:sldId id="523" r:id="rId37"/>
    <p:sldId id="524" r:id="rId38"/>
    <p:sldId id="525" r:id="rId39"/>
    <p:sldId id="526" r:id="rId40"/>
    <p:sldId id="535" r:id="rId41"/>
    <p:sldId id="536" r:id="rId42"/>
    <p:sldId id="297" r:id="rId43"/>
    <p:sldId id="494" r:id="rId44"/>
    <p:sldId id="509" r:id="rId45"/>
    <p:sldId id="510" r:id="rId46"/>
    <p:sldId id="511" r:id="rId47"/>
    <p:sldId id="398" r:id="rId48"/>
    <p:sldId id="321" r:id="rId49"/>
    <p:sldId id="300" r:id="rId50"/>
    <p:sldId id="349" r:id="rId51"/>
    <p:sldId id="350" r:id="rId52"/>
    <p:sldId id="399" r:id="rId53"/>
    <p:sldId id="274" r:id="rId54"/>
    <p:sldId id="327" r:id="rId55"/>
    <p:sldId id="290" r:id="rId56"/>
    <p:sldId id="420" r:id="rId57"/>
    <p:sldId id="351" r:id="rId58"/>
    <p:sldId id="328" r:id="rId59"/>
    <p:sldId id="325" r:id="rId60"/>
    <p:sldId id="326" r:id="rId61"/>
    <p:sldId id="329" r:id="rId62"/>
    <p:sldId id="429" r:id="rId63"/>
    <p:sldId id="298" r:id="rId64"/>
    <p:sldId id="421" r:id="rId65"/>
    <p:sldId id="352" r:id="rId66"/>
    <p:sldId id="353" r:id="rId67"/>
    <p:sldId id="354" r:id="rId68"/>
    <p:sldId id="331" r:id="rId69"/>
    <p:sldId id="405" r:id="rId70"/>
    <p:sldId id="440" r:id="rId71"/>
    <p:sldId id="426" r:id="rId72"/>
    <p:sldId id="447" r:id="rId73"/>
    <p:sldId id="355" r:id="rId74"/>
    <p:sldId id="356" r:id="rId75"/>
    <p:sldId id="357" r:id="rId76"/>
    <p:sldId id="358" r:id="rId77"/>
    <p:sldId id="359" r:id="rId78"/>
    <p:sldId id="360" r:id="rId79"/>
    <p:sldId id="441" r:id="rId80"/>
    <p:sldId id="435" r:id="rId81"/>
    <p:sldId id="496" r:id="rId82"/>
    <p:sldId id="442" r:id="rId83"/>
    <p:sldId id="400" r:id="rId84"/>
    <p:sldId id="275" r:id="rId85"/>
    <p:sldId id="425" r:id="rId86"/>
    <p:sldId id="427" r:id="rId87"/>
    <p:sldId id="375" r:id="rId88"/>
    <p:sldId id="507" r:id="rId89"/>
    <p:sldId id="443" r:id="rId90"/>
    <p:sldId id="508" r:id="rId91"/>
    <p:sldId id="299" r:id="rId92"/>
    <p:sldId id="422" r:id="rId93"/>
    <p:sldId id="380" r:id="rId94"/>
    <p:sldId id="410" r:id="rId95"/>
    <p:sldId id="411" r:id="rId96"/>
    <p:sldId id="412" r:id="rId97"/>
    <p:sldId id="408" r:id="rId98"/>
    <p:sldId id="409" r:id="rId99"/>
    <p:sldId id="445" r:id="rId100"/>
    <p:sldId id="434" r:id="rId101"/>
    <p:sldId id="378" r:id="rId102"/>
    <p:sldId id="379" r:id="rId103"/>
    <p:sldId id="338" r:id="rId104"/>
    <p:sldId id="423" r:id="rId105"/>
    <p:sldId id="417" r:id="rId106"/>
    <p:sldId id="334" r:id="rId107"/>
    <p:sldId id="335" r:id="rId108"/>
    <p:sldId id="347" r:id="rId109"/>
    <p:sldId id="428" r:id="rId110"/>
    <p:sldId id="437" r:id="rId111"/>
    <p:sldId id="446" r:id="rId112"/>
    <p:sldId id="370" r:id="rId113"/>
    <p:sldId id="371" r:id="rId114"/>
    <p:sldId id="372" r:id="rId115"/>
    <p:sldId id="373" r:id="rId116"/>
    <p:sldId id="374" r:id="rId117"/>
    <p:sldId id="362" r:id="rId118"/>
    <p:sldId id="363" r:id="rId119"/>
    <p:sldId id="364" r:id="rId120"/>
    <p:sldId id="365" r:id="rId121"/>
    <p:sldId id="366" r:id="rId122"/>
    <p:sldId id="367" r:id="rId123"/>
    <p:sldId id="368" r:id="rId124"/>
    <p:sldId id="337" r:id="rId125"/>
    <p:sldId id="419" r:id="rId126"/>
    <p:sldId id="401" r:id="rId127"/>
    <p:sldId id="277" r:id="rId128"/>
    <p:sldId id="341" r:id="rId129"/>
    <p:sldId id="342" r:id="rId130"/>
    <p:sldId id="343" r:id="rId131"/>
    <p:sldId id="339" r:id="rId132"/>
    <p:sldId id="340" r:id="rId133"/>
    <p:sldId id="406" r:id="rId134"/>
    <p:sldId id="418" r:id="rId135"/>
    <p:sldId id="302" r:id="rId136"/>
    <p:sldId id="303" r:id="rId137"/>
    <p:sldId id="304" r:id="rId138"/>
    <p:sldId id="305" r:id="rId139"/>
    <p:sldId id="306" r:id="rId140"/>
    <p:sldId id="407" r:id="rId141"/>
    <p:sldId id="381" r:id="rId142"/>
    <p:sldId id="382" r:id="rId143"/>
    <p:sldId id="383" r:id="rId144"/>
    <p:sldId id="384" r:id="rId145"/>
    <p:sldId id="385" r:id="rId146"/>
    <p:sldId id="386" r:id="rId147"/>
    <p:sldId id="387" r:id="rId148"/>
    <p:sldId id="388" r:id="rId149"/>
    <p:sldId id="389" r:id="rId150"/>
    <p:sldId id="390" r:id="rId151"/>
    <p:sldId id="438" r:id="rId152"/>
    <p:sldId id="391" r:id="rId153"/>
    <p:sldId id="392" r:id="rId154"/>
    <p:sldId id="393" r:id="rId155"/>
    <p:sldId id="394" r:id="rId156"/>
    <p:sldId id="395" r:id="rId157"/>
    <p:sldId id="396" r:id="rId158"/>
    <p:sldId id="397" r:id="rId159"/>
    <p:sldId id="402" r:id="rId160"/>
    <p:sldId id="318" r:id="rId161"/>
    <p:sldId id="413" r:id="rId162"/>
    <p:sldId id="450" r:id="rId163"/>
    <p:sldId id="451" r:id="rId164"/>
    <p:sldId id="452" r:id="rId165"/>
    <p:sldId id="453" r:id="rId166"/>
    <p:sldId id="454" r:id="rId167"/>
    <p:sldId id="467" r:id="rId168"/>
    <p:sldId id="468" r:id="rId169"/>
    <p:sldId id="497" r:id="rId170"/>
    <p:sldId id="470" r:id="rId171"/>
    <p:sldId id="471" r:id="rId172"/>
    <p:sldId id="472" r:id="rId173"/>
    <p:sldId id="480" r:id="rId174"/>
    <p:sldId id="481" r:id="rId175"/>
    <p:sldId id="482" r:id="rId176"/>
    <p:sldId id="286" r:id="rId177"/>
    <p:sldId id="316" r:id="rId178"/>
    <p:sldId id="404" r:id="rId179"/>
    <p:sldId id="414" r:id="rId180"/>
    <p:sldId id="415" r:id="rId181"/>
    <p:sldId id="319" r:id="rId182"/>
    <p:sldId id="416" r:id="rId183"/>
    <p:sldId id="320" r:id="rId184"/>
    <p:sldId id="505" r:id="rId185"/>
    <p:sldId id="273" r:id="rId186"/>
    <p:sldId id="503" r:id="rId187"/>
    <p:sldId id="317" r:id="rId188"/>
    <p:sldId id="498" r:id="rId189"/>
    <p:sldId id="499" r:id="rId190"/>
    <p:sldId id="500" r:id="rId191"/>
    <p:sldId id="501" r:id="rId192"/>
  </p:sldIdLst>
  <p:sldSz cx="9144000" cy="6858000" type="screen4x3"/>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p15:clr>
            <a:srgbClr val="A4A3A4"/>
          </p15:clr>
        </p15:guide>
        <p15:guide id="2" pos="2304">
          <p15:clr>
            <a:srgbClr val="A4A3A4"/>
          </p15:clr>
        </p15:guide>
        <p15:guide id="3" orient="horz" pos="2928">
          <p15:clr>
            <a:srgbClr val="A4A3A4"/>
          </p15:clr>
        </p15:guide>
        <p15:guide id="4"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8EC65D"/>
    <a:srgbClr val="3BBFBF"/>
    <a:srgbClr val="FF5B5B"/>
    <a:srgbClr val="FF0000"/>
    <a:srgbClr val="F68B33"/>
    <a:srgbClr val="FACD4E"/>
    <a:srgbClr val="004620"/>
    <a:srgbClr val="1E14F0"/>
    <a:srgbClr val="475B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4" autoAdjust="0"/>
    <p:restoredTop sz="89680" autoAdjust="0"/>
  </p:normalViewPr>
  <p:slideViewPr>
    <p:cSldViewPr snapToGrid="0">
      <p:cViewPr varScale="1">
        <p:scale>
          <a:sx n="67" d="100"/>
          <a:sy n="67" d="100"/>
        </p:scale>
        <p:origin x="1416" y="60"/>
      </p:cViewPr>
      <p:guideLst/>
    </p:cSldViewPr>
  </p:slideViewPr>
  <p:notesTextViewPr>
    <p:cViewPr>
      <p:scale>
        <a:sx n="1" d="1"/>
        <a:sy n="1" d="1"/>
      </p:scale>
      <p:origin x="0" y="0"/>
    </p:cViewPr>
  </p:notesTextViewPr>
  <p:sorterViewPr>
    <p:cViewPr>
      <p:scale>
        <a:sx n="130" d="100"/>
        <a:sy n="130" d="100"/>
      </p:scale>
      <p:origin x="0" y="-103062"/>
    </p:cViewPr>
  </p:sorterViewPr>
  <p:notesViewPr>
    <p:cSldViewPr snapToGrid="0">
      <p:cViewPr varScale="1">
        <p:scale>
          <a:sx n="56" d="100"/>
          <a:sy n="56" d="100"/>
        </p:scale>
        <p:origin x="2832" y="72"/>
      </p:cViewPr>
      <p:guideLst>
        <p:guide orient="horz" pos="3024"/>
        <p:guide pos="2304"/>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ableStyles" Target="tableStyles.xml"/><Relationship Id="rId172" Type="http://schemas.openxmlformats.org/officeDocument/2006/relationships/slide" Target="slides/slide171.xml"/><Relationship Id="rId193"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presProps" Target="pres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oleObject" Target="Macintosh%20HD:Users:gabrieldumouchel:Desktop:graphiques_pour_colloque2018.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Macintosh%20HD:Users:gabrieldumouchel:Desktop:graphiques_pour_colloque2018.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Macintosh%20HD:Users:gabrieldumouchel:Desktop:Comparaison_r&#233;sultats_pr&#233;-post-tests.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gabrieldumouchel:Desktop:graphiques_pour_colloque2018.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Macintosh%20HD:Users:gabrieldumouchel:Desktop:graphiques_pour_colloque2018.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Macintosh%20HD:Users:gabrieldumouchel:Desktop:graphiques_pour_colloque2018.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Macintosh%20HD:Users:gabrieldumouchel:Desktop:graphiques_pour_colloque2018.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Macintosh%20HD:Users:gabrieldumouchel:Desktop:graphiques_pour_colloque2018.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Macintosh%20HD:Users:gabrieldumouchel:Desktop:graphiques_pour_colloque2018.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Macintosh%20HD:Users:gabrieldumouchel:Desktop:graphiques_pour_colloque2018.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Macintosh%20HD:Users:gabrieldumouchel:Desktop:graphiques_pour_colloque2018.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fr-FR" dirty="0" smtClean="0"/>
              <a:t>Genre</a:t>
            </a:r>
            <a:endParaRPr lang="fr-FR" dirty="0"/>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fr-FR"/>
        </a:p>
      </c:txPr>
    </c:title>
    <c:autoTitleDeleted val="0"/>
    <c:plotArea>
      <c:layout/>
      <c:pieChart>
        <c:varyColors val="1"/>
        <c:ser>
          <c:idx val="0"/>
          <c:order val="0"/>
          <c:explosion val="7"/>
          <c:dPt>
            <c:idx val="0"/>
            <c:bubble3D val="0"/>
            <c:spPr>
              <a:solidFill>
                <a:schemeClr val="accent6"/>
              </a:solidFill>
              <a:ln>
                <a:noFill/>
              </a:ln>
              <a:effectLst/>
            </c:spPr>
            <c:extLst>
              <c:ext xmlns:c16="http://schemas.microsoft.com/office/drawing/2014/chart" uri="{C3380CC4-5D6E-409C-BE32-E72D297353CC}">
                <c16:uniqueId val="{00000000-DAD7-4060-8FC2-12E7DBBBFDC0}"/>
              </c:ext>
            </c:extLst>
          </c:dPt>
          <c:dPt>
            <c:idx val="1"/>
            <c:bubble3D val="0"/>
            <c:spPr>
              <a:solidFill>
                <a:schemeClr val="accent5"/>
              </a:solidFill>
              <a:ln>
                <a:noFill/>
              </a:ln>
              <a:effectLst/>
            </c:spPr>
            <c:extLst>
              <c:ext xmlns:c16="http://schemas.microsoft.com/office/drawing/2014/chart" uri="{C3380CC4-5D6E-409C-BE32-E72D297353CC}">
                <c16:uniqueId val="{00000001-DAD7-4060-8FC2-12E7DBBBFDC0}"/>
              </c:ext>
            </c:extLst>
          </c:dPt>
          <c:dLbls>
            <c:dLbl>
              <c:idx val="0"/>
              <c:layout>
                <c:manualLayout>
                  <c:x val="-0.13742407610496388"/>
                  <c:y val="-8.4789276756727407E-3"/>
                </c:manualLayout>
              </c:layout>
              <c:showLegendKey val="0"/>
              <c:showVal val="1"/>
              <c:showCatName val="0"/>
              <c:showSerName val="0"/>
              <c:showPercent val="0"/>
              <c:showBubbleSize val="0"/>
              <c:extLst>
                <c:ext xmlns:c15="http://schemas.microsoft.com/office/drawing/2012/chart" uri="{CE6537A1-D6FC-4f65-9D91-7224C49458BB}">
                  <c15:layout>
                    <c:manualLayout>
                      <c:w val="0.36665149257256724"/>
                      <c:h val="7.1500845249440351E-2"/>
                    </c:manualLayout>
                  </c15:layout>
                </c:ext>
                <c:ext xmlns:c16="http://schemas.microsoft.com/office/drawing/2014/chart" uri="{C3380CC4-5D6E-409C-BE32-E72D297353CC}">
                  <c16:uniqueId val="{00000000-DAD7-4060-8FC2-12E7DBBBFDC0}"/>
                </c:ext>
              </c:extLst>
            </c:dLbl>
            <c:dLbl>
              <c:idx val="1"/>
              <c:layout/>
              <c:showLegendKey val="0"/>
              <c:showVal val="1"/>
              <c:showCatName val="0"/>
              <c:showSerName val="0"/>
              <c:showPercent val="0"/>
              <c:showBubbleSize val="0"/>
              <c:extLst>
                <c:ext xmlns:c15="http://schemas.microsoft.com/office/drawing/2012/chart" uri="{CE6537A1-D6FC-4f65-9D91-7224C49458BB}">
                  <c15:layout>
                    <c:manualLayout>
                      <c:w val="0.28361240782811475"/>
                      <c:h val="0.12544241445719798"/>
                    </c:manualLayout>
                  </c15:layout>
                </c:ext>
                <c:ext xmlns:c16="http://schemas.microsoft.com/office/drawing/2014/chart" uri="{C3380CC4-5D6E-409C-BE32-E72D297353CC}">
                  <c16:uniqueId val="{00000001-DAD7-4060-8FC2-12E7DBBBFDC0}"/>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Feuil1!$A$1:$A$2</c:f>
              <c:strCache>
                <c:ptCount val="2"/>
                <c:pt idx="0">
                  <c:v>Homme</c:v>
                </c:pt>
                <c:pt idx="1">
                  <c:v>Femme</c:v>
                </c:pt>
              </c:strCache>
            </c:strRef>
          </c:cat>
          <c:val>
            <c:numRef>
              <c:f>Feuil1!$B$1:$B$2</c:f>
              <c:numCache>
                <c:formatCode>0.0%</c:formatCode>
                <c:ptCount val="2"/>
                <c:pt idx="0">
                  <c:v>0.44600000000000001</c:v>
                </c:pt>
                <c:pt idx="1">
                  <c:v>0.55400000000000005</c:v>
                </c:pt>
              </c:numCache>
            </c:numRef>
          </c:val>
          <c:extLst>
            <c:ext xmlns:c16="http://schemas.microsoft.com/office/drawing/2014/chart" uri="{C3380CC4-5D6E-409C-BE32-E72D297353CC}">
              <c16:uniqueId val="{00000002-DAD7-4060-8FC2-12E7DBBBFDC0}"/>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w="9525" cap="flat" cmpd="sng" algn="ctr">
      <a:noFill/>
      <a:prstDash val="soli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dPt>
            <c:idx val="0"/>
            <c:invertIfNegative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659A-442D-85FD-16D961B98CF5}"/>
              </c:ext>
            </c:extLst>
          </c:dPt>
          <c:dPt>
            <c:idx val="1"/>
            <c:invertIfNegative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659A-442D-85FD-16D961B98CF5}"/>
              </c:ext>
            </c:extLst>
          </c:dPt>
          <c:dPt>
            <c:idx val="2"/>
            <c:invertIfNegative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659A-442D-85FD-16D961B98CF5}"/>
              </c:ext>
            </c:extLst>
          </c:dPt>
          <c:dPt>
            <c:idx val="3"/>
            <c:invertIfNegative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659A-442D-85FD-16D961B98CF5}"/>
              </c:ext>
            </c:extLst>
          </c:dPt>
          <c:dPt>
            <c:idx val="4"/>
            <c:invertIfNegative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9-659A-442D-85FD-16D961B98CF5}"/>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Feuil1!$A$124:$A$128</c:f>
              <c:strCache>
                <c:ptCount val="5"/>
                <c:pt idx="0">
                  <c:v>Être plus efficace dans mes recherches dans Internet</c:v>
                </c:pt>
                <c:pt idx="1">
                  <c:v>Mieux citer mes sources d'information (références bibliographiques)</c:v>
                </c:pt>
                <c:pt idx="2">
                  <c:v>Être plus efficace dans mes recherches à la bibliothèque</c:v>
                </c:pt>
                <c:pt idx="3">
                  <c:v>Mieux évaluer la fiabilité de l'information que je trouve dans Internet</c:v>
                </c:pt>
                <c:pt idx="4">
                  <c:v>Mieux connaître les règles sur le droit d'auteur</c:v>
                </c:pt>
              </c:strCache>
            </c:strRef>
          </c:cat>
          <c:val>
            <c:numRef>
              <c:f>Feuil1!$B$124:$B$128</c:f>
              <c:numCache>
                <c:formatCode>0.0%</c:formatCode>
                <c:ptCount val="5"/>
                <c:pt idx="0">
                  <c:v>0.625</c:v>
                </c:pt>
                <c:pt idx="1">
                  <c:v>0.57099999999999995</c:v>
                </c:pt>
                <c:pt idx="2">
                  <c:v>0.48199999999999998</c:v>
                </c:pt>
                <c:pt idx="3">
                  <c:v>0.44600000000000001</c:v>
                </c:pt>
                <c:pt idx="4">
                  <c:v>0.25</c:v>
                </c:pt>
              </c:numCache>
            </c:numRef>
          </c:val>
          <c:extLst>
            <c:ext xmlns:c16="http://schemas.microsoft.com/office/drawing/2014/chart" uri="{C3380CC4-5D6E-409C-BE32-E72D297353CC}">
              <c16:uniqueId val="{0000000A-659A-442D-85FD-16D961B98CF5}"/>
            </c:ext>
          </c:extLst>
        </c:ser>
        <c:dLbls>
          <c:showLegendKey val="0"/>
          <c:showVal val="0"/>
          <c:showCatName val="0"/>
          <c:showSerName val="0"/>
          <c:showPercent val="0"/>
          <c:showBubbleSize val="0"/>
        </c:dLbls>
        <c:gapWidth val="150"/>
        <c:axId val="-2108057480"/>
        <c:axId val="-2108210168"/>
      </c:barChart>
      <c:catAx>
        <c:axId val="-2108057480"/>
        <c:scaling>
          <c:orientation val="minMax"/>
        </c:scaling>
        <c:delete val="0"/>
        <c:axPos val="l"/>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crossAx val="-2108210168"/>
        <c:crosses val="autoZero"/>
        <c:auto val="1"/>
        <c:lblAlgn val="ctr"/>
        <c:lblOffset val="100"/>
        <c:noMultiLvlLbl val="0"/>
      </c:catAx>
      <c:valAx>
        <c:axId val="-2108210168"/>
        <c:scaling>
          <c:orientation val="minMax"/>
          <c:max val="1"/>
        </c:scaling>
        <c:delete val="1"/>
        <c:axPos val="b"/>
        <c:majorGridlines>
          <c:spPr>
            <a:ln w="9525" cap="flat" cmpd="sng" algn="ctr">
              <a:solidFill>
                <a:schemeClr val="tx1">
                  <a:tint val="75000"/>
                  <a:shade val="95000"/>
                  <a:satMod val="105000"/>
                </a:schemeClr>
              </a:solidFill>
              <a:prstDash val="solid"/>
              <a:round/>
            </a:ln>
            <a:effectLst/>
          </c:spPr>
        </c:majorGridlines>
        <c:numFmt formatCode="0.0%" sourceLinked="1"/>
        <c:majorTickMark val="out"/>
        <c:minorTickMark val="none"/>
        <c:tickLblPos val="nextTo"/>
        <c:crossAx val="-2108057480"/>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dPt>
            <c:idx val="0"/>
            <c:invertIfNegative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AB23-4A0E-A6AE-7707E8A81212}"/>
              </c:ext>
            </c:extLst>
          </c:dPt>
          <c:dPt>
            <c:idx val="1"/>
            <c:invertIfNegative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AB23-4A0E-A6AE-7707E8A81212}"/>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Feuil1!$N$108:$O$108</c:f>
              <c:strCache>
                <c:ptCount val="2"/>
                <c:pt idx="0">
                  <c:v>Pré-test</c:v>
                </c:pt>
                <c:pt idx="1">
                  <c:v>Post-test</c:v>
                </c:pt>
              </c:strCache>
            </c:strRef>
          </c:cat>
          <c:val>
            <c:numRef>
              <c:f>Feuil1!$N$109:$O$109</c:f>
              <c:numCache>
                <c:formatCode>0.0%</c:formatCode>
                <c:ptCount val="2"/>
                <c:pt idx="0">
                  <c:v>0.55400000000000005</c:v>
                </c:pt>
                <c:pt idx="1">
                  <c:v>0.80789999999999995</c:v>
                </c:pt>
              </c:numCache>
            </c:numRef>
          </c:val>
          <c:extLst>
            <c:ext xmlns:c16="http://schemas.microsoft.com/office/drawing/2014/chart" uri="{C3380CC4-5D6E-409C-BE32-E72D297353CC}">
              <c16:uniqueId val="{00000004-AB23-4A0E-A6AE-7707E8A81212}"/>
            </c:ext>
          </c:extLst>
        </c:ser>
        <c:dLbls>
          <c:showLegendKey val="0"/>
          <c:showVal val="1"/>
          <c:showCatName val="0"/>
          <c:showSerName val="0"/>
          <c:showPercent val="0"/>
          <c:showBubbleSize val="0"/>
        </c:dLbls>
        <c:gapWidth val="150"/>
        <c:axId val="-2108551992"/>
        <c:axId val="-2108657208"/>
      </c:barChart>
      <c:catAx>
        <c:axId val="-2108551992"/>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crossAx val="-2108657208"/>
        <c:crosses val="autoZero"/>
        <c:auto val="1"/>
        <c:lblAlgn val="ctr"/>
        <c:lblOffset val="100"/>
        <c:noMultiLvlLbl val="0"/>
      </c:catAx>
      <c:valAx>
        <c:axId val="-2108657208"/>
        <c:scaling>
          <c:orientation val="minMax"/>
          <c:max val="1"/>
        </c:scaling>
        <c:delete val="0"/>
        <c:axPos val="l"/>
        <c:numFmt formatCode="0.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crossAx val="-2108551992"/>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fr-FR" sz="1800" dirty="0" smtClean="0"/>
              <a:t>Âge</a:t>
            </a:r>
            <a:endParaRPr lang="fr-FR" sz="1800" dirty="0"/>
          </a:p>
        </c:rich>
      </c:tx>
      <c:layout/>
      <c:overlay val="0"/>
    </c:title>
    <c:autoTitleDeleted val="0"/>
    <c:plotArea>
      <c:layout/>
      <c:barChart>
        <c:barDir val="bar"/>
        <c:grouping val="clustered"/>
        <c:varyColors val="0"/>
        <c:ser>
          <c:idx val="0"/>
          <c:order val="0"/>
          <c:spPr>
            <a:solidFill>
              <a:schemeClr val="accent6"/>
            </a:solidFill>
          </c:spPr>
          <c:invertIfNegative val="0"/>
          <c:cat>
            <c:strRef>
              <c:f>Feuil1!$A$11:$A$16</c:f>
              <c:strCache>
                <c:ptCount val="6"/>
                <c:pt idx="0">
                  <c:v>17-19 ans</c:v>
                </c:pt>
                <c:pt idx="1">
                  <c:v>20-24 ans</c:v>
                </c:pt>
                <c:pt idx="2">
                  <c:v>25-29 ans</c:v>
                </c:pt>
                <c:pt idx="3">
                  <c:v>30-34 ans</c:v>
                </c:pt>
                <c:pt idx="4">
                  <c:v>35-39 ans</c:v>
                </c:pt>
                <c:pt idx="5">
                  <c:v>40 ans et plus</c:v>
                </c:pt>
              </c:strCache>
            </c:strRef>
          </c:cat>
          <c:val>
            <c:numRef>
              <c:f>Feuil1!$B$11:$B$16</c:f>
              <c:numCache>
                <c:formatCode>0.0%</c:formatCode>
                <c:ptCount val="6"/>
                <c:pt idx="0">
                  <c:v>7.0999999999999994E-2</c:v>
                </c:pt>
                <c:pt idx="1">
                  <c:v>0.625</c:v>
                </c:pt>
                <c:pt idx="2">
                  <c:v>8.8999999999999996E-2</c:v>
                </c:pt>
                <c:pt idx="3">
                  <c:v>7.0999999999999994E-2</c:v>
                </c:pt>
                <c:pt idx="4">
                  <c:v>5.3999999999999999E-2</c:v>
                </c:pt>
                <c:pt idx="5">
                  <c:v>8.8999999999999996E-2</c:v>
                </c:pt>
              </c:numCache>
            </c:numRef>
          </c:val>
          <c:extLst>
            <c:ext xmlns:c16="http://schemas.microsoft.com/office/drawing/2014/chart" uri="{C3380CC4-5D6E-409C-BE32-E72D297353CC}">
              <c16:uniqueId val="{00000000-E974-442B-8CCB-418422E48578}"/>
            </c:ext>
          </c:extLst>
        </c:ser>
        <c:dLbls>
          <c:showLegendKey val="0"/>
          <c:showVal val="0"/>
          <c:showCatName val="0"/>
          <c:showSerName val="0"/>
          <c:showPercent val="0"/>
          <c:showBubbleSize val="0"/>
        </c:dLbls>
        <c:gapWidth val="150"/>
        <c:axId val="-2107627000"/>
        <c:axId val="-2107635544"/>
      </c:barChart>
      <c:catAx>
        <c:axId val="-2107627000"/>
        <c:scaling>
          <c:orientation val="minMax"/>
        </c:scaling>
        <c:delete val="0"/>
        <c:axPos val="l"/>
        <c:numFmt formatCode="General" sourceLinked="0"/>
        <c:majorTickMark val="out"/>
        <c:minorTickMark val="none"/>
        <c:tickLblPos val="nextTo"/>
        <c:txPr>
          <a:bodyPr/>
          <a:lstStyle/>
          <a:p>
            <a:pPr>
              <a:defRPr sz="1400"/>
            </a:pPr>
            <a:endParaRPr lang="fr-FR"/>
          </a:p>
        </c:txPr>
        <c:crossAx val="-2107635544"/>
        <c:crosses val="autoZero"/>
        <c:auto val="1"/>
        <c:lblAlgn val="ctr"/>
        <c:lblOffset val="100"/>
        <c:noMultiLvlLbl val="0"/>
      </c:catAx>
      <c:valAx>
        <c:axId val="-2107635544"/>
        <c:scaling>
          <c:orientation val="minMax"/>
        </c:scaling>
        <c:delete val="0"/>
        <c:axPos val="b"/>
        <c:majorGridlines/>
        <c:numFmt formatCode="0.0%" sourceLinked="1"/>
        <c:majorTickMark val="out"/>
        <c:minorTickMark val="none"/>
        <c:tickLblPos val="nextTo"/>
        <c:txPr>
          <a:bodyPr/>
          <a:lstStyle/>
          <a:p>
            <a:pPr>
              <a:defRPr sz="1200"/>
            </a:pPr>
            <a:endParaRPr lang="fr-FR"/>
          </a:p>
        </c:txPr>
        <c:crossAx val="-2107627000"/>
        <c:crosses val="autoZero"/>
        <c:crossBetween val="between"/>
      </c:valAx>
    </c:plotArea>
    <c:plotVisOnly val="1"/>
    <c:dispBlanksAs val="gap"/>
    <c:showDLblsOverMax val="0"/>
  </c:chart>
  <c:txPr>
    <a:bodyPr/>
    <a:lstStyle/>
    <a:p>
      <a:pPr>
        <a:defRPr sz="1200"/>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fr-FR" dirty="0"/>
              <a:t>Cours</a:t>
            </a:r>
            <a:r>
              <a:rPr lang="fr-FR" baseline="0" dirty="0"/>
              <a:t> obligatoire ou non</a:t>
            </a:r>
            <a:endParaRPr lang="fr-FR" dirty="0"/>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fr-FR"/>
        </a:p>
      </c:txPr>
    </c:title>
    <c:autoTitleDeleted val="0"/>
    <c:plotArea>
      <c:layout/>
      <c:pieChart>
        <c:varyColors val="1"/>
        <c:ser>
          <c:idx val="0"/>
          <c:order val="0"/>
          <c:dPt>
            <c:idx val="0"/>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FD90-4C26-A71D-21F0821F356E}"/>
              </c:ext>
            </c:extLst>
          </c:dPt>
          <c:dPt>
            <c:idx val="1"/>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FD90-4C26-A71D-21F0821F356E}"/>
              </c:ext>
            </c:extLst>
          </c:dPt>
          <c:dLbls>
            <c:dLbl>
              <c:idx val="1"/>
              <c:layout/>
              <c:showLegendKey val="0"/>
              <c:showVal val="1"/>
              <c:showCatName val="0"/>
              <c:showSerName val="0"/>
              <c:showPercent val="0"/>
              <c:showBubbleSize val="0"/>
              <c:extLst>
                <c:ext xmlns:c15="http://schemas.microsoft.com/office/drawing/2012/chart" uri="{CE6537A1-D6FC-4f65-9D91-7224C49458BB}">
                  <c15:layout>
                    <c:manualLayout>
                      <c:w val="0.30130411112165545"/>
                      <c:h val="6.6494987429829469E-2"/>
                    </c:manualLayout>
                  </c15:layout>
                </c:ext>
                <c:ext xmlns:c16="http://schemas.microsoft.com/office/drawing/2014/chart" uri="{C3380CC4-5D6E-409C-BE32-E72D297353CC}">
                  <c16:uniqueId val="{00000003-FD90-4C26-A71D-21F0821F356E}"/>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15:layout/>
              </c:ext>
            </c:extLst>
          </c:dLbls>
          <c:cat>
            <c:strRef>
              <c:f>Feuil1!$A$39:$A$40</c:f>
              <c:strCache>
                <c:ptCount val="2"/>
                <c:pt idx="0">
                  <c:v>Cours obligatoire</c:v>
                </c:pt>
                <c:pt idx="1">
                  <c:v>Cours non obligatoire</c:v>
                </c:pt>
              </c:strCache>
            </c:strRef>
          </c:cat>
          <c:val>
            <c:numRef>
              <c:f>Feuil1!$B$39:$B$40</c:f>
              <c:numCache>
                <c:formatCode>0.0%</c:formatCode>
                <c:ptCount val="2"/>
                <c:pt idx="0">
                  <c:v>8.8999999999999996E-2</c:v>
                </c:pt>
                <c:pt idx="1">
                  <c:v>0.91100000000000003</c:v>
                </c:pt>
              </c:numCache>
            </c:numRef>
          </c:val>
          <c:extLst>
            <c:ext xmlns:c16="http://schemas.microsoft.com/office/drawing/2014/chart" uri="{C3380CC4-5D6E-409C-BE32-E72D297353CC}">
              <c16:uniqueId val="{00000004-FD90-4C26-A71D-21F0821F356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7979124638189601E-2"/>
          <c:y val="0.83254731908219104"/>
          <c:w val="0.89999993689812596"/>
          <c:h val="0.1295928288716340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w="9525" cap="flat" cmpd="sng" algn="ctr">
      <a:noFill/>
      <a:prstDash val="solid"/>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fr-FR" dirty="0" smtClean="0"/>
              <a:t>Facultés</a:t>
            </a:r>
            <a:endParaRPr lang="fr-FR" dirty="0"/>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fr-FR"/>
        </a:p>
      </c:txPr>
    </c:title>
    <c:autoTitleDeleted val="0"/>
    <c:plotArea>
      <c:layout/>
      <c:barChart>
        <c:barDir val="bar"/>
        <c:grouping val="clustered"/>
        <c:varyColors val="0"/>
        <c:ser>
          <c:idx val="0"/>
          <c:order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Feuil1!$A$25:$A$32</c:f>
              <c:strCache>
                <c:ptCount val="8"/>
                <c:pt idx="0">
                  <c:v>Administration</c:v>
                </c:pt>
                <c:pt idx="1">
                  <c:v>Agriculture</c:v>
                </c:pt>
                <c:pt idx="2">
                  <c:v>DGPC</c:v>
                </c:pt>
                <c:pt idx="3">
                  <c:v>Éducation</c:v>
                </c:pt>
                <c:pt idx="4">
                  <c:v>Médecine</c:v>
                </c:pt>
                <c:pt idx="5">
                  <c:v>Génie</c:v>
                </c:pt>
                <c:pt idx="6">
                  <c:v>Sciences sociales</c:v>
                </c:pt>
                <c:pt idx="7">
                  <c:v>Sciences des religions</c:v>
                </c:pt>
              </c:strCache>
            </c:strRef>
          </c:cat>
          <c:val>
            <c:numRef>
              <c:f>Feuil1!$B$25:$B$32</c:f>
              <c:numCache>
                <c:formatCode>0.0%</c:formatCode>
                <c:ptCount val="8"/>
                <c:pt idx="0">
                  <c:v>0.28599999999999998</c:v>
                </c:pt>
                <c:pt idx="1">
                  <c:v>0.161</c:v>
                </c:pt>
                <c:pt idx="2">
                  <c:v>0.125</c:v>
                </c:pt>
                <c:pt idx="3">
                  <c:v>0.14299999999999999</c:v>
                </c:pt>
                <c:pt idx="4">
                  <c:v>1.7999999999999999E-2</c:v>
                </c:pt>
                <c:pt idx="5">
                  <c:v>0.14299999999999999</c:v>
                </c:pt>
                <c:pt idx="6">
                  <c:v>7.0999999999999994E-2</c:v>
                </c:pt>
                <c:pt idx="7">
                  <c:v>5.3999999999999999E-2</c:v>
                </c:pt>
              </c:numCache>
            </c:numRef>
          </c:val>
          <c:extLst>
            <c:ext xmlns:c16="http://schemas.microsoft.com/office/drawing/2014/chart" uri="{C3380CC4-5D6E-409C-BE32-E72D297353CC}">
              <c16:uniqueId val="{00000000-4D90-4BDC-B82B-9E9B20C46C85}"/>
            </c:ext>
          </c:extLst>
        </c:ser>
        <c:dLbls>
          <c:showLegendKey val="0"/>
          <c:showVal val="0"/>
          <c:showCatName val="0"/>
          <c:showSerName val="0"/>
          <c:showPercent val="0"/>
          <c:showBubbleSize val="0"/>
        </c:dLbls>
        <c:gapWidth val="150"/>
        <c:axId val="-2050494952"/>
        <c:axId val="-2110696824"/>
      </c:barChart>
      <c:catAx>
        <c:axId val="-2050494952"/>
        <c:scaling>
          <c:orientation val="minMax"/>
        </c:scaling>
        <c:delete val="0"/>
        <c:axPos val="l"/>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crossAx val="-2110696824"/>
        <c:crosses val="autoZero"/>
        <c:auto val="1"/>
        <c:lblAlgn val="ctr"/>
        <c:lblOffset val="100"/>
        <c:noMultiLvlLbl val="0"/>
      </c:catAx>
      <c:valAx>
        <c:axId val="-2110696824"/>
        <c:scaling>
          <c:orientation val="minMax"/>
        </c:scaling>
        <c:delete val="0"/>
        <c:axPos val="b"/>
        <c:majorGridlines>
          <c:spPr>
            <a:ln w="9525" cap="flat" cmpd="sng" algn="ctr">
              <a:solidFill>
                <a:schemeClr val="tx1">
                  <a:tint val="75000"/>
                  <a:shade val="95000"/>
                  <a:satMod val="105000"/>
                </a:schemeClr>
              </a:solidFill>
              <a:prstDash val="solid"/>
              <a:round/>
            </a:ln>
            <a:effectLst/>
          </c:spPr>
        </c:majorGridlines>
        <c:numFmt formatCode="0.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r-FR"/>
          </a:p>
        </c:txPr>
        <c:crossAx val="-2050494952"/>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baseline="0">
                <a:solidFill>
                  <a:schemeClr val="tx1"/>
                </a:solidFill>
                <a:latin typeface="+mn-lt"/>
                <a:ea typeface="+mn-ea"/>
                <a:cs typeface="+mn-cs"/>
              </a:defRPr>
            </a:pPr>
            <a:r>
              <a:rPr lang="fr-FR" sz="1800" dirty="0" smtClean="0"/>
              <a:t>Trimestre</a:t>
            </a:r>
            <a:r>
              <a:rPr lang="fr-FR" sz="1800" baseline="0" dirty="0" smtClean="0"/>
              <a:t> d’inscription au cours</a:t>
            </a:r>
            <a:endParaRPr lang="fr-FR" sz="1800" dirty="0"/>
          </a:p>
        </c:rich>
      </c:tx>
      <c:layout/>
      <c:overlay val="0"/>
      <c:spPr>
        <a:noFill/>
        <a:ln>
          <a:noFill/>
        </a:ln>
        <a:effectLst/>
      </c:spPr>
      <c:txPr>
        <a:bodyPr rot="0" spcFirstLastPara="1" vertOverflow="ellipsis" vert="horz" wrap="square" anchor="ctr" anchorCtr="1"/>
        <a:lstStyle/>
        <a:p>
          <a:pPr>
            <a:defRPr sz="1440" b="1" i="0" u="none" strike="noStrike" kern="1200" baseline="0">
              <a:solidFill>
                <a:schemeClr val="tx1"/>
              </a:solidFill>
              <a:latin typeface="+mn-lt"/>
              <a:ea typeface="+mn-ea"/>
              <a:cs typeface="+mn-cs"/>
            </a:defRPr>
          </a:pPr>
          <a:endParaRPr lang="fr-FR"/>
        </a:p>
      </c:txPr>
    </c:title>
    <c:autoTitleDeleted val="0"/>
    <c:plotArea>
      <c:layout/>
      <c:barChart>
        <c:barDir val="bar"/>
        <c:grouping val="clustered"/>
        <c:varyColors val="0"/>
        <c:ser>
          <c:idx val="0"/>
          <c:order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Feuil1!$A$54:$A$64</c:f>
              <c:strCache>
                <c:ptCount val="11"/>
                <c:pt idx="0">
                  <c:v>1er trimestre</c:v>
                </c:pt>
                <c:pt idx="1">
                  <c:v>2e trimestre</c:v>
                </c:pt>
                <c:pt idx="2">
                  <c:v>3e trimestre</c:v>
                </c:pt>
                <c:pt idx="3">
                  <c:v>4e trimestre</c:v>
                </c:pt>
                <c:pt idx="4">
                  <c:v>5e trimestre</c:v>
                </c:pt>
                <c:pt idx="5">
                  <c:v>6e trimestre</c:v>
                </c:pt>
                <c:pt idx="6">
                  <c:v>7e trimestre</c:v>
                </c:pt>
                <c:pt idx="7">
                  <c:v>8e trimestre</c:v>
                </c:pt>
                <c:pt idx="8">
                  <c:v>9e trimestre</c:v>
                </c:pt>
                <c:pt idx="9">
                  <c:v>10e trimestre</c:v>
                </c:pt>
                <c:pt idx="10">
                  <c:v>10e trimestre et plus</c:v>
                </c:pt>
              </c:strCache>
            </c:strRef>
          </c:cat>
          <c:val>
            <c:numRef>
              <c:f>Feuil1!$B$54:$B$64</c:f>
              <c:numCache>
                <c:formatCode>0.0%</c:formatCode>
                <c:ptCount val="11"/>
                <c:pt idx="0">
                  <c:v>0.17899999999999999</c:v>
                </c:pt>
                <c:pt idx="1">
                  <c:v>0.25</c:v>
                </c:pt>
                <c:pt idx="2">
                  <c:v>3.5999999999999997E-2</c:v>
                </c:pt>
                <c:pt idx="3">
                  <c:v>0.161</c:v>
                </c:pt>
                <c:pt idx="4">
                  <c:v>8.8999999999999996E-2</c:v>
                </c:pt>
                <c:pt idx="5">
                  <c:v>0.107</c:v>
                </c:pt>
                <c:pt idx="6" formatCode="0%">
                  <c:v>0</c:v>
                </c:pt>
                <c:pt idx="7">
                  <c:v>1.7999999999999999E-2</c:v>
                </c:pt>
                <c:pt idx="8">
                  <c:v>3.5999999999999997E-2</c:v>
                </c:pt>
                <c:pt idx="9">
                  <c:v>1.7999999999999999E-2</c:v>
                </c:pt>
                <c:pt idx="10">
                  <c:v>0.107</c:v>
                </c:pt>
              </c:numCache>
            </c:numRef>
          </c:val>
          <c:extLst>
            <c:ext xmlns:c16="http://schemas.microsoft.com/office/drawing/2014/chart" uri="{C3380CC4-5D6E-409C-BE32-E72D297353CC}">
              <c16:uniqueId val="{00000000-E74F-4AA0-93AA-177A348AE8D3}"/>
            </c:ext>
          </c:extLst>
        </c:ser>
        <c:dLbls>
          <c:showLegendKey val="0"/>
          <c:showVal val="0"/>
          <c:showCatName val="0"/>
          <c:showSerName val="0"/>
          <c:showPercent val="0"/>
          <c:showBubbleSize val="0"/>
        </c:dLbls>
        <c:gapWidth val="150"/>
        <c:axId val="-2050020584"/>
        <c:axId val="-2050582456"/>
      </c:barChart>
      <c:catAx>
        <c:axId val="-2050020584"/>
        <c:scaling>
          <c:orientation val="minMax"/>
        </c:scaling>
        <c:delete val="0"/>
        <c:axPos val="l"/>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crossAx val="-2050582456"/>
        <c:crosses val="autoZero"/>
        <c:auto val="1"/>
        <c:lblAlgn val="ctr"/>
        <c:lblOffset val="100"/>
        <c:noMultiLvlLbl val="0"/>
      </c:catAx>
      <c:valAx>
        <c:axId val="-2050582456"/>
        <c:scaling>
          <c:orientation val="minMax"/>
        </c:scaling>
        <c:delete val="0"/>
        <c:axPos val="b"/>
        <c:majorGridlines>
          <c:spPr>
            <a:ln w="9525" cap="flat" cmpd="sng" algn="ctr">
              <a:solidFill>
                <a:schemeClr val="tx1">
                  <a:tint val="75000"/>
                  <a:shade val="95000"/>
                  <a:satMod val="105000"/>
                </a:schemeClr>
              </a:solidFill>
              <a:prstDash val="solid"/>
              <a:round/>
            </a:ln>
            <a:effectLst/>
          </c:spPr>
        </c:majorGridlines>
        <c:numFmt formatCode="0.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r-FR"/>
          </a:p>
        </c:txPr>
        <c:crossAx val="-2050020584"/>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sz="1200"/>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fr-FR"/>
              <a:t>Habiletés</a:t>
            </a:r>
            <a:r>
              <a:rPr lang="fr-FR" baseline="0"/>
              <a:t> selon l'outil de recherche</a:t>
            </a:r>
            <a:endParaRPr lang="fr-F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fr-FR"/>
        </a:p>
      </c:txPr>
    </c:title>
    <c:autoTitleDeleted val="0"/>
    <c:plotArea>
      <c:layout/>
      <c:barChart>
        <c:barDir val="bar"/>
        <c:grouping val="clustered"/>
        <c:varyColors val="0"/>
        <c:ser>
          <c:idx val="0"/>
          <c:order val="0"/>
          <c:tx>
            <c:strRef>
              <c:f>Feuil1!$B$76</c:f>
              <c:strCache>
                <c:ptCount val="1"/>
                <c:pt idx="0">
                  <c:v>Catalogues</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Feuil1!$A$77:$A$80</c:f>
              <c:strCache>
                <c:ptCount val="4"/>
                <c:pt idx="0">
                  <c:v>Peu habile</c:v>
                </c:pt>
                <c:pt idx="1">
                  <c:v>Moyennement habile</c:v>
                </c:pt>
                <c:pt idx="2">
                  <c:v>Très habile</c:v>
                </c:pt>
                <c:pt idx="3">
                  <c:v>Expert</c:v>
                </c:pt>
              </c:strCache>
            </c:strRef>
          </c:cat>
          <c:val>
            <c:numRef>
              <c:f>Feuil1!$B$77:$B$80</c:f>
              <c:numCache>
                <c:formatCode>0.0%</c:formatCode>
                <c:ptCount val="4"/>
                <c:pt idx="0">
                  <c:v>0.53600000000000003</c:v>
                </c:pt>
                <c:pt idx="1">
                  <c:v>0.375</c:v>
                </c:pt>
                <c:pt idx="2">
                  <c:v>8.8999999999999996E-2</c:v>
                </c:pt>
                <c:pt idx="3">
                  <c:v>0</c:v>
                </c:pt>
              </c:numCache>
            </c:numRef>
          </c:val>
          <c:extLst>
            <c:ext xmlns:c16="http://schemas.microsoft.com/office/drawing/2014/chart" uri="{C3380CC4-5D6E-409C-BE32-E72D297353CC}">
              <c16:uniqueId val="{00000000-28E2-4BD7-9CCA-013C54509100}"/>
            </c:ext>
          </c:extLst>
        </c:ser>
        <c:ser>
          <c:idx val="1"/>
          <c:order val="1"/>
          <c:tx>
            <c:strRef>
              <c:f>Feuil1!$C$76</c:f>
              <c:strCache>
                <c:ptCount val="1"/>
                <c:pt idx="0">
                  <c:v>Bases de données</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Feuil1!$A$77:$A$80</c:f>
              <c:strCache>
                <c:ptCount val="4"/>
                <c:pt idx="0">
                  <c:v>Peu habile</c:v>
                </c:pt>
                <c:pt idx="1">
                  <c:v>Moyennement habile</c:v>
                </c:pt>
                <c:pt idx="2">
                  <c:v>Très habile</c:v>
                </c:pt>
                <c:pt idx="3">
                  <c:v>Expert</c:v>
                </c:pt>
              </c:strCache>
            </c:strRef>
          </c:cat>
          <c:val>
            <c:numRef>
              <c:f>Feuil1!$C$77:$C$80</c:f>
              <c:numCache>
                <c:formatCode>0.0%</c:formatCode>
                <c:ptCount val="4"/>
                <c:pt idx="0">
                  <c:v>0.48199999999999998</c:v>
                </c:pt>
                <c:pt idx="1">
                  <c:v>0.35699999999999998</c:v>
                </c:pt>
                <c:pt idx="2">
                  <c:v>0.14299999999999999</c:v>
                </c:pt>
                <c:pt idx="3">
                  <c:v>1.7999999999999999E-2</c:v>
                </c:pt>
              </c:numCache>
            </c:numRef>
          </c:val>
          <c:extLst>
            <c:ext xmlns:c16="http://schemas.microsoft.com/office/drawing/2014/chart" uri="{C3380CC4-5D6E-409C-BE32-E72D297353CC}">
              <c16:uniqueId val="{00000001-28E2-4BD7-9CCA-013C54509100}"/>
            </c:ext>
          </c:extLst>
        </c:ser>
        <c:ser>
          <c:idx val="2"/>
          <c:order val="2"/>
          <c:tx>
            <c:strRef>
              <c:f>Feuil1!$D$76</c:f>
              <c:strCache>
                <c:ptCount val="1"/>
                <c:pt idx="0">
                  <c:v>Moteurs de recherche</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Feuil1!$A$77:$A$80</c:f>
              <c:strCache>
                <c:ptCount val="4"/>
                <c:pt idx="0">
                  <c:v>Peu habile</c:v>
                </c:pt>
                <c:pt idx="1">
                  <c:v>Moyennement habile</c:v>
                </c:pt>
                <c:pt idx="2">
                  <c:v>Très habile</c:v>
                </c:pt>
                <c:pt idx="3">
                  <c:v>Expert</c:v>
                </c:pt>
              </c:strCache>
            </c:strRef>
          </c:cat>
          <c:val>
            <c:numRef>
              <c:f>Feuil1!$D$77:$D$80</c:f>
              <c:numCache>
                <c:formatCode>0.0%</c:formatCode>
                <c:ptCount val="4"/>
                <c:pt idx="0">
                  <c:v>1.7999999999999999E-2</c:v>
                </c:pt>
                <c:pt idx="1">
                  <c:v>0.26800000000000002</c:v>
                </c:pt>
                <c:pt idx="2">
                  <c:v>0.625</c:v>
                </c:pt>
                <c:pt idx="3">
                  <c:v>8.8999999999999996E-2</c:v>
                </c:pt>
              </c:numCache>
            </c:numRef>
          </c:val>
          <c:extLst>
            <c:ext xmlns:c16="http://schemas.microsoft.com/office/drawing/2014/chart" uri="{C3380CC4-5D6E-409C-BE32-E72D297353CC}">
              <c16:uniqueId val="{00000002-28E2-4BD7-9CCA-013C54509100}"/>
            </c:ext>
          </c:extLst>
        </c:ser>
        <c:dLbls>
          <c:showLegendKey val="0"/>
          <c:showVal val="0"/>
          <c:showCatName val="0"/>
          <c:showSerName val="0"/>
          <c:showPercent val="0"/>
          <c:showBubbleSize val="0"/>
        </c:dLbls>
        <c:gapWidth val="150"/>
        <c:axId val="-2145087416"/>
        <c:axId val="-2145140744"/>
      </c:barChart>
      <c:catAx>
        <c:axId val="-2145087416"/>
        <c:scaling>
          <c:orientation val="minMax"/>
        </c:scaling>
        <c:delete val="0"/>
        <c:axPos val="l"/>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crossAx val="-2145140744"/>
        <c:crosses val="autoZero"/>
        <c:auto val="1"/>
        <c:lblAlgn val="ctr"/>
        <c:lblOffset val="100"/>
        <c:noMultiLvlLbl val="0"/>
      </c:catAx>
      <c:valAx>
        <c:axId val="-2145140744"/>
        <c:scaling>
          <c:orientation val="minMax"/>
        </c:scaling>
        <c:delete val="0"/>
        <c:axPos val="b"/>
        <c:majorGridlines>
          <c:spPr>
            <a:ln w="9525" cap="flat" cmpd="sng" algn="ctr">
              <a:solidFill>
                <a:schemeClr val="tx1">
                  <a:tint val="75000"/>
                  <a:shade val="95000"/>
                  <a:satMod val="105000"/>
                </a:schemeClr>
              </a:solidFill>
              <a:prstDash val="solid"/>
              <a:round/>
            </a:ln>
            <a:effectLst/>
          </c:spPr>
        </c:majorGridlines>
        <c:numFmt formatCode="0.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r-FR"/>
          </a:p>
        </c:txPr>
        <c:crossAx val="-2145087416"/>
        <c:crosses val="autoZero"/>
        <c:crossBetween val="between"/>
      </c:valAx>
      <c:spPr>
        <a:noFill/>
        <a:ln>
          <a:noFill/>
        </a:ln>
        <a:effectLst/>
      </c:spPr>
    </c:plotArea>
    <c:legend>
      <c:legendPos val="r"/>
      <c:layout>
        <c:manualLayout>
          <c:xMode val="edge"/>
          <c:yMode val="edge"/>
          <c:x val="0.65991961388191411"/>
          <c:y val="0.34165788939410252"/>
          <c:w val="0.32119312466503458"/>
          <c:h val="0.4797813880035917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w="9525" cap="flat" cmpd="sng" algn="ctr">
      <a:noFill/>
      <a:prstDash val="solid"/>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fr-FR"/>
              <a:t>Intérêt</a:t>
            </a:r>
            <a:r>
              <a:rPr lang="fr-FR" baseline="0"/>
              <a:t> pour la recherche d'information</a:t>
            </a:r>
            <a:endParaRPr lang="fr-F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fr-FR"/>
        </a:p>
      </c:txPr>
    </c:title>
    <c:autoTitleDeleted val="0"/>
    <c:plotArea>
      <c:layout/>
      <c:barChart>
        <c:barDir val="bar"/>
        <c:grouping val="clustered"/>
        <c:varyColors val="0"/>
        <c:ser>
          <c:idx val="0"/>
          <c:order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Feuil1!$A$87:$A$90</c:f>
              <c:strCache>
                <c:ptCount val="4"/>
                <c:pt idx="0">
                  <c:v>Aucun intérêt</c:v>
                </c:pt>
                <c:pt idx="1">
                  <c:v>Un peu d'intérêt</c:v>
                </c:pt>
                <c:pt idx="2">
                  <c:v>Assez d'intérêt</c:v>
                </c:pt>
                <c:pt idx="3">
                  <c:v>Beaucoup d'intérêt</c:v>
                </c:pt>
              </c:strCache>
            </c:strRef>
          </c:cat>
          <c:val>
            <c:numRef>
              <c:f>Feuil1!$B$87:$B$90</c:f>
              <c:numCache>
                <c:formatCode>0.00%</c:formatCode>
                <c:ptCount val="4"/>
                <c:pt idx="0" formatCode="0%">
                  <c:v>0</c:v>
                </c:pt>
                <c:pt idx="1">
                  <c:v>0.161</c:v>
                </c:pt>
                <c:pt idx="2">
                  <c:v>0.375</c:v>
                </c:pt>
                <c:pt idx="3">
                  <c:v>0.46400000000000002</c:v>
                </c:pt>
              </c:numCache>
            </c:numRef>
          </c:val>
          <c:extLst>
            <c:ext xmlns:c16="http://schemas.microsoft.com/office/drawing/2014/chart" uri="{C3380CC4-5D6E-409C-BE32-E72D297353CC}">
              <c16:uniqueId val="{00000000-BF4F-4BB5-927F-7EEDF9744FA3}"/>
            </c:ext>
          </c:extLst>
        </c:ser>
        <c:dLbls>
          <c:showLegendKey val="0"/>
          <c:showVal val="0"/>
          <c:showCatName val="0"/>
          <c:showSerName val="0"/>
          <c:showPercent val="0"/>
          <c:showBubbleSize val="0"/>
        </c:dLbls>
        <c:gapWidth val="150"/>
        <c:axId val="-2133312568"/>
        <c:axId val="-2145135592"/>
      </c:barChart>
      <c:catAx>
        <c:axId val="-2133312568"/>
        <c:scaling>
          <c:orientation val="minMax"/>
        </c:scaling>
        <c:delete val="0"/>
        <c:axPos val="l"/>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crossAx val="-2145135592"/>
        <c:crosses val="autoZero"/>
        <c:auto val="1"/>
        <c:lblAlgn val="ctr"/>
        <c:lblOffset val="100"/>
        <c:noMultiLvlLbl val="0"/>
      </c:catAx>
      <c:valAx>
        <c:axId val="-2145135592"/>
        <c:scaling>
          <c:orientation val="minMax"/>
        </c:scaling>
        <c:delete val="0"/>
        <c:axPos val="b"/>
        <c:majorGridlines>
          <c:spPr>
            <a:ln w="9525" cap="flat" cmpd="sng" algn="ctr">
              <a:solidFill>
                <a:schemeClr val="tx1">
                  <a:tint val="75000"/>
                  <a:shade val="95000"/>
                  <a:satMod val="105000"/>
                </a:schemeClr>
              </a:solidFill>
              <a:prstDash val="solid"/>
              <a:round/>
            </a:ln>
            <a:effectLst/>
          </c:spPr>
        </c:majorGridlines>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r-FR"/>
          </a:p>
        </c:txPr>
        <c:crossAx val="-2133312568"/>
        <c:crosses val="autoZero"/>
        <c:crossBetween val="between"/>
      </c:valAx>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Feuil1!$B$95</c:f>
              <c:strCache>
                <c:ptCount val="1"/>
                <c:pt idx="0">
                  <c:v>Catalogues</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Feuil1!$A$96:$A$99</c:f>
              <c:strCache>
                <c:ptCount val="4"/>
                <c:pt idx="0">
                  <c:v>Jamais</c:v>
                </c:pt>
                <c:pt idx="1">
                  <c:v>Quelques fois par mois</c:v>
                </c:pt>
                <c:pt idx="2">
                  <c:v>Plusieurs fois par semaine</c:v>
                </c:pt>
                <c:pt idx="3">
                  <c:v>Tous les jours</c:v>
                </c:pt>
              </c:strCache>
            </c:strRef>
          </c:cat>
          <c:val>
            <c:numRef>
              <c:f>Feuil1!$B$96:$B$99</c:f>
              <c:numCache>
                <c:formatCode>0.00%</c:formatCode>
                <c:ptCount val="4"/>
                <c:pt idx="0">
                  <c:v>0.67900000000000005</c:v>
                </c:pt>
                <c:pt idx="1">
                  <c:v>0.28599999999999998</c:v>
                </c:pt>
                <c:pt idx="2">
                  <c:v>3.5999999999999997E-2</c:v>
                </c:pt>
                <c:pt idx="3" formatCode="0%">
                  <c:v>0</c:v>
                </c:pt>
              </c:numCache>
            </c:numRef>
          </c:val>
          <c:extLst>
            <c:ext xmlns:c16="http://schemas.microsoft.com/office/drawing/2014/chart" uri="{C3380CC4-5D6E-409C-BE32-E72D297353CC}">
              <c16:uniqueId val="{00000000-1E8F-4B3C-BE43-3A33A2DABB55}"/>
            </c:ext>
          </c:extLst>
        </c:ser>
        <c:ser>
          <c:idx val="1"/>
          <c:order val="1"/>
          <c:tx>
            <c:strRef>
              <c:f>Feuil1!$C$95</c:f>
              <c:strCache>
                <c:ptCount val="1"/>
                <c:pt idx="0">
                  <c:v>Bases de données</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Feuil1!$A$96:$A$99</c:f>
              <c:strCache>
                <c:ptCount val="4"/>
                <c:pt idx="0">
                  <c:v>Jamais</c:v>
                </c:pt>
                <c:pt idx="1">
                  <c:v>Quelques fois par mois</c:v>
                </c:pt>
                <c:pt idx="2">
                  <c:v>Plusieurs fois par semaine</c:v>
                </c:pt>
                <c:pt idx="3">
                  <c:v>Tous les jours</c:v>
                </c:pt>
              </c:strCache>
            </c:strRef>
          </c:cat>
          <c:val>
            <c:numRef>
              <c:f>Feuil1!$C$96:$C$99</c:f>
              <c:numCache>
                <c:formatCode>0.00%</c:formatCode>
                <c:ptCount val="4"/>
                <c:pt idx="0">
                  <c:v>0.64300000000000002</c:v>
                </c:pt>
                <c:pt idx="1">
                  <c:v>0.28599999999999998</c:v>
                </c:pt>
                <c:pt idx="2">
                  <c:v>7.0999999999999994E-2</c:v>
                </c:pt>
                <c:pt idx="3" formatCode="0%">
                  <c:v>0</c:v>
                </c:pt>
              </c:numCache>
            </c:numRef>
          </c:val>
          <c:extLst>
            <c:ext xmlns:c16="http://schemas.microsoft.com/office/drawing/2014/chart" uri="{C3380CC4-5D6E-409C-BE32-E72D297353CC}">
              <c16:uniqueId val="{00000001-1E8F-4B3C-BE43-3A33A2DABB55}"/>
            </c:ext>
          </c:extLst>
        </c:ser>
        <c:ser>
          <c:idx val="2"/>
          <c:order val="2"/>
          <c:tx>
            <c:strRef>
              <c:f>Feuil1!$D$95</c:f>
              <c:strCache>
                <c:ptCount val="1"/>
                <c:pt idx="0">
                  <c:v>Moteurs de recherche</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Feuil1!$A$96:$A$99</c:f>
              <c:strCache>
                <c:ptCount val="4"/>
                <c:pt idx="0">
                  <c:v>Jamais</c:v>
                </c:pt>
                <c:pt idx="1">
                  <c:v>Quelques fois par mois</c:v>
                </c:pt>
                <c:pt idx="2">
                  <c:v>Plusieurs fois par semaine</c:v>
                </c:pt>
                <c:pt idx="3">
                  <c:v>Tous les jours</c:v>
                </c:pt>
              </c:strCache>
            </c:strRef>
          </c:cat>
          <c:val>
            <c:numRef>
              <c:f>Feuil1!$D$96:$D$99</c:f>
              <c:numCache>
                <c:formatCode>0.00%</c:formatCode>
                <c:ptCount val="4"/>
                <c:pt idx="0" formatCode="0%">
                  <c:v>0</c:v>
                </c:pt>
                <c:pt idx="1">
                  <c:v>7.0999999999999994E-2</c:v>
                </c:pt>
                <c:pt idx="2">
                  <c:v>0.30399999999999999</c:v>
                </c:pt>
                <c:pt idx="3">
                  <c:v>0.625</c:v>
                </c:pt>
              </c:numCache>
            </c:numRef>
          </c:val>
          <c:extLst>
            <c:ext xmlns:c16="http://schemas.microsoft.com/office/drawing/2014/chart" uri="{C3380CC4-5D6E-409C-BE32-E72D297353CC}">
              <c16:uniqueId val="{00000002-1E8F-4B3C-BE43-3A33A2DABB55}"/>
            </c:ext>
          </c:extLst>
        </c:ser>
        <c:dLbls>
          <c:showLegendKey val="0"/>
          <c:showVal val="0"/>
          <c:showCatName val="0"/>
          <c:showSerName val="0"/>
          <c:showPercent val="0"/>
          <c:showBubbleSize val="0"/>
        </c:dLbls>
        <c:gapWidth val="150"/>
        <c:axId val="-2144968552"/>
        <c:axId val="-2144359688"/>
      </c:barChart>
      <c:catAx>
        <c:axId val="-2144968552"/>
        <c:scaling>
          <c:orientation val="minMax"/>
        </c:scaling>
        <c:delete val="0"/>
        <c:axPos val="l"/>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crossAx val="-2144359688"/>
        <c:crosses val="autoZero"/>
        <c:auto val="1"/>
        <c:lblAlgn val="ctr"/>
        <c:lblOffset val="100"/>
        <c:noMultiLvlLbl val="0"/>
      </c:catAx>
      <c:valAx>
        <c:axId val="-2144359688"/>
        <c:scaling>
          <c:orientation val="minMax"/>
        </c:scaling>
        <c:delete val="0"/>
        <c:axPos val="b"/>
        <c:majorGridlines>
          <c:spPr>
            <a:ln w="9525" cap="flat" cmpd="sng" algn="ctr">
              <a:solidFill>
                <a:schemeClr val="tx1">
                  <a:tint val="75000"/>
                  <a:shade val="95000"/>
                  <a:satMod val="105000"/>
                </a:schemeClr>
              </a:solidFill>
              <a:prstDash val="solid"/>
              <a:round/>
            </a:ln>
            <a:effectLst/>
          </c:spPr>
        </c:majorGridlines>
        <c:numFmt formatCode="0.0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Arial Narrow" panose="020B0606020202030204" pitchFamily="34" charset="0"/>
                <a:ea typeface="+mn-ea"/>
                <a:cs typeface="+mn-cs"/>
              </a:defRPr>
            </a:pPr>
            <a:endParaRPr lang="fr-FR"/>
          </a:p>
        </c:txPr>
        <c:crossAx val="-2144968552"/>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w="9525" cap="flat" cmpd="sng" algn="ctr">
      <a:noFill/>
      <a:prstDash val="solid"/>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Feuil1!$B$110</c:f>
              <c:strCache>
                <c:ptCount val="1"/>
                <c:pt idx="0">
                  <c:v>Catalogues</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Feuil1!$A$111:$A$114</c:f>
              <c:strCache>
                <c:ptCount val="4"/>
                <c:pt idx="0">
                  <c:v>Aucune formation</c:v>
                </c:pt>
                <c:pt idx="1">
                  <c:v>Une ou deux heures environ</c:v>
                </c:pt>
                <c:pt idx="2">
                  <c:v>Une demi-journée environ</c:v>
                </c:pt>
                <c:pt idx="3">
                  <c:v>Une journée et demi environ</c:v>
                </c:pt>
              </c:strCache>
            </c:strRef>
          </c:cat>
          <c:val>
            <c:numRef>
              <c:f>Feuil1!$B$111:$B$114</c:f>
              <c:numCache>
                <c:formatCode>0.0%</c:formatCode>
                <c:ptCount val="4"/>
                <c:pt idx="0" formatCode="0%">
                  <c:v>0.75</c:v>
                </c:pt>
                <c:pt idx="1">
                  <c:v>0.17899999999999999</c:v>
                </c:pt>
                <c:pt idx="2">
                  <c:v>5.3999999999999999E-2</c:v>
                </c:pt>
                <c:pt idx="3">
                  <c:v>1.7999999999999999E-2</c:v>
                </c:pt>
              </c:numCache>
            </c:numRef>
          </c:val>
          <c:extLst>
            <c:ext xmlns:c16="http://schemas.microsoft.com/office/drawing/2014/chart" uri="{C3380CC4-5D6E-409C-BE32-E72D297353CC}">
              <c16:uniqueId val="{00000000-8996-4303-9388-24A775D5C7F4}"/>
            </c:ext>
          </c:extLst>
        </c:ser>
        <c:ser>
          <c:idx val="1"/>
          <c:order val="1"/>
          <c:tx>
            <c:strRef>
              <c:f>Feuil1!$C$110</c:f>
              <c:strCache>
                <c:ptCount val="1"/>
                <c:pt idx="0">
                  <c:v>Bases de données</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Feuil1!$A$111:$A$114</c:f>
              <c:strCache>
                <c:ptCount val="4"/>
                <c:pt idx="0">
                  <c:v>Aucune formation</c:v>
                </c:pt>
                <c:pt idx="1">
                  <c:v>Une ou deux heures environ</c:v>
                </c:pt>
                <c:pt idx="2">
                  <c:v>Une demi-journée environ</c:v>
                </c:pt>
                <c:pt idx="3">
                  <c:v>Une journée et demi environ</c:v>
                </c:pt>
              </c:strCache>
            </c:strRef>
          </c:cat>
          <c:val>
            <c:numRef>
              <c:f>Feuil1!$C$111:$C$114</c:f>
              <c:numCache>
                <c:formatCode>0.0%</c:formatCode>
                <c:ptCount val="4"/>
                <c:pt idx="0">
                  <c:v>0.55400000000000005</c:v>
                </c:pt>
                <c:pt idx="1">
                  <c:v>0.39300000000000002</c:v>
                </c:pt>
                <c:pt idx="2">
                  <c:v>3.5999999999999997E-2</c:v>
                </c:pt>
                <c:pt idx="3">
                  <c:v>1.7999999999999999E-2</c:v>
                </c:pt>
              </c:numCache>
            </c:numRef>
          </c:val>
          <c:extLst>
            <c:ext xmlns:c16="http://schemas.microsoft.com/office/drawing/2014/chart" uri="{C3380CC4-5D6E-409C-BE32-E72D297353CC}">
              <c16:uniqueId val="{00000001-8996-4303-9388-24A775D5C7F4}"/>
            </c:ext>
          </c:extLst>
        </c:ser>
        <c:ser>
          <c:idx val="2"/>
          <c:order val="2"/>
          <c:tx>
            <c:strRef>
              <c:f>Feuil1!$D$110</c:f>
              <c:strCache>
                <c:ptCount val="1"/>
                <c:pt idx="0">
                  <c:v>Moteurs de recherche</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Feuil1!$A$111:$A$114</c:f>
              <c:strCache>
                <c:ptCount val="4"/>
                <c:pt idx="0">
                  <c:v>Aucune formation</c:v>
                </c:pt>
                <c:pt idx="1">
                  <c:v>Une ou deux heures environ</c:v>
                </c:pt>
                <c:pt idx="2">
                  <c:v>Une demi-journée environ</c:v>
                </c:pt>
                <c:pt idx="3">
                  <c:v>Une journée et demi environ</c:v>
                </c:pt>
              </c:strCache>
            </c:strRef>
          </c:cat>
          <c:val>
            <c:numRef>
              <c:f>Feuil1!$D$111:$D$114</c:f>
              <c:numCache>
                <c:formatCode>0.0%</c:formatCode>
                <c:ptCount val="4"/>
                <c:pt idx="0">
                  <c:v>0.73199999999999998</c:v>
                </c:pt>
                <c:pt idx="1">
                  <c:v>0.23200000000000001</c:v>
                </c:pt>
                <c:pt idx="2">
                  <c:v>1.7999999999999999E-2</c:v>
                </c:pt>
                <c:pt idx="3">
                  <c:v>1.7999999999999999E-2</c:v>
                </c:pt>
              </c:numCache>
            </c:numRef>
          </c:val>
          <c:extLst>
            <c:ext xmlns:c16="http://schemas.microsoft.com/office/drawing/2014/chart" uri="{C3380CC4-5D6E-409C-BE32-E72D297353CC}">
              <c16:uniqueId val="{00000002-8996-4303-9388-24A775D5C7F4}"/>
            </c:ext>
          </c:extLst>
        </c:ser>
        <c:dLbls>
          <c:showLegendKey val="0"/>
          <c:showVal val="0"/>
          <c:showCatName val="0"/>
          <c:showSerName val="0"/>
          <c:showPercent val="0"/>
          <c:showBubbleSize val="0"/>
        </c:dLbls>
        <c:gapWidth val="150"/>
        <c:axId val="-2141418968"/>
        <c:axId val="-2049005960"/>
      </c:barChart>
      <c:catAx>
        <c:axId val="-2141418968"/>
        <c:scaling>
          <c:orientation val="minMax"/>
        </c:scaling>
        <c:delete val="0"/>
        <c:axPos val="l"/>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crossAx val="-2049005960"/>
        <c:crosses val="autoZero"/>
        <c:auto val="1"/>
        <c:lblAlgn val="ctr"/>
        <c:lblOffset val="100"/>
        <c:noMultiLvlLbl val="0"/>
      </c:catAx>
      <c:valAx>
        <c:axId val="-2049005960"/>
        <c:scaling>
          <c:orientation val="minMax"/>
        </c:scaling>
        <c:delete val="0"/>
        <c:axPos val="b"/>
        <c:majorGridlines>
          <c:spPr>
            <a:ln w="9525" cap="flat" cmpd="sng" algn="ctr">
              <a:solidFill>
                <a:schemeClr val="tx1">
                  <a:tint val="75000"/>
                  <a:shade val="95000"/>
                  <a:satMod val="105000"/>
                </a:schemeClr>
              </a:solidFill>
              <a:prstDash val="solid"/>
              <a:round/>
            </a:ln>
            <a:effectLst/>
          </c:spPr>
        </c:majorGridlines>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r-FR"/>
          </a:p>
        </c:txPr>
        <c:crossAx val="-2141418968"/>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w="9525" cap="flat" cmpd="sng" algn="ctr">
      <a:noFill/>
      <a:prstDash val="soli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37235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fr-CA"/>
          </a:p>
        </p:txBody>
      </p:sp>
      <p:sp>
        <p:nvSpPr>
          <p:cNvPr id="3" name="Espace réservé de la date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EBF0FB2F-86A7-4110-ACEB-23C8DC8CA355}" type="datetimeFigureOut">
              <a:rPr lang="fr-CA" smtClean="0"/>
              <a:t>21-03-2019</a:t>
            </a:fld>
            <a:endParaRPr lang="fr-CA"/>
          </a:p>
        </p:txBody>
      </p:sp>
      <p:sp>
        <p:nvSpPr>
          <p:cNvPr id="4" name="Espace réservé de l'image des diapositives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2" tIns="46586" rIns="93172" bIns="46586" rtlCol="0" anchor="ctr"/>
          <a:lstStyle/>
          <a:p>
            <a:endParaRPr lang="fr-CA"/>
          </a:p>
        </p:txBody>
      </p:sp>
      <p:sp>
        <p:nvSpPr>
          <p:cNvPr id="5" name="Espace réservé des commentaires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fr-CA"/>
          </a:p>
        </p:txBody>
      </p:sp>
      <p:sp>
        <p:nvSpPr>
          <p:cNvPr id="7" name="Espace réservé du numéro de diapositive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22B83A3E-9551-4ACA-8C34-9269EF8D20D0}" type="slidenum">
              <a:rPr lang="fr-CA" smtClean="0"/>
              <a:t>‹N°›</a:t>
            </a:fld>
            <a:endParaRPr lang="fr-CA"/>
          </a:p>
        </p:txBody>
      </p:sp>
    </p:spTree>
    <p:extLst>
      <p:ext uri="{BB962C8B-B14F-4D97-AF65-F5344CB8AC3E}">
        <p14:creationId xmlns:p14="http://schemas.microsoft.com/office/powerpoint/2010/main" val="345252996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Durée de l’atelier</a:t>
            </a:r>
            <a:r>
              <a:rPr lang="fr-CA" baseline="0" dirty="0" smtClean="0"/>
              <a:t> : 90 minutes</a:t>
            </a:r>
          </a:p>
          <a:p>
            <a:r>
              <a:rPr lang="fr-CA" baseline="0" dirty="0" smtClean="0"/>
              <a:t>Bonjour, et merci d’être si nombreux à cette présentation. Je suis Martine Mottet, professeure en technologie éducative à l’Université Laval. </a:t>
            </a:r>
          </a:p>
          <a:p>
            <a:endParaRPr lang="fr-CA" baseline="0" dirty="0" smtClean="0"/>
          </a:p>
          <a:p>
            <a:r>
              <a:rPr lang="fr-CA" baseline="0" dirty="0" smtClean="0"/>
              <a:t>La présentation sera suivie, à la fin d’une période de questions et de commentaires.</a:t>
            </a:r>
          </a:p>
          <a:p>
            <a:endParaRPr lang="fr-CA" baseline="0" dirty="0" smtClean="0"/>
          </a:p>
          <a:p>
            <a:r>
              <a:rPr lang="fr-CA" baseline="0" dirty="0" smtClean="0"/>
              <a:t>Nous vous présentons aujourd’hui un projet qui a pour objectif de former les élèves à la recherche d’information, parce que – s’ils sont souvent confiants quand ils cherchent de l’information, ils ne sont pas compétents.</a:t>
            </a:r>
          </a:p>
          <a:p>
            <a:endParaRPr lang="fr-CA" baseline="0" dirty="0" smtClean="0"/>
          </a:p>
          <a:p>
            <a:r>
              <a:rPr lang="fr-CA" baseline="0" dirty="0" smtClean="0"/>
              <a:t>Je vous signale d’entrée de jeu que toutes les ressources présentées aujourd’hui sont disponibles sur le site et, généralement, en format PDF et en format Word pour que vous puissiez les adapter comme vous le souhaitez.</a:t>
            </a:r>
            <a:endParaRPr lang="fr-CA" dirty="0"/>
          </a:p>
        </p:txBody>
      </p:sp>
    </p:spTree>
    <p:extLst>
      <p:ext uri="{BB962C8B-B14F-4D97-AF65-F5344CB8AC3E}">
        <p14:creationId xmlns:p14="http://schemas.microsoft.com/office/powerpoint/2010/main" val="2380532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Donner</a:t>
            </a:r>
            <a:r>
              <a:rPr lang="fr-CA" baseline="0" dirty="0" smtClean="0"/>
              <a:t> le titre du cours</a:t>
            </a:r>
            <a:endParaRPr lang="fr-CA" dirty="0" smtClean="0"/>
          </a:p>
          <a:p>
            <a:r>
              <a:rPr lang="fr-CA" dirty="0" smtClean="0"/>
              <a:t>En collaboration avec des enseignants et des</a:t>
            </a:r>
            <a:r>
              <a:rPr lang="fr-CA" baseline="0" dirty="0" smtClean="0"/>
              <a:t> conseillers pédagogiques TIC</a:t>
            </a:r>
            <a:endParaRPr lang="fr-CA" dirty="0"/>
          </a:p>
        </p:txBody>
      </p:sp>
    </p:spTree>
    <p:extLst>
      <p:ext uri="{BB962C8B-B14F-4D97-AF65-F5344CB8AC3E}">
        <p14:creationId xmlns:p14="http://schemas.microsoft.com/office/powerpoint/2010/main" val="13190354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99336907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7479117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Affiche</a:t>
            </a:r>
            <a:r>
              <a:rPr lang="fr-CA" baseline="0" dirty="0" smtClean="0"/>
              <a:t> réfère à un acronyme facile à retenir pour les élèves er se déclinent en différentes questions qui permettent d’évaluer la fiabilité d’un site internet.</a:t>
            </a:r>
          </a:p>
          <a:p>
            <a:r>
              <a:rPr lang="fr-CA" baseline="0" dirty="0" smtClean="0"/>
              <a:t>Participants ont en main la version pour les enseignants, mais nous avons aussi créé une version pour les élèves.</a:t>
            </a:r>
            <a:endParaRPr lang="fr-CA" dirty="0"/>
          </a:p>
        </p:txBody>
      </p:sp>
    </p:spTree>
    <p:extLst>
      <p:ext uri="{BB962C8B-B14F-4D97-AF65-F5344CB8AC3E}">
        <p14:creationId xmlns:p14="http://schemas.microsoft.com/office/powerpoint/2010/main" val="605223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202737897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50023582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À</a:t>
            </a:r>
            <a:r>
              <a:rPr lang="fr-CA" baseline="0" dirty="0" smtClean="0"/>
              <a:t> noter: tous </a:t>
            </a:r>
            <a:r>
              <a:rPr lang="fr-CA" baseline="0" smtClean="0"/>
              <a:t>les documents</a:t>
            </a:r>
            <a:endParaRPr lang="fr-CA"/>
          </a:p>
        </p:txBody>
      </p:sp>
    </p:spTree>
    <p:extLst>
      <p:ext uri="{BB962C8B-B14F-4D97-AF65-F5344CB8AC3E}">
        <p14:creationId xmlns:p14="http://schemas.microsoft.com/office/powerpoint/2010/main" val="390317142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14562770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30500123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Julie</a:t>
            </a:r>
          </a:p>
          <a:p>
            <a:endParaRPr lang="fr-CA" baseline="0" dirty="0" smtClean="0"/>
          </a:p>
          <a:p>
            <a:r>
              <a:rPr lang="fr-CA" baseline="0" dirty="0" smtClean="0"/>
              <a:t>La version française de </a:t>
            </a:r>
            <a:r>
              <a:rPr lang="fr-CA" baseline="0" dirty="0" err="1" smtClean="0"/>
              <a:t>wikipédia</a:t>
            </a:r>
            <a:r>
              <a:rPr lang="fr-CA" baseline="0" dirty="0" smtClean="0"/>
              <a:t> compte plus de 1 500 000 articles. </a:t>
            </a:r>
          </a:p>
          <a:p>
            <a:endParaRPr lang="fr-CA" baseline="0" dirty="0" smtClean="0"/>
          </a:p>
          <a:p>
            <a:r>
              <a:rPr lang="fr-CA" baseline="0" dirty="0" smtClean="0"/>
              <a:t>La technologie Wiki permet à n’importe quel utilisateur de publier des articles ou  d’en modifier en supprimant ou ajoutant des informations avec beaucoup de facilité. C’est une caractéristique importante de Wikipédia qui soulève la controverse. </a:t>
            </a:r>
          </a:p>
          <a:p>
            <a:endParaRPr lang="fr-CA" baseline="0" dirty="0" smtClean="0"/>
          </a:p>
          <a:p>
            <a:r>
              <a:rPr lang="fr-CA" baseline="0" dirty="0" smtClean="0"/>
              <a:t>Malgré cette apparente absence de règles, Wikipédia s’est doté de grands principes d’édition qui doivent être respectés par tous les contributeurs et qui permettent d’assurer une certaines fiabilité de l’information diffusée.</a:t>
            </a:r>
            <a:endParaRPr lang="fr-CA" dirty="0" smtClean="0"/>
          </a:p>
        </p:txBody>
      </p:sp>
    </p:spTree>
    <p:extLst>
      <p:ext uri="{BB962C8B-B14F-4D97-AF65-F5344CB8AC3E}">
        <p14:creationId xmlns:p14="http://schemas.microsoft.com/office/powerpoint/2010/main" val="122040656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Julie:</a:t>
            </a:r>
          </a:p>
          <a:p>
            <a:endParaRPr lang="fr-CA" dirty="0" smtClean="0"/>
          </a:p>
          <a:p>
            <a:r>
              <a:rPr lang="fr-CA" b="1" dirty="0" smtClean="0"/>
              <a:t>Neutralité</a:t>
            </a:r>
            <a:r>
              <a:rPr lang="fr-CA" b="1" baseline="0" dirty="0" smtClean="0"/>
              <a:t> de point de vue</a:t>
            </a:r>
            <a:r>
              <a:rPr lang="fr-CA" baseline="0" dirty="0" smtClean="0"/>
              <a:t>: Les contributeurs doivent s’assurer de présenter tous les points de vue sur un sujet, Wikipédia n’est pas le lieu pour un texte d’opinion.</a:t>
            </a:r>
          </a:p>
          <a:p>
            <a:endParaRPr lang="fr-CA" baseline="0" dirty="0" smtClean="0"/>
          </a:p>
          <a:p>
            <a:r>
              <a:rPr lang="fr-CA" b="1" baseline="0" dirty="0" smtClean="0"/>
              <a:t>Aucune recherche originale:</a:t>
            </a:r>
            <a:r>
              <a:rPr lang="fr-CA" baseline="0" dirty="0" smtClean="0"/>
              <a:t> en termes clairs, cela veut dire que si vous êtes à même de prouver une idée ou une théorie nouvelle qui n’a pas encore fait l’objet de publications ou qui n’est pas référencée, Wikipédia ne peut pas être le premier lieu de partage.</a:t>
            </a:r>
          </a:p>
          <a:p>
            <a:endParaRPr lang="fr-CA" b="1" baseline="0" dirty="0" smtClean="0"/>
          </a:p>
          <a:p>
            <a:r>
              <a:rPr lang="fr-CA" b="1" baseline="0" dirty="0" smtClean="0"/>
              <a:t>Vérifiabilité</a:t>
            </a:r>
            <a:r>
              <a:rPr lang="fr-CA" baseline="0" dirty="0" smtClean="0"/>
              <a:t>: Tous les énoncés publiés sur Wikipédia doivent être référencés.</a:t>
            </a:r>
          </a:p>
          <a:p>
            <a:endParaRPr lang="fr-CA" baseline="0" dirty="0" smtClean="0"/>
          </a:p>
        </p:txBody>
      </p:sp>
    </p:spTree>
    <p:extLst>
      <p:ext uri="{BB962C8B-B14F-4D97-AF65-F5344CB8AC3E}">
        <p14:creationId xmlns:p14="http://schemas.microsoft.com/office/powerpoint/2010/main" val="2249752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En collaboration avec des enseignants et des</a:t>
            </a:r>
            <a:r>
              <a:rPr lang="fr-CA" baseline="0" dirty="0" smtClean="0"/>
              <a:t> conseillers pédagogiques TIC</a:t>
            </a:r>
            <a:endParaRPr lang="fr-CA" dirty="0"/>
          </a:p>
        </p:txBody>
      </p:sp>
    </p:spTree>
    <p:extLst>
      <p:ext uri="{BB962C8B-B14F-4D97-AF65-F5344CB8AC3E}">
        <p14:creationId xmlns:p14="http://schemas.microsoft.com/office/powerpoint/2010/main" val="90278613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Julie:</a:t>
            </a:r>
          </a:p>
          <a:p>
            <a:endParaRPr lang="fr-CA" dirty="0" smtClean="0"/>
          </a:p>
          <a:p>
            <a:r>
              <a:rPr lang="fr-CA" dirty="0" smtClean="0"/>
              <a:t>Une recherche récente s’est penchée</a:t>
            </a:r>
            <a:r>
              <a:rPr lang="fr-CA" baseline="0" dirty="0" smtClean="0"/>
              <a:t> sur l’usage d’internet que font les enseignants du secondaire et certaines questions renvoyaient spécifiquement à leurs représentations et leur pratique concernant Wikipédia. </a:t>
            </a:r>
          </a:p>
          <a:p>
            <a:endParaRPr lang="fr-CA" baseline="0" dirty="0" smtClean="0"/>
          </a:p>
          <a:p>
            <a:r>
              <a:rPr lang="fr-CA" baseline="0" dirty="0" smtClean="0"/>
              <a:t>C’est intéressant de constater qu’il y a un certain clivage entre leur représentation et pratique informelle et celle qu’ils prescrivent à leurs élèves. </a:t>
            </a:r>
            <a:endParaRPr lang="fr-CA" dirty="0"/>
          </a:p>
        </p:txBody>
      </p:sp>
    </p:spTree>
    <p:extLst>
      <p:ext uri="{BB962C8B-B14F-4D97-AF65-F5344CB8AC3E}">
        <p14:creationId xmlns:p14="http://schemas.microsoft.com/office/powerpoint/2010/main" val="98069877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Internet</a:t>
            </a:r>
            <a:r>
              <a:rPr lang="fr-CA" baseline="0" dirty="0" smtClean="0"/>
              <a:t>, Google et Wikipédia forment ce que certains auteurs nomment le « Triumvirat de l’information », donc Wikipédia fait partie des sources les plus consultées par les élèves lorsque vient le temps de faire une recherche documentaire. </a:t>
            </a:r>
          </a:p>
          <a:p>
            <a:endParaRPr lang="fr-CA" dirty="0"/>
          </a:p>
          <a:p>
            <a:r>
              <a:rPr lang="fr-CA" baseline="0" dirty="0" smtClean="0"/>
              <a:t>Les</a:t>
            </a:r>
            <a:r>
              <a:rPr lang="fr-CA" dirty="0" smtClean="0"/>
              <a:t> élèves trouvent que les informations sur Wikipédia sont …</a:t>
            </a:r>
            <a:endParaRPr lang="fr-CA" baseline="0" dirty="0" smtClean="0"/>
          </a:p>
          <a:p>
            <a:endParaRPr lang="fr-CA" baseline="0" dirty="0" smtClean="0"/>
          </a:p>
          <a:p>
            <a:endParaRPr lang="fr-CA" dirty="0" smtClean="0"/>
          </a:p>
          <a:p>
            <a:r>
              <a:rPr lang="fr-CA" dirty="0" smtClean="0"/>
              <a:t>Il est important de ne pas diaboliser ou proscrire </a:t>
            </a:r>
            <a:r>
              <a:rPr lang="fr-CA" baseline="0" dirty="0" smtClean="0"/>
              <a:t> l’utilisation de Wikipédia en contexte scolaire pour éviter que les élèves dissimule l’usage qu’ils en font et évite de bien citer leurs sources. Il faudrait plutôt les former à évaluer la fiabilité des informations trouvées. Pour commencer, il semble important d’être conscient des avantages et des risques liés à l’utilisation de Wikipédia.</a:t>
            </a:r>
            <a:endParaRPr lang="fr-CA" dirty="0" smtClean="0"/>
          </a:p>
          <a:p>
            <a:endParaRPr lang="fr-CA" dirty="0" smtClean="0"/>
          </a:p>
        </p:txBody>
      </p:sp>
    </p:spTree>
    <p:extLst>
      <p:ext uri="{BB962C8B-B14F-4D97-AF65-F5344CB8AC3E}">
        <p14:creationId xmlns:p14="http://schemas.microsoft.com/office/powerpoint/2010/main" val="41456041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Julie</a:t>
            </a:r>
            <a:endParaRPr lang="fr-CA" dirty="0"/>
          </a:p>
        </p:txBody>
      </p:sp>
    </p:spTree>
    <p:extLst>
      <p:ext uri="{BB962C8B-B14F-4D97-AF65-F5344CB8AC3E}">
        <p14:creationId xmlns:p14="http://schemas.microsoft.com/office/powerpoint/2010/main" val="342504099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aseline="0" dirty="0" smtClean="0"/>
              <a:t>Le nombre de contributeurs qui augmente permet en soi d’assurer une meilleure surveillance des articles, souvent les auteurs ont une forme d’attachement aux articles auxquels ils ont contribués et vont participer activement à la surveillance des modifications que d’autres utilisateurs vont faire, en les intégrant à leur liste de suivi. Toutes les informations nouvelles dans un article sont donc examinées et peuvent être contestées ou éliminées Il y a donc diminution du temps de correction des vandalismes dans les articles et diminution de leur nombre. </a:t>
            </a:r>
          </a:p>
          <a:p>
            <a:endParaRPr lang="fr-CA" baseline="0" dirty="0" smtClean="0"/>
          </a:p>
          <a:p>
            <a:r>
              <a:rPr lang="fr-CA" baseline="0" dirty="0" smtClean="0"/>
              <a:t>Le mot d’ordre : la vigilance</a:t>
            </a:r>
          </a:p>
          <a:p>
            <a:endParaRPr lang="fr-CA" baseline="0" dirty="0" smtClean="0"/>
          </a:p>
          <a:p>
            <a:r>
              <a:rPr lang="fr-CA" baseline="0" dirty="0" smtClean="0"/>
              <a:t>Il faut corroborer les informations trouvées dans Wikipédia en consultant d’autres sources fiables, il faut constamment exercer son jugement critique en se posant les bonnes questions et il faut utiliser les outils que nous proposent Wikipédia pour nous aider à </a:t>
            </a:r>
            <a:r>
              <a:rPr lang="fr-CA" dirty="0" smtClean="0"/>
              <a:t>nous </a:t>
            </a:r>
            <a:r>
              <a:rPr lang="fr-CA" baseline="0" dirty="0" smtClean="0"/>
              <a:t>assurer de la fiabilité des informations que l’on souhaite prendre, notamment en lisant les bandeaux d’avertissement et en consultant l’historique des articles. </a:t>
            </a:r>
            <a:endParaRPr lang="fr-CA" dirty="0" smtClean="0"/>
          </a:p>
        </p:txBody>
      </p:sp>
    </p:spTree>
    <p:extLst>
      <p:ext uri="{BB962C8B-B14F-4D97-AF65-F5344CB8AC3E}">
        <p14:creationId xmlns:p14="http://schemas.microsoft.com/office/powerpoint/2010/main" val="14377867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Les bandeaux</a:t>
            </a:r>
            <a:r>
              <a:rPr lang="fr-CA" baseline="0" dirty="0" smtClean="0"/>
              <a:t> d’avertissement sont un outil très importants, car ils nous invitent à considérer l’état dans lequel se trouve l’article consulté en faisant ressortir entres autres ses manques ou ses faiblesses. </a:t>
            </a:r>
            <a:endParaRPr lang="fr-CA" dirty="0"/>
          </a:p>
        </p:txBody>
      </p:sp>
    </p:spTree>
    <p:extLst>
      <p:ext uri="{BB962C8B-B14F-4D97-AF65-F5344CB8AC3E}">
        <p14:creationId xmlns:p14="http://schemas.microsoft.com/office/powerpoint/2010/main" val="54835541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Julie</a:t>
            </a:r>
            <a:endParaRPr lang="fr-CA" dirty="0"/>
          </a:p>
        </p:txBody>
      </p:sp>
    </p:spTree>
    <p:extLst>
      <p:ext uri="{BB962C8B-B14F-4D97-AF65-F5344CB8AC3E}">
        <p14:creationId xmlns:p14="http://schemas.microsoft.com/office/powerpoint/2010/main" val="225084588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Julie</a:t>
            </a:r>
            <a:endParaRPr lang="fr-CA" dirty="0"/>
          </a:p>
        </p:txBody>
      </p:sp>
    </p:spTree>
    <p:extLst>
      <p:ext uri="{BB962C8B-B14F-4D97-AF65-F5344CB8AC3E}">
        <p14:creationId xmlns:p14="http://schemas.microsoft.com/office/powerpoint/2010/main" val="126848131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Julie</a:t>
            </a:r>
          </a:p>
          <a:p>
            <a:endParaRPr lang="fr-CA" dirty="0" smtClean="0"/>
          </a:p>
          <a:p>
            <a:r>
              <a:rPr lang="fr-CA" dirty="0" smtClean="0"/>
              <a:t>On</a:t>
            </a:r>
            <a:r>
              <a:rPr lang="fr-CA" baseline="0" dirty="0" smtClean="0"/>
              <a:t> reproche aussi souvent à Wikipédia le fait de ne pas connaitre les auteurs des articles ce qui, selon plusieurs, les rendent peu fiables.</a:t>
            </a:r>
            <a:endParaRPr lang="fr-CA" dirty="0"/>
          </a:p>
        </p:txBody>
      </p:sp>
    </p:spTree>
    <p:extLst>
      <p:ext uri="{BB962C8B-B14F-4D97-AF65-F5344CB8AC3E}">
        <p14:creationId xmlns:p14="http://schemas.microsoft.com/office/powerpoint/2010/main" val="88553047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Pour favoriser l’amélioration</a:t>
            </a:r>
            <a:r>
              <a:rPr lang="fr-CA" baseline="0" dirty="0" smtClean="0"/>
              <a:t> des articles, Wikipédia a introduit les catégories de bon article et d’article de qualité que l’on reconnait à la présence de l’étoile en haut de l’article. L’objectif du label bon article est d’en faire éventuellement un article de qualité.</a:t>
            </a:r>
          </a:p>
          <a:p>
            <a:endParaRPr lang="fr-CA" baseline="0" dirty="0" smtClean="0"/>
          </a:p>
          <a:p>
            <a:r>
              <a:rPr lang="fr-CA" baseline="0" dirty="0" smtClean="0"/>
              <a:t>Pour qu’un article reçoive l’un de ces labels il doit être soumis par un contributeur à un long processus d’évaluation par les pairs. Quand un contributeur juge qu’un article est assez mature pour pouvoir prétendre entrer dans l’une de ces catégories il enclenche le processus durant lequel pendant 4 semaines la communauté est inviter à examiner l’article avec attention et à en commenter tous les aspects: qualité de l’information, couverture du sujet,, écriture, neutralité de point de vue, respect des conventions d’édition, pertinence des illustrations, etc.  Même si des vandalismes sont toujours possibles dans ces articles, leur contenu a été scruté minutieusement et on peut supposer que l’information qui s’y trouve est fiable. Vous avez accès à toutes les discussions concernant l’obtention du label ou tout autre point en litige en cliquant sur l’onglet Discussion.</a:t>
            </a:r>
            <a:endParaRPr lang="fr-CA" dirty="0"/>
          </a:p>
        </p:txBody>
      </p:sp>
    </p:spTree>
    <p:extLst>
      <p:ext uri="{BB962C8B-B14F-4D97-AF65-F5344CB8AC3E}">
        <p14:creationId xmlns:p14="http://schemas.microsoft.com/office/powerpoint/2010/main" val="197529837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300" dirty="0" smtClean="0"/>
              <a:t>Les </a:t>
            </a:r>
            <a:r>
              <a:rPr lang="fr-CA" sz="1300" dirty="0"/>
              <a:t>utilisateurs ayant créé un compte sont identifiés par leur pseudonyme ; un clic sur celui-ci amène à leur page utilisateur, où la plupart des contributeurs se présentent rapidement. Certains indiquent leur identité complète et donnent des renseignements sur leurs compétences.</a:t>
            </a:r>
          </a:p>
          <a:p>
            <a:r>
              <a:rPr lang="fr-CA" sz="1300" dirty="0"/>
              <a:t>Pour contacter un contributeur enregistré (identifié par son pseudonyme), vous pouvez lui laisser un message sur sa page de discussion ou, si vous disposez également d’un compte utilisateur, lui envoyer un courriel (voir le chapitre Communiquer, page 57).</a:t>
            </a:r>
          </a:p>
          <a:p>
            <a:endParaRPr lang="fr-CA" sz="1300" dirty="0"/>
          </a:p>
          <a:p>
            <a:r>
              <a:rPr lang="fr-CA" sz="1300" dirty="0"/>
              <a:t>Notes MM : c’est bien, mais les enseignants risquent de trouver ça un peu lourd, non? Qui va prendre le temps d’aller écrire à un contributeur de </a:t>
            </a:r>
            <a:r>
              <a:rPr lang="fr-CA" sz="1300" dirty="0" err="1"/>
              <a:t>wikipedia</a:t>
            </a:r>
            <a:r>
              <a:rPr lang="fr-CA" sz="1300" dirty="0"/>
              <a:t>. Vous pourriez nuancer en indiquant simplement que cette possibilité existe, mais que le mieux, c’est de bien lire le texte, de le comparer à d’autres sources, etc.? C’est une suggestion.</a:t>
            </a:r>
          </a:p>
          <a:p>
            <a:endParaRPr lang="fr-CA" dirty="0"/>
          </a:p>
        </p:txBody>
      </p:sp>
    </p:spTree>
    <p:extLst>
      <p:ext uri="{BB962C8B-B14F-4D97-AF65-F5344CB8AC3E}">
        <p14:creationId xmlns:p14="http://schemas.microsoft.com/office/powerpoint/2010/main" val="828911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Catherine Lamy et Julie Gauthier de la BUL</a:t>
            </a:r>
          </a:p>
          <a:p>
            <a:endParaRPr lang="fr-CA" dirty="0"/>
          </a:p>
        </p:txBody>
      </p:sp>
    </p:spTree>
    <p:extLst>
      <p:ext uri="{BB962C8B-B14F-4D97-AF65-F5344CB8AC3E}">
        <p14:creationId xmlns:p14="http://schemas.microsoft.com/office/powerpoint/2010/main" val="426776765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66906486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53480897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300" dirty="0"/>
              <a:t>Les articles de Wikipédia ont en général plusieurs auteurs, qui sont listés par ordre </a:t>
            </a:r>
            <a:r>
              <a:rPr lang="fr-CA" sz="1300" dirty="0" err="1"/>
              <a:t>antichronologique</a:t>
            </a:r>
            <a:r>
              <a:rPr lang="fr-CA" sz="1300" dirty="0"/>
              <a:t> dans l’historique. Les utilisateurs ayant créé un compte sont identifiés par leur pseudonyme. Cet historique vous permet de voir quelles modifications ont été faites dans l’article et par qui. Ces informations permettent de considérer entre autres le degré de maturité d’un article (on peut voir quand il a été édité, le nombre de modifications effectuées ou encore les points en litige. </a:t>
            </a:r>
            <a:r>
              <a:rPr lang="fr-CA" sz="1300" dirty="0" err="1"/>
              <a:t>C,est</a:t>
            </a:r>
            <a:r>
              <a:rPr lang="fr-CA" sz="1300" dirty="0"/>
              <a:t> donc un outil intéressant pour vérifié la fiabilité et la qualité des articles.  </a:t>
            </a:r>
          </a:p>
          <a:p>
            <a:endParaRPr lang="fr-CA" sz="1300" dirty="0"/>
          </a:p>
          <a:p>
            <a:r>
              <a:rPr lang="fr-CA" sz="1300" dirty="0"/>
              <a:t>Il est aussi intéressant de savoir qu’un clic sur le pseudonyme d’un contributeur vous amène sur sa page d’utilisateur. </a:t>
            </a:r>
            <a:endParaRPr lang="fr-CA" b="0" dirty="0"/>
          </a:p>
        </p:txBody>
      </p:sp>
    </p:spTree>
    <p:extLst>
      <p:ext uri="{BB962C8B-B14F-4D97-AF65-F5344CB8AC3E}">
        <p14:creationId xmlns:p14="http://schemas.microsoft.com/office/powerpoint/2010/main" val="145491864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300" dirty="0"/>
              <a:t>Sur leur page d’utilisateur, la plupart des contributeurs se présentent rapidement. Certains indiquent leur identité complète et donnent des renseignements sur leurs compétences, sur les raisons qui les amènent a contribuer à Wikipédia, sur les objectifs qu’ils poursuivent en le faisant. Ces informations peuvent permettre d’avoir une meilleure idée sur l’objectivité de l’information fournie et sur son degré d’exactitude, par exemple. </a:t>
            </a:r>
          </a:p>
          <a:p>
            <a:endParaRPr lang="fr-CA" sz="1300" dirty="0"/>
          </a:p>
          <a:p>
            <a:r>
              <a:rPr lang="fr-CA" sz="1300" dirty="0"/>
              <a:t>Ici la contributrice mentionne qu’elle a été professeure de mathématique et parle des raisons pour lesquelles elle contribue et  de ses objectifs. Elle nous dit intervenir pour corriger les erreurs et les vandalismes et pour faire connaitre les mathématiques au plus grand nombre de gens possible. Ces informations peuvent être intéressante pour évaluer la qualité et la fiabilité des informations fournies par cette contributrice. </a:t>
            </a:r>
          </a:p>
          <a:p>
            <a:r>
              <a:rPr lang="fr-CA" sz="1300" dirty="0"/>
              <a:t>Il est également intéressant de savoir qu’il est possible de communiquer directement avec les contributeurs en laissant un commentaire sur leur page de discussion ou, si vous disposez d’un compte d’utilisateur, en lui envoyant un courriel. </a:t>
            </a:r>
          </a:p>
          <a:p>
            <a:endParaRPr lang="fr-CA" sz="1300" dirty="0"/>
          </a:p>
          <a:p>
            <a:endParaRPr lang="fr-CA" dirty="0" smtClean="0"/>
          </a:p>
        </p:txBody>
      </p:sp>
    </p:spTree>
    <p:extLst>
      <p:ext uri="{BB962C8B-B14F-4D97-AF65-F5344CB8AC3E}">
        <p14:creationId xmlns:p14="http://schemas.microsoft.com/office/powerpoint/2010/main" val="77817736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smtClean="0"/>
          </a:p>
          <a:p>
            <a:r>
              <a:rPr lang="fr-CA" dirty="0" smtClean="0"/>
              <a:t>Cerner</a:t>
            </a:r>
            <a:r>
              <a:rPr lang="fr-CA" baseline="0" dirty="0" smtClean="0"/>
              <a:t> un sujet de recherche:</a:t>
            </a:r>
          </a:p>
          <a:p>
            <a:endParaRPr lang="fr-CA" baseline="0" dirty="0" smtClean="0"/>
          </a:p>
          <a:p>
            <a:r>
              <a:rPr lang="fr-CA" baseline="0" dirty="0" smtClean="0"/>
              <a:t>Le fait que les élèves débutent leur recherche documentaire en consultant Wikipédia n’est pas à craindre, c’est ceux qui s’y arrêtent qui sont davantage problématique. Wikipédia, comme toute autre encyclopédie, est un outil intéressant pour se faire une idée générale d’un sujet, pour explorer des faits, des concepts liés à son sujet, etc. </a:t>
            </a:r>
          </a:p>
          <a:p>
            <a:endParaRPr lang="fr-CA" baseline="0" dirty="0" smtClean="0"/>
          </a:p>
          <a:p>
            <a:r>
              <a:rPr lang="fr-CA" baseline="0" dirty="0" smtClean="0"/>
              <a:t>Au-delà du questionnement sur les dangers d’inviter les élèves à consulter des ressources dont la fiabilité peut-être contestable, l’existence même de Wikipédia et son utilisation massive par les élèves souligne aussi la nécessité d’une formation, pour les amener à développer leur esprit critique et à adopter constamment une posture de questionnement par rapport aux sources qu’ils consultent.</a:t>
            </a:r>
          </a:p>
          <a:p>
            <a:endParaRPr lang="fr-CA" baseline="0" dirty="0" smtClean="0"/>
          </a:p>
          <a:p>
            <a:r>
              <a:rPr lang="fr-CA" baseline="0" dirty="0" smtClean="0"/>
              <a:t>En cela, Wikipédia peut devenir un outil de formation à la lecture critique, </a:t>
            </a:r>
          </a:p>
          <a:p>
            <a:r>
              <a:rPr lang="fr-CA" baseline="0" dirty="0" smtClean="0"/>
              <a:t>-vérification…</a:t>
            </a:r>
          </a:p>
          <a:p>
            <a:r>
              <a:rPr lang="fr-CA" baseline="0" dirty="0" smtClean="0"/>
              <a:t>-Consultation de l’historique… les articles de </a:t>
            </a:r>
            <a:r>
              <a:rPr lang="fr-CA" baseline="0" dirty="0" err="1" smtClean="0"/>
              <a:t>wikipédia</a:t>
            </a:r>
            <a:r>
              <a:rPr lang="fr-CA" baseline="0" dirty="0" smtClean="0"/>
              <a:t> dans l’onglet historique contiennent une partie de leur processus de conception et c’est ce processus même qui, au-delà de la nature ou de l’expertise de l’éditeur, peut aider les utilisateurs  à qualifier ou à évaluer les articles. </a:t>
            </a:r>
          </a:p>
          <a:p>
            <a:endParaRPr lang="fr-CA" baseline="0" dirty="0" smtClean="0"/>
          </a:p>
          <a:p>
            <a:endParaRPr lang="fr-CA" dirty="0"/>
          </a:p>
        </p:txBody>
      </p:sp>
    </p:spTree>
    <p:extLst>
      <p:ext uri="{BB962C8B-B14F-4D97-AF65-F5344CB8AC3E}">
        <p14:creationId xmlns:p14="http://schemas.microsoft.com/office/powerpoint/2010/main" val="111098044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Donc</a:t>
            </a:r>
            <a:r>
              <a:rPr lang="fr-CA" baseline="0" dirty="0" smtClean="0"/>
              <a:t> on passe d’une posture de consommateur à celle de l’éditeur c’</a:t>
            </a:r>
            <a:r>
              <a:rPr lang="fr-CA" baseline="0" dirty="0" err="1" smtClean="0"/>
              <a:t>est-à</a:t>
            </a:r>
            <a:r>
              <a:rPr lang="fr-CA" baseline="0" dirty="0" smtClean="0"/>
              <a:t> dire qu’on considère Wikipédia comme un projet. </a:t>
            </a:r>
            <a:endParaRPr lang="fr-CA" dirty="0" smtClean="0"/>
          </a:p>
          <a:p>
            <a:endParaRPr lang="fr-CA" dirty="0" smtClean="0"/>
          </a:p>
          <a:p>
            <a:endParaRPr lang="fr-CA" baseline="0" dirty="0" smtClean="0"/>
          </a:p>
          <a:p>
            <a:endParaRPr lang="fr-CA" dirty="0"/>
          </a:p>
        </p:txBody>
      </p:sp>
    </p:spTree>
    <p:extLst>
      <p:ext uri="{BB962C8B-B14F-4D97-AF65-F5344CB8AC3E}">
        <p14:creationId xmlns:p14="http://schemas.microsoft.com/office/powerpoint/2010/main" val="185619031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84945664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t>Survoler le texte</a:t>
            </a:r>
            <a:r>
              <a:rPr lang="fr-CA" dirty="0"/>
              <a:t>: Lire le titre, les intertitres, l’introduction et la conclusion pour se faire une idée de ce dont il sera question</a:t>
            </a:r>
          </a:p>
          <a:p>
            <a:r>
              <a:rPr lang="fr-CA" b="1" dirty="0"/>
              <a:t>Faire une lecture approfondie</a:t>
            </a:r>
            <a:r>
              <a:rPr lang="fr-CA" dirty="0"/>
              <a:t>: Relire plusieurs fois, annoter le document dans la marge, surligne les mots les passages importants</a:t>
            </a:r>
          </a:p>
          <a:p>
            <a:r>
              <a:rPr lang="fr-CA" b="1" dirty="0"/>
              <a:t>Trouver l’idée principale</a:t>
            </a:r>
          </a:p>
          <a:p>
            <a:endParaRPr lang="fr-CA" dirty="0"/>
          </a:p>
        </p:txBody>
      </p:sp>
    </p:spTree>
    <p:extLst>
      <p:ext uri="{BB962C8B-B14F-4D97-AF65-F5344CB8AC3E}">
        <p14:creationId xmlns:p14="http://schemas.microsoft.com/office/powerpoint/2010/main" val="287644319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85377811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9CD36F57-9706-4C59-AD45-BA09664842B8}" type="slidenum">
              <a:rPr lang="fr-CA" smtClean="0"/>
              <a:pPr/>
              <a:t>164</a:t>
            </a:fld>
            <a:endParaRPr lang="fr-CA"/>
          </a:p>
        </p:txBody>
      </p:sp>
    </p:spTree>
    <p:extLst>
      <p:ext uri="{BB962C8B-B14F-4D97-AF65-F5344CB8AC3E}">
        <p14:creationId xmlns:p14="http://schemas.microsoft.com/office/powerpoint/2010/main" val="830782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65345727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smtClean="0"/>
              <a:t>Ajouter un titre au paragraphe</a:t>
            </a:r>
          </a:p>
          <a:p>
            <a:endParaRPr lang="fr-CA" dirty="0"/>
          </a:p>
        </p:txBody>
      </p:sp>
      <p:sp>
        <p:nvSpPr>
          <p:cNvPr id="4" name="Espace réservé du numéro de diapositive 3"/>
          <p:cNvSpPr>
            <a:spLocks noGrp="1"/>
          </p:cNvSpPr>
          <p:nvPr>
            <p:ph type="sldNum" sz="quarter" idx="10"/>
          </p:nvPr>
        </p:nvSpPr>
        <p:spPr/>
        <p:txBody>
          <a:bodyPr/>
          <a:lstStyle/>
          <a:p>
            <a:fld id="{9CD36F57-9706-4C59-AD45-BA09664842B8}" type="slidenum">
              <a:rPr lang="fr-CA" smtClean="0"/>
              <a:pPr/>
              <a:t>167</a:t>
            </a:fld>
            <a:endParaRPr lang="fr-CA"/>
          </a:p>
        </p:txBody>
      </p:sp>
    </p:spTree>
    <p:extLst>
      <p:ext uri="{BB962C8B-B14F-4D97-AF65-F5344CB8AC3E}">
        <p14:creationId xmlns:p14="http://schemas.microsoft.com/office/powerpoint/2010/main" val="29807053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smtClean="0"/>
              <a:t>Ajouter un titre au paragraphe</a:t>
            </a:r>
          </a:p>
          <a:p>
            <a:endParaRPr lang="fr-CA" dirty="0"/>
          </a:p>
        </p:txBody>
      </p:sp>
      <p:sp>
        <p:nvSpPr>
          <p:cNvPr id="4" name="Espace réservé du numéro de diapositive 3"/>
          <p:cNvSpPr>
            <a:spLocks noGrp="1"/>
          </p:cNvSpPr>
          <p:nvPr>
            <p:ph type="sldNum" sz="quarter" idx="10"/>
          </p:nvPr>
        </p:nvSpPr>
        <p:spPr/>
        <p:txBody>
          <a:bodyPr/>
          <a:lstStyle/>
          <a:p>
            <a:fld id="{9CD36F57-9706-4C59-AD45-BA09664842B8}" type="slidenum">
              <a:rPr lang="fr-CA" smtClean="0"/>
              <a:pPr/>
              <a:t>168</a:t>
            </a:fld>
            <a:endParaRPr lang="fr-CA"/>
          </a:p>
        </p:txBody>
      </p:sp>
    </p:spTree>
    <p:extLst>
      <p:ext uri="{BB962C8B-B14F-4D97-AF65-F5344CB8AC3E}">
        <p14:creationId xmlns:p14="http://schemas.microsoft.com/office/powerpoint/2010/main" val="402375379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dirty="0" smtClean="0"/>
              <a:t>Ajouter un titre au paragraphe</a:t>
            </a:r>
          </a:p>
          <a:p>
            <a:endParaRPr lang="fr-CA" dirty="0"/>
          </a:p>
        </p:txBody>
      </p:sp>
      <p:sp>
        <p:nvSpPr>
          <p:cNvPr id="4" name="Espace réservé du numéro de diapositive 3"/>
          <p:cNvSpPr>
            <a:spLocks noGrp="1"/>
          </p:cNvSpPr>
          <p:nvPr>
            <p:ph type="sldNum" sz="quarter" idx="10"/>
          </p:nvPr>
        </p:nvSpPr>
        <p:spPr/>
        <p:txBody>
          <a:bodyPr/>
          <a:lstStyle/>
          <a:p>
            <a:fld id="{9CD36F57-9706-4C59-AD45-BA09664842B8}" type="slidenum">
              <a:rPr lang="fr-CA" smtClean="0"/>
              <a:pPr/>
              <a:t>169</a:t>
            </a:fld>
            <a:endParaRPr lang="fr-CA"/>
          </a:p>
        </p:txBody>
      </p:sp>
    </p:spTree>
    <p:extLst>
      <p:ext uri="{BB962C8B-B14F-4D97-AF65-F5344CB8AC3E}">
        <p14:creationId xmlns:p14="http://schemas.microsoft.com/office/powerpoint/2010/main" val="118376309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346831257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155871213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412740867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307750230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221997374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a:t>Faire le lien entre cette étape et l’étape de définition du travail pour montrer encore une fois le caractère itératif du processus: On retourne aux critères de départ, l’objectif, le destinataire, etc. pour créer une production adaptée.</a:t>
            </a:r>
          </a:p>
          <a:p>
            <a:endParaRPr lang="fr-CA" dirty="0"/>
          </a:p>
        </p:txBody>
      </p:sp>
    </p:spTree>
    <p:extLst>
      <p:ext uri="{BB962C8B-B14F-4D97-AF65-F5344CB8AC3E}">
        <p14:creationId xmlns:p14="http://schemas.microsoft.com/office/powerpoint/2010/main" val="205953597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1659235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154272565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41947017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127721245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65859384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13400098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Congrès REBICQ</a:t>
            </a:r>
          </a:p>
          <a:p>
            <a:r>
              <a:rPr lang="fr-CA" dirty="0" smtClean="0"/>
              <a:t>Durée de l’atelier</a:t>
            </a:r>
            <a:r>
              <a:rPr lang="fr-CA" baseline="0" dirty="0" smtClean="0"/>
              <a:t> : 60 minutes</a:t>
            </a:r>
          </a:p>
          <a:p>
            <a:r>
              <a:rPr lang="fr-CA" baseline="0" dirty="0" smtClean="0"/>
              <a:t>Bonjour, et merci d’être si nombreux à cette présentation. Je suis Martine Mottet, professeure en technologie éducative à l’Université Laval. </a:t>
            </a:r>
          </a:p>
          <a:p>
            <a:endParaRPr lang="fr-CA" baseline="0" dirty="0" smtClean="0"/>
          </a:p>
          <a:p>
            <a:r>
              <a:rPr lang="fr-CA" baseline="0" dirty="0" smtClean="0"/>
              <a:t>La présentation sera suivie, à la fin d’une période de questions et de commentaires.</a:t>
            </a:r>
          </a:p>
          <a:p>
            <a:endParaRPr lang="fr-CA" baseline="0" dirty="0" smtClean="0"/>
          </a:p>
          <a:p>
            <a:r>
              <a:rPr lang="fr-CA" baseline="0" dirty="0" smtClean="0"/>
              <a:t>Nous vous présentons aujourd’hui un projet qui a pour objectif de former les élèves à la recherche d’information, parce que – s’ils sont souvent confiants quand ils cherchent de l’information, ils ne sont pas compétents.</a:t>
            </a:r>
          </a:p>
          <a:p>
            <a:endParaRPr lang="fr-CA" baseline="0" dirty="0" smtClean="0"/>
          </a:p>
          <a:p>
            <a:r>
              <a:rPr lang="fr-CA" baseline="0" dirty="0" smtClean="0"/>
              <a:t>Je vous signale d’entrée de jeu que toutes les ressources présentées aujourd’hui sont disponibles sur le site et, généralement, en format PDF et en format Word pour que vous puissiez les adapter comme vous le souhaitez.</a:t>
            </a:r>
            <a:endParaRPr lang="fr-CA" dirty="0"/>
          </a:p>
        </p:txBody>
      </p:sp>
    </p:spTree>
    <p:extLst>
      <p:ext uri="{BB962C8B-B14F-4D97-AF65-F5344CB8AC3E}">
        <p14:creationId xmlns:p14="http://schemas.microsoft.com/office/powerpoint/2010/main" val="308895201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Durée de l’atelier</a:t>
            </a:r>
            <a:r>
              <a:rPr lang="fr-CA" baseline="0" dirty="0" smtClean="0"/>
              <a:t> : 90 minutes</a:t>
            </a:r>
          </a:p>
          <a:p>
            <a:r>
              <a:rPr lang="fr-CA" baseline="0" dirty="0" smtClean="0"/>
              <a:t>Bonjour, et merci d’être si nombreux à cette présentation. Je suis Martine Mottet, professeure en technologie éducative à l’Université Laval. </a:t>
            </a:r>
          </a:p>
          <a:p>
            <a:endParaRPr lang="fr-CA" baseline="0" dirty="0" smtClean="0"/>
          </a:p>
          <a:p>
            <a:r>
              <a:rPr lang="fr-CA" baseline="0" dirty="0" smtClean="0"/>
              <a:t>La présentation sera suivie, à la fin d’une période de questions et de commentaires.</a:t>
            </a:r>
          </a:p>
          <a:p>
            <a:endParaRPr lang="fr-CA" baseline="0" dirty="0" smtClean="0"/>
          </a:p>
          <a:p>
            <a:r>
              <a:rPr lang="fr-CA" baseline="0" dirty="0" smtClean="0"/>
              <a:t>Nous vous présentons aujourd’hui un projet qui a pour objectif de former les élèves à la recherche d’information, parce que – s’ils sont souvent confiants quand ils cherchent de l’information, ils ne sont pas compétents.</a:t>
            </a:r>
          </a:p>
          <a:p>
            <a:endParaRPr lang="fr-CA" baseline="0" dirty="0" smtClean="0"/>
          </a:p>
          <a:p>
            <a:r>
              <a:rPr lang="fr-CA" baseline="0" dirty="0" smtClean="0"/>
              <a:t>Je vous signale d’entrée de jeu que toutes les ressources présentées aujourd’hui sont disponibles sur le site et, généralement, en format PDF et en format Word pour que vous puissiez les adapter comme vous le souhaitez.</a:t>
            </a:r>
            <a:endParaRPr lang="fr-CA" dirty="0"/>
          </a:p>
        </p:txBody>
      </p:sp>
    </p:spTree>
    <p:extLst>
      <p:ext uri="{BB962C8B-B14F-4D97-AF65-F5344CB8AC3E}">
        <p14:creationId xmlns:p14="http://schemas.microsoft.com/office/powerpoint/2010/main" val="207212712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Durée de l’atelier</a:t>
            </a:r>
            <a:r>
              <a:rPr lang="fr-CA" baseline="0" dirty="0" smtClean="0"/>
              <a:t> : 90 minutes</a:t>
            </a:r>
          </a:p>
          <a:p>
            <a:r>
              <a:rPr lang="fr-CA" baseline="0" dirty="0" smtClean="0"/>
              <a:t>Bonjour, et merci d’être si nombreux à cette présentation. Je suis Martine Mottet, professeure en technologie éducative à l’Université Laval. </a:t>
            </a:r>
          </a:p>
          <a:p>
            <a:endParaRPr lang="fr-CA" baseline="0" dirty="0" smtClean="0"/>
          </a:p>
          <a:p>
            <a:r>
              <a:rPr lang="fr-CA" baseline="0" dirty="0" smtClean="0"/>
              <a:t>La présentation sera suivie, à la fin d’une période de questions et de commentaires.</a:t>
            </a:r>
          </a:p>
          <a:p>
            <a:endParaRPr lang="fr-CA" baseline="0" dirty="0" smtClean="0"/>
          </a:p>
          <a:p>
            <a:r>
              <a:rPr lang="fr-CA" baseline="0" dirty="0" smtClean="0"/>
              <a:t>Nous vous présentons aujourd’hui un projet qui a pour objectif de former les élèves à la recherche d’information, parce que – s’ils sont souvent confiants quand ils cherchent de l’information, ils ne sont pas compétents.</a:t>
            </a:r>
          </a:p>
          <a:p>
            <a:endParaRPr lang="fr-CA" baseline="0" dirty="0" smtClean="0"/>
          </a:p>
          <a:p>
            <a:r>
              <a:rPr lang="fr-CA" baseline="0" dirty="0" smtClean="0"/>
              <a:t>Je vous signale d’entrée de jeu que toutes les ressources présentées aujourd’hui sont disponibles sur le site et, généralement, en format PDF et en format Word pour que vous puissiez les adapter comme vous le souhaitez.</a:t>
            </a:r>
            <a:endParaRPr lang="fr-CA" dirty="0"/>
          </a:p>
        </p:txBody>
      </p:sp>
    </p:spTree>
    <p:extLst>
      <p:ext uri="{BB962C8B-B14F-4D97-AF65-F5344CB8AC3E}">
        <p14:creationId xmlns:p14="http://schemas.microsoft.com/office/powerpoint/2010/main" val="191157122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Durée de l’atelier</a:t>
            </a:r>
            <a:r>
              <a:rPr lang="fr-CA" baseline="0" dirty="0" smtClean="0"/>
              <a:t> : 90 minutes</a:t>
            </a:r>
          </a:p>
          <a:p>
            <a:r>
              <a:rPr lang="fr-CA" baseline="0" dirty="0" smtClean="0"/>
              <a:t>Bonjour, et merci d’être si nombreux à cette présentation. Je suis Martine Mottet, professeure en technologie éducative à l’Université Laval. </a:t>
            </a:r>
          </a:p>
          <a:p>
            <a:endParaRPr lang="fr-CA" baseline="0" dirty="0" smtClean="0"/>
          </a:p>
          <a:p>
            <a:r>
              <a:rPr lang="fr-CA" baseline="0" dirty="0" smtClean="0"/>
              <a:t>La présentation sera suivie, à la fin d’une période de questions et de commentaires.</a:t>
            </a:r>
          </a:p>
          <a:p>
            <a:endParaRPr lang="fr-CA" baseline="0" dirty="0" smtClean="0"/>
          </a:p>
          <a:p>
            <a:r>
              <a:rPr lang="fr-CA" baseline="0" dirty="0" smtClean="0"/>
              <a:t>Nous vous présentons aujourd’hui un projet qui a pour objectif de former les élèves à la recherche d’information, parce que – s’ils sont souvent confiants quand ils cherchent de l’information, ils ne sont pas compétents.</a:t>
            </a:r>
          </a:p>
          <a:p>
            <a:endParaRPr lang="fr-CA" baseline="0" dirty="0" smtClean="0"/>
          </a:p>
          <a:p>
            <a:r>
              <a:rPr lang="fr-CA" baseline="0" dirty="0" smtClean="0"/>
              <a:t>Je vous signale d’entrée de jeu que toutes les ressources présentées aujourd’hui sont disponibles sur le site et, généralement, en format PDF et en format Word pour que vous puissiez les adapter comme vous le souhaitez.</a:t>
            </a:r>
            <a:endParaRPr lang="fr-CA" dirty="0"/>
          </a:p>
        </p:txBody>
      </p:sp>
    </p:spTree>
    <p:extLst>
      <p:ext uri="{BB962C8B-B14F-4D97-AF65-F5344CB8AC3E}">
        <p14:creationId xmlns:p14="http://schemas.microsoft.com/office/powerpoint/2010/main" val="2840109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 Faites une recherche! » C’est généralement</a:t>
            </a:r>
            <a:r>
              <a:rPr lang="fr-CA" baseline="0" dirty="0" smtClean="0"/>
              <a:t> la seule indication qu’on donne aux élèves quand on leur demande de créer une production basée sur la recherche, l’analyse et la synthèse d’informations trouvées dans plusieurs sources.</a:t>
            </a:r>
          </a:p>
          <a:p>
            <a:endParaRPr lang="fr-CA" baseline="0" dirty="0" smtClean="0"/>
          </a:p>
          <a:p>
            <a:r>
              <a:rPr lang="fr-CA" baseline="0" dirty="0" smtClean="0"/>
              <a:t>On entend de plus en plus parler – même dans les médias – de la nécessité de former les élèves. Souvent, on évoque le fait qu’ils n’évaluent pas l’information, qu’ils copient-collent l’information qu’ils trouvent et qu’ils font du plagiat. Tout cela est vrai, mais – fondamentalement – le problème est lié à une absence totale de connaissance quant aux méthodes de recherche d’information. </a:t>
            </a:r>
          </a:p>
          <a:p>
            <a:endParaRPr lang="fr-CA" baseline="0" dirty="0" smtClean="0"/>
          </a:p>
        </p:txBody>
      </p:sp>
    </p:spTree>
    <p:extLst>
      <p:ext uri="{BB962C8B-B14F-4D97-AF65-F5344CB8AC3E}">
        <p14:creationId xmlns:p14="http://schemas.microsoft.com/office/powerpoint/2010/main" val="1797313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1046501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Idée</a:t>
            </a:r>
            <a:r>
              <a:rPr lang="fr-CA" baseline="0" dirty="0" smtClean="0"/>
              <a:t> à la source du projet : </a:t>
            </a:r>
          </a:p>
          <a:p>
            <a:r>
              <a:rPr lang="fr-CA" baseline="0" dirty="0" smtClean="0"/>
              <a:t>Étudiant à la maitrise (et parfois au doctorat) ne savent pas comment faire une bonne recherche documentaire, comment paraphraser un texte, comment citer une source</a:t>
            </a:r>
          </a:p>
          <a:p>
            <a:r>
              <a:rPr lang="fr-CA" baseline="0" dirty="0" smtClean="0"/>
              <a:t>Premier projet : au 3</a:t>
            </a:r>
            <a:r>
              <a:rPr lang="fr-CA" baseline="30000" dirty="0" smtClean="0"/>
              <a:t>e</a:t>
            </a:r>
            <a:r>
              <a:rPr lang="fr-CA" baseline="0" dirty="0" smtClean="0"/>
              <a:t> cycle du primaire pour que… dans 10 ans, les étudiants à la maitrise aient de bonnes compétences informationnelles</a:t>
            </a:r>
            <a:endParaRPr lang="fr-CA" dirty="0"/>
          </a:p>
        </p:txBody>
      </p:sp>
    </p:spTree>
    <p:extLst>
      <p:ext uri="{BB962C8B-B14F-4D97-AF65-F5344CB8AC3E}">
        <p14:creationId xmlns:p14="http://schemas.microsoft.com/office/powerpoint/2010/main" val="1581917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aseline="0" dirty="0" smtClean="0"/>
              <a:t>Qu’est-ce que faire une recherche d’information?</a:t>
            </a:r>
          </a:p>
          <a:p>
            <a:r>
              <a:rPr lang="fr-CA" baseline="0" dirty="0" smtClean="0"/>
              <a:t>C’est résoudre un problème, soit combler un besoin d’information afin d’agir, d’écrire un texte, de préparer une communication orale, etc.</a:t>
            </a:r>
          </a:p>
          <a:p>
            <a:r>
              <a:rPr lang="fr-CA" baseline="0" dirty="0" smtClean="0"/>
              <a:t>Pour y arriver, il faut mettre en œuvre de nombreuses stratégies en lecture et aussi en écriture.</a:t>
            </a:r>
          </a:p>
          <a:p>
            <a:endParaRPr lang="fr-CA" baseline="0" dirty="0" smtClean="0"/>
          </a:p>
          <a:p>
            <a:r>
              <a:rPr lang="fr-CA" baseline="0" dirty="0" smtClean="0"/>
              <a:t>Mais lire, dans le cadre d’une recherche d’information, ce n’est pas la même chose que de lire un documentaire par exemple.</a:t>
            </a:r>
          </a:p>
          <a:p>
            <a:endParaRPr lang="fr-CA" baseline="0" dirty="0" smtClean="0"/>
          </a:p>
          <a:p>
            <a:r>
              <a:rPr lang="fr-CA" baseline="0" dirty="0" smtClean="0"/>
              <a:t>Supposons que vous demandez à vos élèves de lire un documentaire. Vous aurez probablement choisi le document au préalable. Ils n’auront pas à le trouver. Normalement, ils feront une lecture linéaire et intégrale de l’œuvre. Ils n’auront qu’un seul document à lire et il s’agira d’un document le plus souvent imprimé, qui aura été soumis au processus d’édition classique des livres qu’on trouve en librairie, un processus rigoureux qui vise la qualité et la fiabilité en mettant à contribution diverses expertises.</a:t>
            </a:r>
          </a:p>
          <a:p>
            <a:endParaRPr lang="fr-CA" baseline="0" dirty="0" smtClean="0"/>
          </a:p>
          <a:p>
            <a:r>
              <a:rPr lang="fr-CA" baseline="0" dirty="0" smtClean="0"/>
              <a:t>Or, si vous demandez à vos élèves de se documenter pour rédiger un texte ou préparer un oral sur tel ou tel thème, leur travail de lecture sera bien différent. Tout d’abord, ils devront trouver par eux-mêmes les documents, en bibliothèque mais souvent sur le Web. Quand ils liront les documents, ils y chercheront l’information qui leur permettra de créer leur production. Ils feront donc une lecture sélective, orientée vers la résolution d’un problème qu’est leur besoin d’information.  De plus, ils devront consulter plusieurs documents, en extraire l’information pertinente, comparer les informations trouvées et en faire une synthèse. Enfin, les documents qu’ils consulteront seront souvent des documents numériques, parfois fiables parfois douteux.</a:t>
            </a:r>
          </a:p>
          <a:p>
            <a:endParaRPr lang="fr-CA" baseline="0" dirty="0" smtClean="0"/>
          </a:p>
          <a:p>
            <a:r>
              <a:rPr lang="fr-CA" baseline="0" dirty="0" smtClean="0"/>
              <a:t>Résultats aux tests PISA : </a:t>
            </a:r>
          </a:p>
          <a:p>
            <a:endParaRPr lang="fr-CA" baseline="0" dirty="0" smtClean="0"/>
          </a:p>
          <a:p>
            <a:r>
              <a:rPr lang="fr-CA" sz="1300" dirty="0"/>
              <a:t>l’OCDE a ajouté en 2009 et en 2012 aux tests PISA des épreuves de compréhension en lecture numérique dans un contexte de recherche d’information (RI). Les résultats de 2012 montrent que seulement 13,6 % des jeunes Canadiens et 9,6 % des jeunes Québécois ont réussi des épreuves exigeant qu’ils « […] localisent, analysent et évaluent de manière critique l’information, dans un contexte peu familier et qui présente des ambiguïtés, […] trouvent eux-mêmes les critères d’évaluation du texte [alors que] ces tâches peuvent requérir de naviguer à travers de multiples sites sans consignes explicites. » (PISA, 2009, p. 51). </a:t>
            </a:r>
            <a:endParaRPr lang="fr-CA" baseline="0" dirty="0" smtClean="0"/>
          </a:p>
          <a:p>
            <a:endParaRPr lang="fr-CA" baseline="0" dirty="0" smtClean="0"/>
          </a:p>
        </p:txBody>
      </p:sp>
    </p:spTree>
    <p:extLst>
      <p:ext uri="{BB962C8B-B14F-4D97-AF65-F5344CB8AC3E}">
        <p14:creationId xmlns:p14="http://schemas.microsoft.com/office/powerpoint/2010/main" val="3196456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OCDE : Organisation de coopération du développement économique</a:t>
            </a:r>
          </a:p>
          <a:p>
            <a:r>
              <a:rPr lang="fr-CA" dirty="0" smtClean="0"/>
              <a:t>PISA</a:t>
            </a:r>
            <a:r>
              <a:rPr lang="fr-CA" baseline="0" dirty="0" smtClean="0"/>
              <a:t> : </a:t>
            </a:r>
            <a:r>
              <a:rPr lang="fr-CA" sz="1300" dirty="0"/>
              <a:t>Programme international pour le suivi des acquis des </a:t>
            </a:r>
            <a:r>
              <a:rPr lang="fr-CA" sz="1300" dirty="0" smtClean="0"/>
              <a:t>élèves</a:t>
            </a:r>
          </a:p>
          <a:p>
            <a:r>
              <a:rPr lang="fr-CA" sz="1300" dirty="0" smtClean="0"/>
              <a:t>Travaux de Jean-François Rouet, Université de Poitiers</a:t>
            </a:r>
            <a:endParaRPr lang="fr-CA" dirty="0"/>
          </a:p>
        </p:txBody>
      </p:sp>
    </p:spTree>
    <p:extLst>
      <p:ext uri="{BB962C8B-B14F-4D97-AF65-F5344CB8AC3E}">
        <p14:creationId xmlns:p14="http://schemas.microsoft.com/office/powerpoint/2010/main" val="1870944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Durée de l’atelier</a:t>
            </a:r>
            <a:r>
              <a:rPr lang="fr-CA" baseline="0" dirty="0" smtClean="0"/>
              <a:t> : 90 minutes</a:t>
            </a:r>
          </a:p>
          <a:p>
            <a:r>
              <a:rPr lang="fr-CA" baseline="0" dirty="0" smtClean="0"/>
              <a:t>Bonjour, et merci d’être si nombreux à cette présentation. Je suis Martine Mottet, professeure en technologie éducative à l’Université Laval. </a:t>
            </a:r>
          </a:p>
          <a:p>
            <a:endParaRPr lang="fr-CA" baseline="0" dirty="0" smtClean="0"/>
          </a:p>
          <a:p>
            <a:r>
              <a:rPr lang="fr-CA" baseline="0" dirty="0" smtClean="0"/>
              <a:t>La présentation sera suivie, à la fin d’une période de questions et de commentaires.</a:t>
            </a:r>
          </a:p>
          <a:p>
            <a:endParaRPr lang="fr-CA" baseline="0" dirty="0" smtClean="0"/>
          </a:p>
          <a:p>
            <a:r>
              <a:rPr lang="fr-CA" baseline="0" dirty="0" smtClean="0"/>
              <a:t>Nous vous présentons aujourd’hui un projet qui a pour objectif de former les élèves à la recherche d’information, parce que – s’ils sont souvent confiants quand ils cherchent de l’information, ils ne sont pas compétents.</a:t>
            </a:r>
          </a:p>
          <a:p>
            <a:endParaRPr lang="fr-CA" baseline="0" dirty="0" smtClean="0"/>
          </a:p>
          <a:p>
            <a:r>
              <a:rPr lang="fr-CA" baseline="0" dirty="0" smtClean="0"/>
              <a:t>Je vous signale d’entrée de jeu que toutes les ressources présentées aujourd’hui sont disponibles sur le site et, généralement, en format PDF et en format Word pour que vous puissiez les adapter comme vous le souhaitez.</a:t>
            </a:r>
            <a:endParaRPr lang="fr-CA" dirty="0"/>
          </a:p>
        </p:txBody>
      </p:sp>
    </p:spTree>
    <p:extLst>
      <p:ext uri="{BB962C8B-B14F-4D97-AF65-F5344CB8AC3E}">
        <p14:creationId xmlns:p14="http://schemas.microsoft.com/office/powerpoint/2010/main" val="3213131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221051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114135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Mais voyons</a:t>
            </a:r>
            <a:r>
              <a:rPr lang="fr-CA" baseline="0" dirty="0" smtClean="0"/>
              <a:t> concrètement comment ces stratégies sont mises en œuvre lors d’une recherche d’information.</a:t>
            </a:r>
          </a:p>
          <a:p>
            <a:endParaRPr lang="fr-CA" baseline="0" dirty="0" smtClean="0"/>
          </a:p>
          <a:p>
            <a:r>
              <a:rPr lang="fr-CA" baseline="0" dirty="0" smtClean="0"/>
              <a:t>Il existe de nombreux référentiels de compétences en recherche d’information. Nous vous en proposons un, qui comporte toutes les étapes requises et qui a l’avantage d’être assez simple pour être facilement retenu par les élèves.</a:t>
            </a:r>
          </a:p>
          <a:p>
            <a:endParaRPr lang="fr-CA" baseline="0" dirty="0" smtClean="0"/>
          </a:p>
          <a:p>
            <a:r>
              <a:rPr lang="fr-CA" baseline="0" dirty="0" smtClean="0"/>
              <a:t>(Nommer les étapes).</a:t>
            </a:r>
          </a:p>
          <a:p>
            <a:r>
              <a:rPr lang="fr-CA" baseline="0" dirty="0" smtClean="0"/>
              <a:t>J’attire votre attention sur les flèches qui indiquent la nécessité, d’une part, d’évaluer constamment son travail et, d’autre part, de revenir parfois en arrière. Il ne s’agit donc pas d’un processus linéaire mais itératif.</a:t>
            </a:r>
          </a:p>
          <a:p>
            <a:endParaRPr lang="fr-CA" dirty="0"/>
          </a:p>
        </p:txBody>
      </p:sp>
    </p:spTree>
    <p:extLst>
      <p:ext uri="{BB962C8B-B14F-4D97-AF65-F5344CB8AC3E}">
        <p14:creationId xmlns:p14="http://schemas.microsoft.com/office/powerpoint/2010/main" val="3055553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Un modèle qui présente</a:t>
            </a:r>
            <a:r>
              <a:rPr lang="fr-CA" baseline="0" dirty="0" smtClean="0"/>
              <a:t> bien les différentes étapes, mais qui est plutôt </a:t>
            </a:r>
            <a:r>
              <a:rPr lang="fr-CA" dirty="0" smtClean="0"/>
              <a:t>conceptuel…</a:t>
            </a:r>
          </a:p>
          <a:p>
            <a:endParaRPr lang="fr-CA" dirty="0" smtClean="0"/>
          </a:p>
          <a:p>
            <a:r>
              <a:rPr lang="fr-CA" dirty="0" smtClean="0"/>
              <a:t>So, </a:t>
            </a:r>
            <a:r>
              <a:rPr lang="fr-CA" dirty="0" err="1" smtClean="0"/>
              <a:t>what</a:t>
            </a:r>
            <a:r>
              <a:rPr lang="fr-CA" baseline="0" dirty="0" smtClean="0"/>
              <a:t> </a:t>
            </a:r>
            <a:r>
              <a:rPr lang="fr-CA" baseline="0" dirty="0" err="1" smtClean="0"/>
              <a:t>should</a:t>
            </a:r>
            <a:r>
              <a:rPr lang="fr-CA" baseline="0" dirty="0" smtClean="0"/>
              <a:t> </a:t>
            </a:r>
            <a:r>
              <a:rPr lang="fr-CA" baseline="0" dirty="0" err="1" smtClean="0"/>
              <a:t>be</a:t>
            </a:r>
            <a:r>
              <a:rPr lang="fr-CA" baseline="0" dirty="0" smtClean="0"/>
              <a:t> </a:t>
            </a:r>
            <a:r>
              <a:rPr lang="fr-CA" baseline="0" dirty="0" err="1" smtClean="0"/>
              <a:t>teached</a:t>
            </a:r>
            <a:r>
              <a:rPr lang="fr-CA" baseline="0" dirty="0" smtClean="0"/>
              <a:t> and </a:t>
            </a:r>
            <a:r>
              <a:rPr lang="fr-CA" baseline="0" dirty="0" err="1" smtClean="0"/>
              <a:t>learned</a:t>
            </a:r>
            <a:r>
              <a:rPr lang="fr-CA" baseline="0" dirty="0" smtClean="0"/>
              <a:t>?</a:t>
            </a:r>
            <a:endParaRPr lang="fr-CA" dirty="0" smtClean="0"/>
          </a:p>
          <a:p>
            <a:r>
              <a:rPr lang="fr-CA" dirty="0" err="1" smtClean="0"/>
              <a:t>Eisenberg</a:t>
            </a:r>
            <a:r>
              <a:rPr lang="fr-CA" dirty="0" smtClean="0"/>
              <a:t> and</a:t>
            </a:r>
            <a:r>
              <a:rPr lang="fr-CA" baseline="0" dirty="0" smtClean="0"/>
              <a:t> </a:t>
            </a:r>
            <a:r>
              <a:rPr lang="fr-CA" baseline="0" dirty="0" err="1" smtClean="0"/>
              <a:t>Johnson’s</a:t>
            </a:r>
            <a:r>
              <a:rPr lang="fr-CA" baseline="0" dirty="0" smtClean="0"/>
              <a:t> Big6 </a:t>
            </a:r>
            <a:r>
              <a:rPr lang="fr-CA" baseline="0" dirty="0" err="1" smtClean="0"/>
              <a:t>Skills</a:t>
            </a:r>
            <a:r>
              <a:rPr lang="fr-CA" baseline="0" dirty="0" smtClean="0"/>
              <a:t> model </a:t>
            </a:r>
            <a:r>
              <a:rPr lang="fr-CA" baseline="0" dirty="0" err="1" smtClean="0"/>
              <a:t>is</a:t>
            </a:r>
            <a:r>
              <a:rPr lang="fr-CA" baseline="0" dirty="0" smtClean="0"/>
              <a:t> an </a:t>
            </a:r>
            <a:r>
              <a:rPr lang="fr-CA" baseline="0" dirty="0" err="1" smtClean="0"/>
              <a:t>interesting</a:t>
            </a:r>
            <a:r>
              <a:rPr lang="fr-CA" baseline="0" dirty="0" smtClean="0"/>
              <a:t> one </a:t>
            </a:r>
            <a:r>
              <a:rPr lang="fr-CA" baseline="0" dirty="0" err="1" smtClean="0"/>
              <a:t>with</a:t>
            </a:r>
            <a:r>
              <a:rPr lang="fr-CA" baseline="0" dirty="0" smtClean="0"/>
              <a:t> a </a:t>
            </a:r>
            <a:r>
              <a:rPr lang="fr-CA" baseline="0" dirty="0" err="1" smtClean="0"/>
              <a:t>limited</a:t>
            </a:r>
            <a:r>
              <a:rPr lang="fr-CA" baseline="0" dirty="0" smtClean="0"/>
              <a:t> </a:t>
            </a:r>
            <a:r>
              <a:rPr lang="fr-CA" baseline="0" dirty="0" err="1" smtClean="0"/>
              <a:t>number</a:t>
            </a:r>
            <a:r>
              <a:rPr lang="fr-CA" baseline="0" dirty="0" smtClean="0"/>
              <a:t> of phases and </a:t>
            </a:r>
            <a:r>
              <a:rPr lang="fr-CA" baseline="0" dirty="0" err="1" smtClean="0"/>
              <a:t>steps</a:t>
            </a:r>
            <a:r>
              <a:rPr lang="fr-CA" baseline="0" dirty="0" smtClean="0"/>
              <a:t> </a:t>
            </a:r>
            <a:r>
              <a:rPr lang="fr-CA" baseline="0" dirty="0" err="1" smtClean="0"/>
              <a:t>that</a:t>
            </a:r>
            <a:r>
              <a:rPr lang="fr-CA" baseline="0" dirty="0" smtClean="0"/>
              <a:t> </a:t>
            </a:r>
            <a:r>
              <a:rPr lang="fr-CA" baseline="0" dirty="0" err="1" smtClean="0"/>
              <a:t>young</a:t>
            </a:r>
            <a:r>
              <a:rPr lang="fr-CA" baseline="0" dirty="0" smtClean="0"/>
              <a:t> people </a:t>
            </a:r>
            <a:r>
              <a:rPr lang="fr-CA" baseline="0" dirty="0" err="1" smtClean="0"/>
              <a:t>can</a:t>
            </a:r>
            <a:r>
              <a:rPr lang="fr-CA" baseline="0" dirty="0" smtClean="0"/>
              <a:t> </a:t>
            </a:r>
            <a:r>
              <a:rPr lang="fr-CA" baseline="0" dirty="0" err="1" smtClean="0"/>
              <a:t>easily</a:t>
            </a:r>
            <a:r>
              <a:rPr lang="fr-CA" baseline="0" dirty="0" smtClean="0"/>
              <a:t> </a:t>
            </a:r>
            <a:r>
              <a:rPr lang="fr-CA" baseline="0" dirty="0" err="1" smtClean="0"/>
              <a:t>remember</a:t>
            </a:r>
            <a:r>
              <a:rPr lang="fr-CA" baseline="0" dirty="0" smtClean="0"/>
              <a:t>, </a:t>
            </a:r>
            <a:r>
              <a:rPr lang="fr-CA" baseline="0" dirty="0" err="1" smtClean="0"/>
              <a:t>such</a:t>
            </a:r>
            <a:r>
              <a:rPr lang="fr-CA" baseline="0" dirty="0" smtClean="0"/>
              <a:t> as…</a:t>
            </a:r>
          </a:p>
          <a:p>
            <a:pPr marL="171450" indent="-171450">
              <a:buFontTx/>
              <a:buChar char="-"/>
            </a:pPr>
            <a:r>
              <a:rPr lang="fr-CA" baseline="0" dirty="0" err="1" smtClean="0"/>
              <a:t>Task</a:t>
            </a:r>
            <a:r>
              <a:rPr lang="fr-CA" baseline="0" dirty="0" smtClean="0"/>
              <a:t> </a:t>
            </a:r>
            <a:r>
              <a:rPr lang="fr-CA" baseline="0" dirty="0" err="1" smtClean="0"/>
              <a:t>Definition</a:t>
            </a:r>
            <a:endParaRPr lang="fr-CA" baseline="0" dirty="0" smtClean="0"/>
          </a:p>
          <a:p>
            <a:pPr marL="171450" indent="-171450">
              <a:buFontTx/>
              <a:buChar char="-"/>
            </a:pPr>
            <a:r>
              <a:rPr lang="fr-CA" baseline="0" dirty="0" smtClean="0"/>
              <a:t>Information </a:t>
            </a:r>
            <a:r>
              <a:rPr lang="fr-CA" baseline="0" dirty="0" err="1" smtClean="0"/>
              <a:t>Seeking</a:t>
            </a:r>
            <a:r>
              <a:rPr lang="fr-CA" baseline="0" dirty="0" smtClean="0"/>
              <a:t> </a:t>
            </a:r>
            <a:r>
              <a:rPr lang="fr-CA" baseline="0" dirty="0" err="1" smtClean="0"/>
              <a:t>Strategies</a:t>
            </a:r>
            <a:endParaRPr lang="fr-CA" baseline="0" dirty="0" smtClean="0"/>
          </a:p>
          <a:p>
            <a:pPr marL="171450" indent="-171450">
              <a:buFontTx/>
              <a:buChar char="-"/>
            </a:pPr>
            <a:r>
              <a:rPr lang="fr-CA" baseline="0" dirty="0" smtClean="0"/>
              <a:t>Location and Access</a:t>
            </a:r>
          </a:p>
          <a:p>
            <a:pPr marL="171450" indent="-171450">
              <a:buFontTx/>
              <a:buChar char="-"/>
            </a:pPr>
            <a:r>
              <a:rPr lang="fr-CA" baseline="0" dirty="0" smtClean="0"/>
              <a:t>Use of information</a:t>
            </a:r>
          </a:p>
          <a:p>
            <a:pPr marL="171450" indent="-171450">
              <a:buFontTx/>
              <a:buChar char="-"/>
            </a:pPr>
            <a:r>
              <a:rPr lang="fr-CA" baseline="0" dirty="0" err="1" smtClean="0"/>
              <a:t>Synthesis</a:t>
            </a:r>
            <a:endParaRPr lang="fr-CA" baseline="0" dirty="0" smtClean="0"/>
          </a:p>
          <a:p>
            <a:pPr marL="171450" indent="-171450">
              <a:buFontTx/>
              <a:buChar char="-"/>
            </a:pPr>
            <a:r>
              <a:rPr lang="fr-CA" baseline="0" dirty="0" err="1" smtClean="0"/>
              <a:t>Evaluation</a:t>
            </a:r>
            <a:endParaRPr lang="fr-CA" baseline="0" dirty="0" smtClean="0"/>
          </a:p>
          <a:p>
            <a:pPr marL="171450" indent="-171450">
              <a:buFontTx/>
              <a:buChar char="-"/>
            </a:pPr>
            <a:endParaRPr lang="fr-CA" baseline="0" dirty="0" smtClean="0"/>
          </a:p>
          <a:p>
            <a:pPr marL="171450" indent="-171450">
              <a:buFontTx/>
              <a:buChar char="-"/>
            </a:pPr>
            <a:r>
              <a:rPr lang="fr-CA" baseline="0" dirty="0" smtClean="0"/>
              <a:t>But </a:t>
            </a:r>
            <a:r>
              <a:rPr lang="fr-CA" baseline="0" dirty="0" err="1" smtClean="0"/>
              <a:t>it</a:t>
            </a:r>
            <a:r>
              <a:rPr lang="fr-CA" baseline="0" dirty="0" smtClean="0"/>
              <a:t> </a:t>
            </a:r>
            <a:r>
              <a:rPr lang="fr-CA" baseline="0" dirty="0" err="1" smtClean="0"/>
              <a:t>is</a:t>
            </a:r>
            <a:r>
              <a:rPr lang="fr-CA" baseline="0" dirty="0" smtClean="0"/>
              <a:t> </a:t>
            </a:r>
            <a:r>
              <a:rPr lang="fr-CA" baseline="0" dirty="0" err="1" smtClean="0"/>
              <a:t>quite</a:t>
            </a:r>
            <a:r>
              <a:rPr lang="fr-CA" baseline="0" dirty="0" smtClean="0"/>
              <a:t> </a:t>
            </a:r>
            <a:r>
              <a:rPr lang="fr-CA" baseline="0" dirty="0" err="1" smtClean="0"/>
              <a:t>conceptual</a:t>
            </a:r>
            <a:r>
              <a:rPr lang="fr-CA" baseline="0" dirty="0" smtClean="0"/>
              <a:t>…</a:t>
            </a:r>
          </a:p>
          <a:p>
            <a:pPr marL="171450" indent="-171450">
              <a:buFontTx/>
              <a:buChar char="-"/>
            </a:pPr>
            <a:endParaRPr lang="fr-CA" baseline="0" dirty="0" smtClean="0"/>
          </a:p>
        </p:txBody>
      </p:sp>
    </p:spTree>
    <p:extLst>
      <p:ext uri="{BB962C8B-B14F-4D97-AF65-F5344CB8AC3E}">
        <p14:creationId xmlns:p14="http://schemas.microsoft.com/office/powerpoint/2010/main" val="2459478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424986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4029472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554684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1801086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La première étape consiste à Définir le travail, autrement dit</a:t>
            </a:r>
            <a:endParaRPr lang="fr-CA" dirty="0"/>
          </a:p>
        </p:txBody>
      </p:sp>
    </p:spTree>
    <p:extLst>
      <p:ext uri="{BB962C8B-B14F-4D97-AF65-F5344CB8AC3E}">
        <p14:creationId xmlns:p14="http://schemas.microsoft.com/office/powerpoint/2010/main" val="2816046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Pour guider les élèves dans la</a:t>
            </a:r>
            <a:r>
              <a:rPr lang="fr-CA" baseline="0" dirty="0" smtClean="0"/>
              <a:t> recherche d’information, nous avons créé un cahier de l’élève, que nous appelons un Journal de recherche.</a:t>
            </a:r>
          </a:p>
          <a:p>
            <a:endParaRPr lang="fr-CA" dirty="0"/>
          </a:p>
        </p:txBody>
      </p:sp>
    </p:spTree>
    <p:extLst>
      <p:ext uri="{BB962C8B-B14F-4D97-AF65-F5344CB8AC3E}">
        <p14:creationId xmlns:p14="http://schemas.microsoft.com/office/powerpoint/2010/main" val="180615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1197317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1745545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3069367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1933960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La deuxième</a:t>
            </a:r>
            <a:r>
              <a:rPr lang="fr-CA" baseline="0" dirty="0" smtClean="0"/>
              <a:t> étape de la recherche d’information consiste à cerner le sujet de la recherche.</a:t>
            </a:r>
          </a:p>
          <a:p>
            <a:endParaRPr lang="fr-CA" dirty="0"/>
          </a:p>
        </p:txBody>
      </p:sp>
    </p:spTree>
    <p:extLst>
      <p:ext uri="{BB962C8B-B14F-4D97-AF65-F5344CB8AC3E}">
        <p14:creationId xmlns:p14="http://schemas.microsoft.com/office/powerpoint/2010/main" val="42445134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Pour chacune des capsule nous</a:t>
            </a:r>
            <a:r>
              <a:rPr lang="fr-CA" baseline="0" dirty="0" smtClean="0"/>
              <a:t> avons créé du matériel d’accompagnement pour les enseignants et un exercice à l’intention des élèves. </a:t>
            </a:r>
          </a:p>
          <a:p>
            <a:r>
              <a:rPr lang="fr-CA" baseline="0" dirty="0" smtClean="0"/>
              <a:t>La présentation de la capsule vidéo nécessite un accompagnement de la part de l’enseignant: on vous invite à activer les connaissances de vos élèves sur le sujet qui sera traiter dans la capsule, à faire un premier visionnement de la capsule, puis un second durant lequel vous vous arrêterez sur des passages ciblés qui pourraient être plus difficile à comprendre pour vos élèves afin de les expliciter. Ce sera suivi d’un retour en plénière durant lequel les élèves seront invités à s’exprimer sur ce qu’ils ont appris durant la capsule. Enfin, nous vous suggérons un exercice à leur proposer qui le permettra de mettre en pratique ce qu’ils ont appris.</a:t>
            </a:r>
            <a:endParaRPr lang="fr-CA" dirty="0"/>
          </a:p>
        </p:txBody>
      </p:sp>
    </p:spTree>
    <p:extLst>
      <p:ext uri="{BB962C8B-B14F-4D97-AF65-F5344CB8AC3E}">
        <p14:creationId xmlns:p14="http://schemas.microsoft.com/office/powerpoint/2010/main" val="25523741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1931597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2762472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4087010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11272963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728129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0" i="0" kern="1200" dirty="0" smtClean="0">
                <a:solidFill>
                  <a:schemeClr val="tx1"/>
                </a:solidFill>
                <a:effectLst/>
                <a:latin typeface="+mn-lt"/>
                <a:ea typeface="+mn-ea"/>
                <a:cs typeface="+mn-cs"/>
              </a:rPr>
              <a:t>PDCI : Promotion du développement des compétences informationnelles</a:t>
            </a:r>
            <a:endParaRPr lang="fr-CA" dirty="0"/>
          </a:p>
        </p:txBody>
      </p:sp>
    </p:spTree>
    <p:extLst>
      <p:ext uri="{BB962C8B-B14F-4D97-AF65-F5344CB8AC3E}">
        <p14:creationId xmlns:p14="http://schemas.microsoft.com/office/powerpoint/2010/main" val="25726504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1060475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32199781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35133831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3112327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12624602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7094217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10581793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5878678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5311170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4279480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 Faites une recherche! » C’est généralement</a:t>
            </a:r>
            <a:r>
              <a:rPr lang="fr-CA" baseline="0" dirty="0" smtClean="0"/>
              <a:t> la seule indication qu’on donne aux élèves quand on leur demande de créer une production basée sur la recherche, l’analyse et la synthèse d’informations trouvées dans plusieurs sources.</a:t>
            </a:r>
          </a:p>
          <a:p>
            <a:endParaRPr lang="fr-CA" baseline="0" dirty="0" smtClean="0"/>
          </a:p>
          <a:p>
            <a:r>
              <a:rPr lang="fr-CA" baseline="0" dirty="0" smtClean="0"/>
              <a:t>On entend de plus en plus parler – même dans les médias – de la nécessité de former les élèves. Souvent, on évoque le fait qu’ils n’évaluent pas l’information, qu’ils copient-collent l’information qu’ils trouvent et qu’ils font du plagiat. Tout cela est vrai, mais – fondamentalement – le problème est lié à une absence totale de connaissance quant aux méthodes de recherche d’information. </a:t>
            </a:r>
          </a:p>
          <a:p>
            <a:endParaRPr lang="fr-CA" baseline="0" dirty="0" smtClean="0"/>
          </a:p>
        </p:txBody>
      </p:sp>
    </p:spTree>
    <p:extLst>
      <p:ext uri="{BB962C8B-B14F-4D97-AF65-F5344CB8AC3E}">
        <p14:creationId xmlns:p14="http://schemas.microsoft.com/office/powerpoint/2010/main" val="3919628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9528170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6662683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25579487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18069680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38169832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16534675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6739305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26516630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Pour</a:t>
            </a:r>
            <a:r>
              <a:rPr lang="fr-CA" baseline="0" dirty="0" smtClean="0"/>
              <a:t> trouver une source il faut d’abord:</a:t>
            </a:r>
          </a:p>
          <a:p>
            <a:r>
              <a:rPr lang="fr-CA" baseline="0" dirty="0" smtClean="0"/>
              <a:t>-</a:t>
            </a:r>
            <a:r>
              <a:rPr lang="fr-CA" dirty="0" smtClean="0"/>
              <a:t>Choisir</a:t>
            </a:r>
            <a:r>
              <a:rPr lang="fr-CA" baseline="0" dirty="0" smtClean="0"/>
              <a:t> des mots-clés significatifs, notamment à partir de sa question de recherche. Cela implique également un travail sur le lexique qui peut être fait à l’aide de dictionnaires papier ou numériques comme Antidote.</a:t>
            </a:r>
          </a:p>
          <a:p>
            <a:r>
              <a:rPr lang="fr-CA" baseline="0" dirty="0" smtClean="0"/>
              <a:t>-Ensuite on combine les mots-clés à l’aide d’opérateurs logiques.</a:t>
            </a:r>
          </a:p>
          <a:p>
            <a:r>
              <a:rPr lang="fr-CA" baseline="0" dirty="0" smtClean="0"/>
              <a:t>-On évalue rapidement la pertinence des résultats, notamment en analysant la composition des adresses web et en survolant  la description dans le moteur de recherche pour voir si les résultats proposés répondent au besoin d’information. Avant même de cliquer sur le lien.</a:t>
            </a:r>
          </a:p>
          <a:p>
            <a:r>
              <a:rPr lang="fr-CA" baseline="0" dirty="0" smtClean="0"/>
              <a:t>-Finalement, on relance la recherche au besoin.</a:t>
            </a:r>
            <a:endParaRPr lang="fr-CA" dirty="0"/>
          </a:p>
        </p:txBody>
      </p:sp>
    </p:spTree>
    <p:extLst>
      <p:ext uri="{BB962C8B-B14F-4D97-AF65-F5344CB8AC3E}">
        <p14:creationId xmlns:p14="http://schemas.microsoft.com/office/powerpoint/2010/main" val="16691788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On vous présente maintenant</a:t>
            </a:r>
            <a:r>
              <a:rPr lang="fr-CA" baseline="0" dirty="0" smtClean="0"/>
              <a:t> a capsule vidéo formuler une requête qui vise à expliquer aux élèves comment combiner les mots clés à l’aide des opérateurs logiques.</a:t>
            </a:r>
            <a:endParaRPr lang="fr-CA" dirty="0"/>
          </a:p>
        </p:txBody>
      </p:sp>
    </p:spTree>
    <p:extLst>
      <p:ext uri="{BB962C8B-B14F-4D97-AF65-F5344CB8AC3E}">
        <p14:creationId xmlns:p14="http://schemas.microsoft.com/office/powerpoint/2010/main" val="1271390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20936390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On vous présente maintenant</a:t>
            </a:r>
            <a:r>
              <a:rPr lang="fr-CA" baseline="0" dirty="0" smtClean="0"/>
              <a:t> a capsule vidéo formuler une requête qui vise à expliquer aux élèves comment combiner les mots clés à l’aide des opérateurs logiques.</a:t>
            </a:r>
            <a:endParaRPr lang="fr-CA" dirty="0"/>
          </a:p>
        </p:txBody>
      </p:sp>
    </p:spTree>
    <p:extLst>
      <p:ext uri="{BB962C8B-B14F-4D97-AF65-F5344CB8AC3E}">
        <p14:creationId xmlns:p14="http://schemas.microsoft.com/office/powerpoint/2010/main" val="31008934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Pou</a:t>
            </a:r>
            <a:r>
              <a:rPr lang="fr-CA" baseline="0" dirty="0" smtClean="0"/>
              <a:t>r choisir des mots clés significatif, il est important de partir de sa question de recherche en relevant les mots porteurs de sens et de les enrichir pour trouver plus de sources pertinentes.</a:t>
            </a:r>
          </a:p>
          <a:p>
            <a:r>
              <a:rPr lang="fr-CA" baseline="0" dirty="0" smtClean="0"/>
              <a:t>On peut les enrichir en trouvant des…</a:t>
            </a:r>
          </a:p>
          <a:p>
            <a:r>
              <a:rPr lang="fr-CA" baseline="0" dirty="0" smtClean="0"/>
              <a:t>Il faut éviter les mots de relation qui ne désigne pas spécifiquement le sujet de la recherche, car ils sont trop vagues. On n’inscrira pas dans une requête les mots cause,, condition, conséquence, effet, etc.</a:t>
            </a:r>
            <a:endParaRPr lang="fr-CA" dirty="0"/>
          </a:p>
        </p:txBody>
      </p:sp>
    </p:spTree>
    <p:extLst>
      <p:ext uri="{BB962C8B-B14F-4D97-AF65-F5344CB8AC3E}">
        <p14:creationId xmlns:p14="http://schemas.microsoft.com/office/powerpoint/2010/main" val="40946861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On vous présente maintenant</a:t>
            </a:r>
            <a:r>
              <a:rPr lang="fr-CA" baseline="0" dirty="0" smtClean="0"/>
              <a:t> a capsule vidéo formuler une requête qui vise à expliquer aux élèves comment combiner les mots clés à l’aide des opérateurs logiques.</a:t>
            </a:r>
            <a:endParaRPr lang="fr-CA" dirty="0"/>
          </a:p>
        </p:txBody>
      </p:sp>
    </p:spTree>
    <p:extLst>
      <p:ext uri="{BB962C8B-B14F-4D97-AF65-F5344CB8AC3E}">
        <p14:creationId xmlns:p14="http://schemas.microsoft.com/office/powerpoint/2010/main" val="34181645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On vous présente maintenant</a:t>
            </a:r>
            <a:r>
              <a:rPr lang="fr-CA" baseline="0" dirty="0" smtClean="0"/>
              <a:t> a capsule vidéo formuler une requête qui vise à expliquer aux élèves comment combiner les mots clés à l’aide des opérateurs logiques.</a:t>
            </a:r>
            <a:endParaRPr lang="fr-CA" dirty="0"/>
          </a:p>
        </p:txBody>
      </p:sp>
    </p:spTree>
    <p:extLst>
      <p:ext uri="{BB962C8B-B14F-4D97-AF65-F5344CB8AC3E}">
        <p14:creationId xmlns:p14="http://schemas.microsoft.com/office/powerpoint/2010/main" val="8210131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Activation des connaissance permet</a:t>
            </a:r>
            <a:r>
              <a:rPr lang="fr-CA" baseline="0" dirty="0" smtClean="0"/>
              <a:t> de constater ce que font d’emblée les élèves lorsqu’ils doivent trouver des sources. Cela vous permettra de prendre le pouls de votre classe et vous donnera une idée des éléments sur lesquels vous devrez insister davantage.</a:t>
            </a:r>
            <a:endParaRPr lang="fr-CA" dirty="0"/>
          </a:p>
        </p:txBody>
      </p:sp>
    </p:spTree>
    <p:extLst>
      <p:ext uri="{BB962C8B-B14F-4D97-AF65-F5344CB8AC3E}">
        <p14:creationId xmlns:p14="http://schemas.microsoft.com/office/powerpoint/2010/main" val="42764890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-Apprendre</a:t>
            </a:r>
            <a:r>
              <a:rPr lang="fr-CA" baseline="0" dirty="0" smtClean="0"/>
              <a:t> la logique à l’œuvre dans tous les moteurs de recherche.</a:t>
            </a:r>
          </a:p>
          <a:p>
            <a:r>
              <a:rPr lang="fr-CA" baseline="0" dirty="0" smtClean="0"/>
              <a:t>-Google est un moteur de recherche particulier, algorithmes adaptés pour faciliter la tâche aux utilisateurs, mais ce ne sera pas le cas dans les catalogues de bibliothèques.</a:t>
            </a:r>
            <a:endParaRPr lang="fr-CA" dirty="0"/>
          </a:p>
        </p:txBody>
      </p:sp>
    </p:spTree>
    <p:extLst>
      <p:ext uri="{BB962C8B-B14F-4D97-AF65-F5344CB8AC3E}">
        <p14:creationId xmlns:p14="http://schemas.microsoft.com/office/powerpoint/2010/main" val="38694306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42337125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30672813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7132496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216315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Idée</a:t>
            </a:r>
            <a:r>
              <a:rPr lang="fr-CA" baseline="0" dirty="0" smtClean="0"/>
              <a:t> à la source du projet : </a:t>
            </a:r>
          </a:p>
          <a:p>
            <a:r>
              <a:rPr lang="fr-CA" baseline="0" dirty="0" smtClean="0"/>
              <a:t>Étudiant à la maitrise (et parfois au doctorat) ne savent pas comment faire une bonne recherche documentaire, comment paraphraser un texte, comment citer une source</a:t>
            </a:r>
          </a:p>
          <a:p>
            <a:r>
              <a:rPr lang="fr-CA" baseline="0" dirty="0" smtClean="0"/>
              <a:t>Premier projet : au 3</a:t>
            </a:r>
            <a:r>
              <a:rPr lang="fr-CA" baseline="30000" dirty="0" smtClean="0"/>
              <a:t>e</a:t>
            </a:r>
            <a:r>
              <a:rPr lang="fr-CA" baseline="0" dirty="0" smtClean="0"/>
              <a:t> cycle du primaire pour que… dans 10 ans, les étudiants à la maitrise aient de bonnes compétences informationnelles</a:t>
            </a:r>
            <a:endParaRPr lang="fr-CA" dirty="0"/>
          </a:p>
        </p:txBody>
      </p:sp>
    </p:spTree>
    <p:extLst>
      <p:ext uri="{BB962C8B-B14F-4D97-AF65-F5344CB8AC3E}">
        <p14:creationId xmlns:p14="http://schemas.microsoft.com/office/powerpoint/2010/main" val="13917872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-Exercice permet de passer par l’écrit</a:t>
            </a:r>
            <a:r>
              <a:rPr lang="fr-CA" baseline="0" dirty="0" smtClean="0"/>
              <a:t> avant de se lancer sur Internet. Cela permet aux élèves de se concentrer sur la formulation de bonnes requêtes sans se perdre en cliquant sur tous les liens d’une page de résultats.</a:t>
            </a:r>
            <a:endParaRPr lang="fr-CA" dirty="0"/>
          </a:p>
        </p:txBody>
      </p:sp>
    </p:spTree>
    <p:extLst>
      <p:ext uri="{BB962C8B-B14F-4D97-AF65-F5344CB8AC3E}">
        <p14:creationId xmlns:p14="http://schemas.microsoft.com/office/powerpoint/2010/main" val="7812881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8435474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Nous avons juger qu’il était</a:t>
            </a:r>
            <a:r>
              <a:rPr lang="fr-CA" baseline="0" dirty="0" smtClean="0"/>
              <a:t> important de faire une capsule sur le fonctionnement du web, parce qu’il ne f</a:t>
            </a:r>
            <a:r>
              <a:rPr lang="fr-CA" dirty="0" smtClean="0"/>
              <a:t>aut pas surestimer les compétences numériques des élèves,</a:t>
            </a:r>
            <a:r>
              <a:rPr lang="fr-CA" baseline="0" dirty="0" smtClean="0"/>
              <a:t> leurs connaissances sur l’informatique, le numérique, les réseaux. Ils sont habiles dans les réseaux sociaux, mais la recherche montre qu’ils ne transfèrent pas ces habiletés dans le monde scolaire ou professionnel.</a:t>
            </a:r>
            <a:endParaRPr lang="fr-CA" dirty="0"/>
          </a:p>
        </p:txBody>
      </p:sp>
    </p:spTree>
    <p:extLst>
      <p:ext uri="{BB962C8B-B14F-4D97-AF65-F5344CB8AC3E}">
        <p14:creationId xmlns:p14="http://schemas.microsoft.com/office/powerpoint/2010/main" val="20742947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Nous avons juger qu’il était</a:t>
            </a:r>
            <a:r>
              <a:rPr lang="fr-CA" baseline="0" dirty="0" smtClean="0"/>
              <a:t> important de faire une capsule sur le fonctionnement du web, parce qu’il ne f</a:t>
            </a:r>
            <a:r>
              <a:rPr lang="fr-CA" dirty="0" smtClean="0"/>
              <a:t>aut pas surestimer les compétences numériques des élèves,</a:t>
            </a:r>
            <a:r>
              <a:rPr lang="fr-CA" baseline="0" dirty="0" smtClean="0"/>
              <a:t> leurs connaissances sur l’informatique, le numérique, les réseaux. Ils sont habiles dans les réseaux sociaux, mais la recherche montre qu’ils ne transfèrent pas ces habiletés dans le monde scolaire ou professionnel.</a:t>
            </a:r>
            <a:endParaRPr lang="fr-CA" dirty="0"/>
          </a:p>
        </p:txBody>
      </p:sp>
    </p:spTree>
    <p:extLst>
      <p:ext uri="{BB962C8B-B14F-4D97-AF65-F5344CB8AC3E}">
        <p14:creationId xmlns:p14="http://schemas.microsoft.com/office/powerpoint/2010/main" val="25552288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997561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28085648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37925629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Nous</a:t>
            </a:r>
            <a:r>
              <a:rPr lang="fr-CA" baseline="0" dirty="0" smtClean="0"/>
              <a:t> avons aussi produit une capsule pour apprendre aux élèves à déchiffrer une adresse web, notamment parce que cela peut les aider à analyser rapidement la pertinence d’un site sans avoir à cliquer sur le lien dans la page de résultat.</a:t>
            </a:r>
          </a:p>
          <a:p>
            <a:r>
              <a:rPr lang="fr-CA" baseline="0" dirty="0" smtClean="0"/>
              <a:t>-Capsule complexe, parce qu’il a fallu simplifier grandement les notions sans pour autant dire de faussetés.</a:t>
            </a:r>
            <a:endParaRPr lang="fr-CA" dirty="0"/>
          </a:p>
        </p:txBody>
      </p:sp>
    </p:spTree>
    <p:extLst>
      <p:ext uri="{BB962C8B-B14F-4D97-AF65-F5344CB8AC3E}">
        <p14:creationId xmlns:p14="http://schemas.microsoft.com/office/powerpoint/2010/main" val="35102993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Nous</a:t>
            </a:r>
            <a:r>
              <a:rPr lang="fr-CA" baseline="0" dirty="0" smtClean="0"/>
              <a:t> avons aussi produit une capsule pour apprendre aux élèves à déchiffrer une adresse web, notamment parce que cela peut les aider à analyser rapidement la pertinence d’un site sans avoir à cliquer sur le lien dans la page de résultat.</a:t>
            </a:r>
          </a:p>
          <a:p>
            <a:r>
              <a:rPr lang="fr-CA" baseline="0" dirty="0" smtClean="0"/>
              <a:t>-Capsule complexe, parce qu’il a fallu simplifier grandement les notions sans pour autant dire de faussetés.</a:t>
            </a:r>
            <a:endParaRPr lang="fr-CA" dirty="0"/>
          </a:p>
        </p:txBody>
      </p:sp>
    </p:spTree>
    <p:extLst>
      <p:ext uri="{BB962C8B-B14F-4D97-AF65-F5344CB8AC3E}">
        <p14:creationId xmlns:p14="http://schemas.microsoft.com/office/powerpoint/2010/main" val="14936449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-L’adresse Web se lit à</a:t>
            </a:r>
            <a:r>
              <a:rPr lang="fr-CA" baseline="0" dirty="0" smtClean="0"/>
              <a:t> l’envers, de droite à gauche. Elle fonctionne un peu comme un entonnoir, du plus grand au plus petit.</a:t>
            </a:r>
          </a:p>
          <a:p>
            <a:r>
              <a:rPr lang="fr-CA" baseline="0" dirty="0" smtClean="0"/>
              <a:t>-À noter : nous mettrons ce diaporama à la disposition des enseignants sur le site, il pourrait servir d’aide-mémoire pour les élèves ou d’outil pour faire un retour en plénière après le visionnement de la capsule.</a:t>
            </a:r>
            <a:endParaRPr lang="fr-CA" dirty="0"/>
          </a:p>
        </p:txBody>
      </p:sp>
    </p:spTree>
    <p:extLst>
      <p:ext uri="{BB962C8B-B14F-4D97-AF65-F5344CB8AC3E}">
        <p14:creationId xmlns:p14="http://schemas.microsoft.com/office/powerpoint/2010/main" val="1690373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OCDE : Organisation de coopération du développement économique</a:t>
            </a:r>
          </a:p>
          <a:p>
            <a:r>
              <a:rPr lang="fr-CA" dirty="0" smtClean="0"/>
              <a:t>PISA</a:t>
            </a:r>
            <a:r>
              <a:rPr lang="fr-CA" baseline="0" dirty="0" smtClean="0"/>
              <a:t> : </a:t>
            </a:r>
            <a:r>
              <a:rPr lang="fr-CA" sz="1300" dirty="0"/>
              <a:t>Programme international pour le suivi des acquis des </a:t>
            </a:r>
            <a:r>
              <a:rPr lang="fr-CA" sz="1300" dirty="0" smtClean="0"/>
              <a:t>élèves</a:t>
            </a:r>
          </a:p>
          <a:p>
            <a:r>
              <a:rPr lang="fr-CA" sz="1300" dirty="0" smtClean="0"/>
              <a:t>Travaux de Jean-François Rouet, Université de Poitiers</a:t>
            </a:r>
            <a:endParaRPr lang="fr-CA" dirty="0"/>
          </a:p>
        </p:txBody>
      </p:sp>
    </p:spTree>
    <p:extLst>
      <p:ext uri="{BB962C8B-B14F-4D97-AF65-F5344CB8AC3E}">
        <p14:creationId xmlns:p14="http://schemas.microsoft.com/office/powerpoint/2010/main" val="9878865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42463513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-Nom</a:t>
            </a:r>
            <a:r>
              <a:rPr lang="fr-CA" baseline="0" dirty="0" smtClean="0"/>
              <a:t> de domaine toujours suivi d’une barre oblique</a:t>
            </a:r>
            <a:endParaRPr lang="fr-CA" dirty="0"/>
          </a:p>
        </p:txBody>
      </p:sp>
    </p:spTree>
    <p:extLst>
      <p:ext uri="{BB962C8B-B14F-4D97-AF65-F5344CB8AC3E}">
        <p14:creationId xmlns:p14="http://schemas.microsoft.com/office/powerpoint/2010/main" val="5744202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6290607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-Il y a d’autres extensions possible comme .</a:t>
            </a:r>
            <a:r>
              <a:rPr lang="fr-CA" dirty="0" err="1" smtClean="0"/>
              <a:t>php</a:t>
            </a:r>
            <a:r>
              <a:rPr lang="fr-CA" dirty="0" smtClean="0"/>
              <a:t>,</a:t>
            </a:r>
            <a:r>
              <a:rPr lang="fr-CA" baseline="0" dirty="0" smtClean="0"/>
              <a:t> .</a:t>
            </a:r>
            <a:r>
              <a:rPr lang="fr-CA" baseline="0" dirty="0" err="1" smtClean="0"/>
              <a:t>asp</a:t>
            </a:r>
            <a:r>
              <a:rPr lang="fr-CA" baseline="0" dirty="0" smtClean="0"/>
              <a:t>, .</a:t>
            </a:r>
            <a:r>
              <a:rPr lang="fr-CA" baseline="0" dirty="0" err="1" smtClean="0"/>
              <a:t>jsp</a:t>
            </a:r>
            <a:r>
              <a:rPr lang="fr-CA" baseline="0" dirty="0" smtClean="0"/>
              <a:t>, etc. Mais .htm. Et .html sont les plus courantes.</a:t>
            </a:r>
          </a:p>
          <a:p>
            <a:r>
              <a:rPr lang="fr-CA" baseline="0" dirty="0" smtClean="0"/>
              <a:t>-L’objectif de cet apprentissage est de montrer aux élèves comment se servir de ces connaissances pour évaluer rapidement la pertinence d’un site. Je vous donne quelques exemples (parmi ceux qui se trouveront dans la capsule): si je cherche un lieu pur observer les baleines et que parmi ma liste de résultats il y a un site gouvernemental français  (reconnaissable par le  .</a:t>
            </a:r>
            <a:r>
              <a:rPr lang="fr-CA" baseline="0" dirty="0" err="1" smtClean="0"/>
              <a:t>fr</a:t>
            </a:r>
            <a:r>
              <a:rPr lang="fr-CA" baseline="0" dirty="0" smtClean="0"/>
              <a:t>)et un site gouvernemental canadien (reconnaissable par le .ca), je vais consulter le deuxième même si se sont probablement deux sources fiables, parce que j’habite au Québec, au Canada et que je risque davantage d’y trouver des informations pertinentes pour moi. Autre exemple, si je vois le mot forum dans un nom de domaine, je peux instantanément douter de la fiabilité des informations sans même avoir cliqué sur le lien et je vais privilégier une autre source.</a:t>
            </a:r>
            <a:endParaRPr lang="fr-CA" dirty="0"/>
          </a:p>
        </p:txBody>
      </p:sp>
    </p:spTree>
    <p:extLst>
      <p:ext uri="{BB962C8B-B14F-4D97-AF65-F5344CB8AC3E}">
        <p14:creationId xmlns:p14="http://schemas.microsoft.com/office/powerpoint/2010/main" val="16983961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29591885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37462177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29413665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15191889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38133256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884442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29871059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26552998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Plaisir</a:t>
            </a:r>
            <a:r>
              <a:rPr lang="fr-CA" baseline="0" dirty="0" smtClean="0"/>
              <a:t> des élèves à attraper leurs parents</a:t>
            </a:r>
          </a:p>
          <a:p>
            <a:r>
              <a:rPr lang="fr-CA" baseline="0" dirty="0" smtClean="0"/>
              <a:t>Exemple du maïs à souffler</a:t>
            </a:r>
            <a:endParaRPr lang="fr-CA" dirty="0"/>
          </a:p>
        </p:txBody>
      </p:sp>
    </p:spTree>
    <p:extLst>
      <p:ext uri="{BB962C8B-B14F-4D97-AF65-F5344CB8AC3E}">
        <p14:creationId xmlns:p14="http://schemas.microsoft.com/office/powerpoint/2010/main" val="15155228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Plaisir</a:t>
            </a:r>
            <a:r>
              <a:rPr lang="fr-CA" baseline="0" dirty="0" smtClean="0"/>
              <a:t> des élèves à attraper leurs parents</a:t>
            </a:r>
          </a:p>
          <a:p>
            <a:r>
              <a:rPr lang="fr-CA" baseline="0" dirty="0" smtClean="0"/>
              <a:t>Exemple du maïs à souffler</a:t>
            </a:r>
            <a:endParaRPr lang="fr-CA" dirty="0"/>
          </a:p>
        </p:txBody>
      </p:sp>
    </p:spTree>
    <p:extLst>
      <p:ext uri="{BB962C8B-B14F-4D97-AF65-F5344CB8AC3E}">
        <p14:creationId xmlns:p14="http://schemas.microsoft.com/office/powerpoint/2010/main" val="42112178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1594560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Étape</a:t>
            </a:r>
            <a:r>
              <a:rPr lang="fr-CA" baseline="0" dirty="0" smtClean="0"/>
              <a:t> qui marque le caractère itératif du processus, car l’évaluation de la fiabilité et de la pertinence de la source trouvée  implique que l’on doive fréquemment revenir en arrière pour trouver des sources plus pertinentes ou plus fiables.</a:t>
            </a:r>
          </a:p>
          <a:p>
            <a:endParaRPr lang="fr-CA" baseline="0" dirty="0" smtClean="0"/>
          </a:p>
          <a:p>
            <a:r>
              <a:rPr lang="fr-CA" baseline="0" dirty="0" smtClean="0"/>
              <a:t>Les élèves escamotent souvent cette étape, parce qu’ils ne savent pas quoi évaluer ni quelles questions se poser.  Nous avons créé plusieurs outils qui s’appuient sur le questionnement  pour amener les élèves à s’interroger sur la fiabilité et la qualité des sources qu’ils trouvent sur le web. </a:t>
            </a:r>
            <a:endParaRPr lang="fr-CA" dirty="0" smtClean="0"/>
          </a:p>
          <a:p>
            <a:endParaRPr lang="fr-CA" dirty="0"/>
          </a:p>
        </p:txBody>
      </p:sp>
    </p:spTree>
    <p:extLst>
      <p:ext uri="{BB962C8B-B14F-4D97-AF65-F5344CB8AC3E}">
        <p14:creationId xmlns:p14="http://schemas.microsoft.com/office/powerpoint/2010/main" val="2803724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36254797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375738883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Exemple de la revue Nature (2005)</a:t>
            </a:r>
          </a:p>
          <a:p>
            <a:r>
              <a:rPr lang="fr-CA" dirty="0" smtClean="0"/>
              <a:t>Ça dépend de la communauté</a:t>
            </a:r>
          </a:p>
          <a:p>
            <a:r>
              <a:rPr lang="fr-CA" dirty="0" smtClean="0"/>
              <a:t>Voir l’histoire et les débats</a:t>
            </a:r>
          </a:p>
          <a:p>
            <a:r>
              <a:rPr lang="fr-CA" dirty="0" smtClean="0"/>
              <a:t>Occasion de développer son jugement</a:t>
            </a:r>
            <a:r>
              <a:rPr lang="fr-CA" baseline="0" dirty="0" smtClean="0"/>
              <a:t> critique</a:t>
            </a:r>
          </a:p>
          <a:p>
            <a:r>
              <a:rPr lang="fr-CA" baseline="0" dirty="0" smtClean="0"/>
              <a:t>Les bandeaux</a:t>
            </a:r>
          </a:p>
          <a:p>
            <a:endParaRPr lang="fr-CA" dirty="0"/>
          </a:p>
        </p:txBody>
      </p:sp>
    </p:spTree>
    <p:extLst>
      <p:ext uri="{BB962C8B-B14F-4D97-AF65-F5344CB8AC3E}">
        <p14:creationId xmlns:p14="http://schemas.microsoft.com/office/powerpoint/2010/main" val="121994939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21081295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Tree>
    <p:extLst>
      <p:ext uri="{BB962C8B-B14F-4D97-AF65-F5344CB8AC3E}">
        <p14:creationId xmlns:p14="http://schemas.microsoft.com/office/powerpoint/2010/main" val="15272087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4499992" y="1772816"/>
            <a:ext cx="4392488" cy="1656184"/>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fr-FR" smtClean="0"/>
              <a:t>Modifiez le style du titre</a:t>
            </a:r>
            <a:endParaRPr lang="fr-CA" dirty="0"/>
          </a:p>
        </p:txBody>
      </p:sp>
      <p:sp>
        <p:nvSpPr>
          <p:cNvPr id="3" name="Sous-titre 2"/>
          <p:cNvSpPr>
            <a:spLocks noGrp="1"/>
          </p:cNvSpPr>
          <p:nvPr>
            <p:ph type="subTitle" idx="1"/>
          </p:nvPr>
        </p:nvSpPr>
        <p:spPr>
          <a:xfrm>
            <a:off x="4499992" y="3645024"/>
            <a:ext cx="4392488" cy="1752600"/>
          </a:xfrm>
        </p:spPr>
        <p:txBody>
          <a:bodyPr>
            <a:normAutofit/>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CA" dirty="0"/>
          </a:p>
        </p:txBody>
      </p:sp>
      <p:sp>
        <p:nvSpPr>
          <p:cNvPr id="4" name="Espace réservé de la date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4605FB4E-B913-47C0-9CCB-DC8D49158DF1}" type="datetime1">
              <a:rPr lang="fr-CA" smtClean="0"/>
              <a:t>21-03-2019</a:t>
            </a:fld>
            <a:endParaRPr lang="fr-CA" dirty="0"/>
          </a:p>
        </p:txBody>
      </p:sp>
      <p:sp>
        <p:nvSpPr>
          <p:cNvPr id="5" name="Espace réservé du pied de page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fr-CA" dirty="0" smtClean="0"/>
              <a:t>www.faireunerecherche.fse.ulaval.ca</a:t>
            </a:r>
          </a:p>
        </p:txBody>
      </p:sp>
      <p:sp>
        <p:nvSpPr>
          <p:cNvPr id="6" name="Espace réservé du numéro de diapositive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26D1B2AC-6F2B-489F-88EE-6297367FBD6D}" type="slidenum">
              <a:rPr lang="fr-CA" smtClean="0"/>
              <a:pPr/>
              <a:t>‹N°›</a:t>
            </a:fld>
            <a:endParaRPr lang="fr-CA"/>
          </a:p>
        </p:txBody>
      </p:sp>
      <p:sp>
        <p:nvSpPr>
          <p:cNvPr id="9" name="Espace réservé du pied de page 4"/>
          <p:cNvSpPr txBox="1">
            <a:spLocks/>
          </p:cNvSpPr>
          <p:nvPr userDrawn="1"/>
        </p:nvSpPr>
        <p:spPr>
          <a:xfrm>
            <a:off x="3116560" y="6453336"/>
            <a:ext cx="2895600" cy="365125"/>
          </a:xfrm>
          <a:prstGeom prst="rect">
            <a:avLst/>
          </a:prstGeom>
        </p:spPr>
        <p:txBody>
          <a:bodyPr vert="horz" lIns="91440" tIns="45720" rIns="91440" bIns="45720" rtlCol="0" anchor="ctr"/>
          <a:lstStyle>
            <a:defPPr>
              <a:defRPr lang="fr-FR"/>
            </a:defPPr>
            <a:lvl1pPr marL="0" algn="ctr" defTabSz="914400" rtl="0" eaLnBrk="1" latinLnBrk="0" hangingPunct="1">
              <a:defRPr sz="11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smtClean="0"/>
              <a:t>www.faireunerecherche.fse.ulaval.ca</a:t>
            </a:r>
            <a:endParaRPr lang="fr-CA" dirty="0"/>
          </a:p>
        </p:txBody>
      </p:sp>
    </p:spTree>
    <p:extLst>
      <p:ext uri="{BB962C8B-B14F-4D97-AF65-F5344CB8AC3E}">
        <p14:creationId xmlns:p14="http://schemas.microsoft.com/office/powerpoint/2010/main" val="19277801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2204864"/>
            <a:ext cx="7772400" cy="1362075"/>
          </a:xfrm>
        </p:spPr>
        <p:txBody>
          <a:bodyPr anchor="t"/>
          <a:lstStyle>
            <a:lvl1pPr algn="l">
              <a:defRPr sz="4000" b="1" cap="all"/>
            </a:lvl1pPr>
          </a:lstStyle>
          <a:p>
            <a:r>
              <a:rPr lang="fr-FR" dirty="0" smtClean="0"/>
              <a:t>Cliquez pour modifier le style du titre</a:t>
            </a:r>
            <a:endParaRPr lang="fr-CA" dirty="0"/>
          </a:p>
        </p:txBody>
      </p:sp>
      <p:sp>
        <p:nvSpPr>
          <p:cNvPr id="4" name="Espace réservé de la date 3"/>
          <p:cNvSpPr>
            <a:spLocks noGrp="1"/>
          </p:cNvSpPr>
          <p:nvPr>
            <p:ph type="dt" sz="half" idx="10"/>
          </p:nvPr>
        </p:nvSpPr>
        <p:spPr/>
        <p:txBody>
          <a:bodyPr/>
          <a:lstStyle/>
          <a:p>
            <a:fld id="{E564494D-6028-4752-918C-6E18FE7A5079}" type="datetime1">
              <a:rPr lang="fr-CA" smtClean="0"/>
              <a:pPr/>
              <a:t>21-03-2019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D28E0718-3E8F-4FD4-B50D-1D4B3C616353}" type="slidenum">
              <a:rPr lang="fr-CA" smtClean="0"/>
              <a:pPr/>
              <a:t>‹N°›</a:t>
            </a:fld>
            <a:endParaRPr lang="fr-CA"/>
          </a:p>
        </p:txBody>
      </p:sp>
    </p:spTree>
    <p:extLst>
      <p:ext uri="{BB962C8B-B14F-4D97-AF65-F5344CB8AC3E}">
        <p14:creationId xmlns:p14="http://schemas.microsoft.com/office/powerpoint/2010/main" val="2192509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2204864"/>
            <a:ext cx="7772400" cy="1362075"/>
          </a:xfrm>
        </p:spPr>
        <p:txBody>
          <a:bodyPr anchor="t"/>
          <a:lstStyle>
            <a:lvl1pPr algn="l">
              <a:defRPr sz="4000" b="1" cap="all"/>
            </a:lvl1pPr>
          </a:lstStyle>
          <a:p>
            <a:r>
              <a:rPr lang="fr-FR" dirty="0" smtClean="0"/>
              <a:t>Cliquez pour modifier le style du titre</a:t>
            </a:r>
            <a:endParaRPr lang="fr-CA" dirty="0"/>
          </a:p>
        </p:txBody>
      </p:sp>
      <p:sp>
        <p:nvSpPr>
          <p:cNvPr id="4" name="Espace réservé de la date 3"/>
          <p:cNvSpPr>
            <a:spLocks noGrp="1"/>
          </p:cNvSpPr>
          <p:nvPr>
            <p:ph type="dt" sz="half" idx="10"/>
          </p:nvPr>
        </p:nvSpPr>
        <p:spPr/>
        <p:txBody>
          <a:bodyPr/>
          <a:lstStyle/>
          <a:p>
            <a:fld id="{E564494D-6028-4752-918C-6E18FE7A5079}" type="datetime1">
              <a:rPr lang="fr-CA" smtClean="0"/>
              <a:pPr/>
              <a:t>21-03-2019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D28E0718-3E8F-4FD4-B50D-1D4B3C616353}" type="slidenum">
              <a:rPr lang="fr-CA" smtClean="0"/>
              <a:pPr/>
              <a:t>‹N°›</a:t>
            </a:fld>
            <a:endParaRPr lang="fr-CA"/>
          </a:p>
        </p:txBody>
      </p:sp>
    </p:spTree>
    <p:extLst>
      <p:ext uri="{BB962C8B-B14F-4D97-AF65-F5344CB8AC3E}">
        <p14:creationId xmlns:p14="http://schemas.microsoft.com/office/powerpoint/2010/main" val="2265283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2204864"/>
            <a:ext cx="7772400" cy="1362075"/>
          </a:xfrm>
        </p:spPr>
        <p:txBody>
          <a:bodyPr anchor="t"/>
          <a:lstStyle>
            <a:lvl1pPr algn="l">
              <a:defRPr sz="4000" b="1" cap="all"/>
            </a:lvl1pPr>
          </a:lstStyle>
          <a:p>
            <a:r>
              <a:rPr lang="fr-FR" dirty="0" smtClean="0"/>
              <a:t>Cliquez pour modifier le style du titre</a:t>
            </a:r>
            <a:endParaRPr lang="fr-CA" dirty="0"/>
          </a:p>
        </p:txBody>
      </p:sp>
      <p:sp>
        <p:nvSpPr>
          <p:cNvPr id="4" name="Espace réservé de la date 3"/>
          <p:cNvSpPr>
            <a:spLocks noGrp="1"/>
          </p:cNvSpPr>
          <p:nvPr>
            <p:ph type="dt" sz="half" idx="10"/>
          </p:nvPr>
        </p:nvSpPr>
        <p:spPr/>
        <p:txBody>
          <a:bodyPr/>
          <a:lstStyle/>
          <a:p>
            <a:fld id="{E564494D-6028-4752-918C-6E18FE7A5079}" type="datetime1">
              <a:rPr lang="fr-CA" smtClean="0"/>
              <a:pPr/>
              <a:t>21-03-2019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D28E0718-3E8F-4FD4-B50D-1D4B3C616353}" type="slidenum">
              <a:rPr lang="fr-CA" smtClean="0"/>
              <a:pPr/>
              <a:t>‹N°›</a:t>
            </a:fld>
            <a:endParaRPr lang="fr-CA"/>
          </a:p>
        </p:txBody>
      </p:sp>
    </p:spTree>
    <p:extLst>
      <p:ext uri="{BB962C8B-B14F-4D97-AF65-F5344CB8AC3E}">
        <p14:creationId xmlns:p14="http://schemas.microsoft.com/office/powerpoint/2010/main" val="2494479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2204864"/>
            <a:ext cx="7772400" cy="1362075"/>
          </a:xfrm>
        </p:spPr>
        <p:txBody>
          <a:bodyPr anchor="t"/>
          <a:lstStyle>
            <a:lvl1pPr algn="l">
              <a:defRPr sz="4000" b="1" cap="all"/>
            </a:lvl1pPr>
          </a:lstStyle>
          <a:p>
            <a:r>
              <a:rPr lang="fr-FR" dirty="0" smtClean="0"/>
              <a:t>Cliquez pour modifier le style du titre</a:t>
            </a:r>
            <a:endParaRPr lang="fr-CA" dirty="0"/>
          </a:p>
        </p:txBody>
      </p:sp>
      <p:sp>
        <p:nvSpPr>
          <p:cNvPr id="4" name="Espace réservé de la date 3"/>
          <p:cNvSpPr>
            <a:spLocks noGrp="1"/>
          </p:cNvSpPr>
          <p:nvPr>
            <p:ph type="dt" sz="half" idx="10"/>
          </p:nvPr>
        </p:nvSpPr>
        <p:spPr/>
        <p:txBody>
          <a:bodyPr/>
          <a:lstStyle/>
          <a:p>
            <a:fld id="{E564494D-6028-4752-918C-6E18FE7A5079}" type="datetime1">
              <a:rPr lang="fr-CA" smtClean="0"/>
              <a:pPr/>
              <a:t>21-03-2019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D28E0718-3E8F-4FD4-B50D-1D4B3C616353}" type="slidenum">
              <a:rPr lang="fr-CA" smtClean="0"/>
              <a:pPr/>
              <a:t>‹N°›</a:t>
            </a:fld>
            <a:endParaRPr lang="fr-CA"/>
          </a:p>
        </p:txBody>
      </p:sp>
    </p:spTree>
    <p:extLst>
      <p:ext uri="{BB962C8B-B14F-4D97-AF65-F5344CB8AC3E}">
        <p14:creationId xmlns:p14="http://schemas.microsoft.com/office/powerpoint/2010/main" val="3997207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2204864"/>
            <a:ext cx="7772400" cy="1362075"/>
          </a:xfrm>
        </p:spPr>
        <p:txBody>
          <a:bodyPr anchor="t"/>
          <a:lstStyle>
            <a:lvl1pPr algn="l">
              <a:defRPr sz="4000" b="1" cap="all"/>
            </a:lvl1pPr>
          </a:lstStyle>
          <a:p>
            <a:r>
              <a:rPr lang="fr-FR" dirty="0" smtClean="0"/>
              <a:t>Cliquez pour modifier le style du titre</a:t>
            </a:r>
            <a:endParaRPr lang="fr-CA" dirty="0"/>
          </a:p>
        </p:txBody>
      </p:sp>
      <p:sp>
        <p:nvSpPr>
          <p:cNvPr id="4" name="Espace réservé de la date 3"/>
          <p:cNvSpPr>
            <a:spLocks noGrp="1"/>
          </p:cNvSpPr>
          <p:nvPr>
            <p:ph type="dt" sz="half" idx="10"/>
          </p:nvPr>
        </p:nvSpPr>
        <p:spPr/>
        <p:txBody>
          <a:bodyPr/>
          <a:lstStyle/>
          <a:p>
            <a:fld id="{E564494D-6028-4752-918C-6E18FE7A5079}" type="datetime1">
              <a:rPr lang="fr-CA" smtClean="0"/>
              <a:pPr/>
              <a:t>21-03-2019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D28E0718-3E8F-4FD4-B50D-1D4B3C616353}" type="slidenum">
              <a:rPr lang="fr-CA" smtClean="0"/>
              <a:pPr/>
              <a:t>‹N°›</a:t>
            </a:fld>
            <a:endParaRPr lang="fr-CA"/>
          </a:p>
        </p:txBody>
      </p:sp>
    </p:spTree>
    <p:extLst>
      <p:ext uri="{BB962C8B-B14F-4D97-AF65-F5344CB8AC3E}">
        <p14:creationId xmlns:p14="http://schemas.microsoft.com/office/powerpoint/2010/main" val="1138507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2204864"/>
            <a:ext cx="7772400" cy="1362075"/>
          </a:xfrm>
        </p:spPr>
        <p:txBody>
          <a:bodyPr anchor="t"/>
          <a:lstStyle>
            <a:lvl1pPr algn="l">
              <a:defRPr sz="4000" b="1" cap="all"/>
            </a:lvl1pPr>
          </a:lstStyle>
          <a:p>
            <a:r>
              <a:rPr lang="fr-FR" dirty="0" smtClean="0"/>
              <a:t>Cliquez pour modifier le style du titre</a:t>
            </a:r>
            <a:endParaRPr lang="fr-CA" dirty="0"/>
          </a:p>
        </p:txBody>
      </p:sp>
      <p:sp>
        <p:nvSpPr>
          <p:cNvPr id="4" name="Espace réservé de la date 3"/>
          <p:cNvSpPr>
            <a:spLocks noGrp="1"/>
          </p:cNvSpPr>
          <p:nvPr>
            <p:ph type="dt" sz="half" idx="10"/>
          </p:nvPr>
        </p:nvSpPr>
        <p:spPr/>
        <p:txBody>
          <a:bodyPr/>
          <a:lstStyle/>
          <a:p>
            <a:fld id="{E564494D-6028-4752-918C-6E18FE7A5079}" type="datetime1">
              <a:rPr lang="fr-CA" smtClean="0"/>
              <a:pPr/>
              <a:t>21-03-2019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D28E0718-3E8F-4FD4-B50D-1D4B3C616353}" type="slidenum">
              <a:rPr lang="fr-CA" smtClean="0"/>
              <a:pPr/>
              <a:t>‹N°›</a:t>
            </a:fld>
            <a:endParaRPr lang="fr-CA"/>
          </a:p>
        </p:txBody>
      </p:sp>
    </p:spTree>
    <p:extLst>
      <p:ext uri="{BB962C8B-B14F-4D97-AF65-F5344CB8AC3E}">
        <p14:creationId xmlns:p14="http://schemas.microsoft.com/office/powerpoint/2010/main" val="3095457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2204864"/>
            <a:ext cx="7772400" cy="1362075"/>
          </a:xfrm>
        </p:spPr>
        <p:txBody>
          <a:bodyPr anchor="t"/>
          <a:lstStyle>
            <a:lvl1pPr algn="l">
              <a:defRPr sz="4000" b="1" cap="all"/>
            </a:lvl1pPr>
          </a:lstStyle>
          <a:p>
            <a:r>
              <a:rPr lang="fr-FR" dirty="0" smtClean="0"/>
              <a:t>Cliquez pour modifier le style du titre</a:t>
            </a:r>
            <a:endParaRPr lang="fr-CA" dirty="0"/>
          </a:p>
        </p:txBody>
      </p:sp>
      <p:sp>
        <p:nvSpPr>
          <p:cNvPr id="4" name="Espace réservé de la date 3"/>
          <p:cNvSpPr>
            <a:spLocks noGrp="1"/>
          </p:cNvSpPr>
          <p:nvPr>
            <p:ph type="dt" sz="half" idx="10"/>
          </p:nvPr>
        </p:nvSpPr>
        <p:spPr/>
        <p:txBody>
          <a:bodyPr/>
          <a:lstStyle/>
          <a:p>
            <a:fld id="{E564494D-6028-4752-918C-6E18FE7A5079}" type="datetime1">
              <a:rPr lang="fr-CA" smtClean="0"/>
              <a:pPr/>
              <a:t>21-03-2019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D28E0718-3E8F-4FD4-B50D-1D4B3C616353}" type="slidenum">
              <a:rPr lang="fr-CA" smtClean="0"/>
              <a:pPr/>
              <a:t>‹N°›</a:t>
            </a:fld>
            <a:endParaRPr lang="fr-CA"/>
          </a:p>
        </p:txBody>
      </p:sp>
    </p:spTree>
    <p:extLst>
      <p:ext uri="{BB962C8B-B14F-4D97-AF65-F5344CB8AC3E}">
        <p14:creationId xmlns:p14="http://schemas.microsoft.com/office/powerpoint/2010/main" val="1383511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a:xfrm>
            <a:off x="457200" y="1844824"/>
            <a:ext cx="8229600" cy="4281339"/>
          </a:xfrm>
        </p:spPr>
        <p:txBody>
          <a:bodyPr/>
          <a:lstStyle>
            <a:lvl1pPr>
              <a:buSzPct val="110000"/>
              <a:defRPr/>
            </a:lvl1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dirty="0"/>
          </a:p>
        </p:txBody>
      </p:sp>
      <p:sp>
        <p:nvSpPr>
          <p:cNvPr id="4" name="Espace réservé de la date 3"/>
          <p:cNvSpPr>
            <a:spLocks noGrp="1"/>
          </p:cNvSpPr>
          <p:nvPr>
            <p:ph type="dt" sz="half" idx="10"/>
          </p:nvPr>
        </p:nvSpPr>
        <p:spPr/>
        <p:txBody>
          <a:bodyPr/>
          <a:lstStyle/>
          <a:p>
            <a:fld id="{C4F7D2A7-1A17-4090-B565-906319BBCE0E}" type="datetime1">
              <a:rPr lang="fr-CA" smtClean="0"/>
              <a:t>21-03-2019</a:t>
            </a:fld>
            <a:endParaRPr lang="fr-CA"/>
          </a:p>
        </p:txBody>
      </p:sp>
      <p:sp>
        <p:nvSpPr>
          <p:cNvPr id="5" name="Espace réservé du pied de page 4"/>
          <p:cNvSpPr>
            <a:spLocks noGrp="1"/>
          </p:cNvSpPr>
          <p:nvPr>
            <p:ph type="ftr" sz="quarter" idx="11"/>
          </p:nvPr>
        </p:nvSpPr>
        <p:spPr/>
        <p:txBody>
          <a:bodyPr/>
          <a:lstStyle/>
          <a:p>
            <a:r>
              <a:rPr lang="fr-CA" dirty="0" smtClean="0"/>
              <a:t>www.faireunerecherche.fse.ulaval.ca</a:t>
            </a:r>
          </a:p>
        </p:txBody>
      </p:sp>
      <p:sp>
        <p:nvSpPr>
          <p:cNvPr id="6" name="Espace réservé du numéro de diapositive 5"/>
          <p:cNvSpPr>
            <a:spLocks noGrp="1"/>
          </p:cNvSpPr>
          <p:nvPr>
            <p:ph type="sldNum" sz="quarter" idx="12"/>
          </p:nvPr>
        </p:nvSpPr>
        <p:spPr/>
        <p:txBody>
          <a:bodyPr/>
          <a:lstStyle/>
          <a:p>
            <a:fld id="{26D1B2AC-6F2B-489F-88EE-6297367FBD6D}" type="slidenum">
              <a:rPr lang="fr-CA" smtClean="0"/>
              <a:t>‹N°›</a:t>
            </a:fld>
            <a:endParaRPr lang="fr-CA"/>
          </a:p>
        </p:txBody>
      </p:sp>
      <p:sp>
        <p:nvSpPr>
          <p:cNvPr id="7" name="Espace réservé du pied de page 4"/>
          <p:cNvSpPr txBox="1">
            <a:spLocks/>
          </p:cNvSpPr>
          <p:nvPr userDrawn="1"/>
        </p:nvSpPr>
        <p:spPr>
          <a:xfrm>
            <a:off x="3116560" y="6453336"/>
            <a:ext cx="2895600" cy="365125"/>
          </a:xfrm>
          <a:prstGeom prst="rect">
            <a:avLst/>
          </a:prstGeom>
        </p:spPr>
        <p:txBody>
          <a:bodyPr vert="horz" lIns="91440" tIns="45720" rIns="91440" bIns="45720" rtlCol="0" anchor="ctr"/>
          <a:lstStyle>
            <a:defPPr>
              <a:defRPr lang="fr-FR"/>
            </a:defPPr>
            <a:lvl1pPr marL="0" algn="ctr" defTabSz="914400" rtl="0" eaLnBrk="1" latinLnBrk="0" hangingPunct="1">
              <a:defRPr sz="11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smtClean="0"/>
              <a:t>www.faireunerecherche.fse.ulaval.ca</a:t>
            </a:r>
            <a:endParaRPr lang="fr-CA" dirty="0"/>
          </a:p>
        </p:txBody>
      </p:sp>
    </p:spTree>
    <p:extLst>
      <p:ext uri="{BB962C8B-B14F-4D97-AF65-F5344CB8AC3E}">
        <p14:creationId xmlns:p14="http://schemas.microsoft.com/office/powerpoint/2010/main" val="26433648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699791" y="4293097"/>
            <a:ext cx="6048673" cy="1296144"/>
          </a:xfrm>
        </p:spPr>
        <p:txBody>
          <a:bodyPr anchor="t">
            <a:normAutofit/>
          </a:bodyPr>
          <a:lstStyle>
            <a:lvl1pPr algn="l">
              <a:defRPr sz="3200" b="1" cap="all"/>
            </a:lvl1pPr>
          </a:lstStyle>
          <a:p>
            <a:r>
              <a:rPr lang="fr-FR" smtClean="0"/>
              <a:t>Modifiez le style du titre</a:t>
            </a:r>
            <a:endParaRPr lang="fr-CA" dirty="0"/>
          </a:p>
        </p:txBody>
      </p:sp>
      <p:sp>
        <p:nvSpPr>
          <p:cNvPr id="3" name="Espace réservé du texte 2"/>
          <p:cNvSpPr>
            <a:spLocks noGrp="1"/>
          </p:cNvSpPr>
          <p:nvPr>
            <p:ph type="body" idx="1"/>
          </p:nvPr>
        </p:nvSpPr>
        <p:spPr>
          <a:xfrm>
            <a:off x="2699791" y="3573016"/>
            <a:ext cx="5794921" cy="720080"/>
          </a:xfrm>
        </p:spPr>
        <p:txBody>
          <a:bodyPr anchor="b"/>
          <a:lstStyle>
            <a:lvl1pPr marL="0" indent="0">
              <a:buNone/>
              <a:defRPr sz="2000" i="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Tree>
    <p:extLst>
      <p:ext uri="{BB962C8B-B14F-4D97-AF65-F5344CB8AC3E}">
        <p14:creationId xmlns:p14="http://schemas.microsoft.com/office/powerpoint/2010/main" val="154935347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457200" y="1844824"/>
            <a:ext cx="4038600" cy="42813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844824"/>
            <a:ext cx="4038600" cy="42813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4"/>
          <p:cNvSpPr>
            <a:spLocks noGrp="1"/>
          </p:cNvSpPr>
          <p:nvPr>
            <p:ph type="dt" sz="half" idx="10"/>
          </p:nvPr>
        </p:nvSpPr>
        <p:spPr/>
        <p:txBody>
          <a:bodyPr/>
          <a:lstStyle/>
          <a:p>
            <a:fld id="{94B52863-E95F-4274-BC9F-A305C7340FF0}" type="datetime1">
              <a:rPr lang="fr-CA" smtClean="0"/>
              <a:t>21-03-2019</a:t>
            </a:fld>
            <a:endParaRPr lang="fr-CA"/>
          </a:p>
        </p:txBody>
      </p:sp>
      <p:sp>
        <p:nvSpPr>
          <p:cNvPr id="6" name="Espace réservé du pied de page 5"/>
          <p:cNvSpPr>
            <a:spLocks noGrp="1"/>
          </p:cNvSpPr>
          <p:nvPr>
            <p:ph type="ftr" sz="quarter" idx="11"/>
          </p:nvPr>
        </p:nvSpPr>
        <p:spPr/>
        <p:txBody>
          <a:bodyPr/>
          <a:lstStyle/>
          <a:p>
            <a:r>
              <a:rPr lang="fr-CA" dirty="0" smtClean="0"/>
              <a:t>www.faireunerecherche.fse.ulaval.ca</a:t>
            </a:r>
          </a:p>
        </p:txBody>
      </p:sp>
      <p:sp>
        <p:nvSpPr>
          <p:cNvPr id="7" name="Espace réservé du numéro de diapositive 6"/>
          <p:cNvSpPr>
            <a:spLocks noGrp="1"/>
          </p:cNvSpPr>
          <p:nvPr>
            <p:ph type="sldNum" sz="quarter" idx="12"/>
          </p:nvPr>
        </p:nvSpPr>
        <p:spPr/>
        <p:txBody>
          <a:bodyPr/>
          <a:lstStyle/>
          <a:p>
            <a:fld id="{26D1B2AC-6F2B-489F-88EE-6297367FBD6D}" type="slidenum">
              <a:rPr lang="fr-CA" smtClean="0"/>
              <a:t>‹N°›</a:t>
            </a:fld>
            <a:endParaRPr lang="fr-CA"/>
          </a:p>
        </p:txBody>
      </p:sp>
      <p:sp>
        <p:nvSpPr>
          <p:cNvPr id="8" name="Espace réservé du pied de page 4"/>
          <p:cNvSpPr txBox="1">
            <a:spLocks/>
          </p:cNvSpPr>
          <p:nvPr userDrawn="1"/>
        </p:nvSpPr>
        <p:spPr>
          <a:xfrm>
            <a:off x="3116560" y="6453336"/>
            <a:ext cx="2895600" cy="365125"/>
          </a:xfrm>
          <a:prstGeom prst="rect">
            <a:avLst/>
          </a:prstGeom>
        </p:spPr>
        <p:txBody>
          <a:bodyPr vert="horz" lIns="91440" tIns="45720" rIns="91440" bIns="45720" rtlCol="0" anchor="ctr"/>
          <a:lstStyle>
            <a:defPPr>
              <a:defRPr lang="fr-FR"/>
            </a:defPPr>
            <a:lvl1pPr marL="0" algn="ctr" defTabSz="914400" rtl="0" eaLnBrk="1" latinLnBrk="0" hangingPunct="1">
              <a:defRPr sz="11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smtClean="0"/>
              <a:t>www.faireunerecherche.fse.ulaval.ca</a:t>
            </a:r>
            <a:endParaRPr lang="fr-CA" dirty="0"/>
          </a:p>
        </p:txBody>
      </p:sp>
    </p:spTree>
    <p:extLst>
      <p:ext uri="{BB962C8B-B14F-4D97-AF65-F5344CB8AC3E}">
        <p14:creationId xmlns:p14="http://schemas.microsoft.com/office/powerpoint/2010/main" val="2919364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98884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636912"/>
            <a:ext cx="4040188" cy="34892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dirty="0"/>
          </a:p>
        </p:txBody>
      </p:sp>
      <p:sp>
        <p:nvSpPr>
          <p:cNvPr id="5" name="Espace réservé du texte 4"/>
          <p:cNvSpPr>
            <a:spLocks noGrp="1"/>
          </p:cNvSpPr>
          <p:nvPr>
            <p:ph type="body" sz="quarter" idx="3"/>
          </p:nvPr>
        </p:nvSpPr>
        <p:spPr>
          <a:xfrm>
            <a:off x="4645025" y="198884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636912"/>
            <a:ext cx="4041775" cy="34892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dirty="0"/>
          </a:p>
        </p:txBody>
      </p:sp>
      <p:sp>
        <p:nvSpPr>
          <p:cNvPr id="7" name="Espace réservé de la date 6"/>
          <p:cNvSpPr>
            <a:spLocks noGrp="1"/>
          </p:cNvSpPr>
          <p:nvPr>
            <p:ph type="dt" sz="half" idx="10"/>
          </p:nvPr>
        </p:nvSpPr>
        <p:spPr/>
        <p:txBody>
          <a:bodyPr/>
          <a:lstStyle/>
          <a:p>
            <a:fld id="{241D1293-C60E-4A90-A580-A1CFBFA74DCB}" type="datetime1">
              <a:rPr lang="fr-CA" smtClean="0"/>
              <a:t>21-03-2019</a:t>
            </a:fld>
            <a:endParaRPr lang="fr-CA"/>
          </a:p>
        </p:txBody>
      </p:sp>
      <p:sp>
        <p:nvSpPr>
          <p:cNvPr id="8" name="Espace réservé du pied de page 7"/>
          <p:cNvSpPr>
            <a:spLocks noGrp="1"/>
          </p:cNvSpPr>
          <p:nvPr>
            <p:ph type="ftr" sz="quarter" idx="11"/>
          </p:nvPr>
        </p:nvSpPr>
        <p:spPr/>
        <p:txBody>
          <a:bodyPr/>
          <a:lstStyle/>
          <a:p>
            <a:r>
              <a:rPr lang="fr-CA" dirty="0" smtClean="0"/>
              <a:t>www.faireunerecherche.fse.ulaval.ca</a:t>
            </a:r>
          </a:p>
        </p:txBody>
      </p:sp>
      <p:sp>
        <p:nvSpPr>
          <p:cNvPr id="9" name="Espace réservé du numéro de diapositive 8"/>
          <p:cNvSpPr>
            <a:spLocks noGrp="1"/>
          </p:cNvSpPr>
          <p:nvPr>
            <p:ph type="sldNum" sz="quarter" idx="12"/>
          </p:nvPr>
        </p:nvSpPr>
        <p:spPr/>
        <p:txBody>
          <a:bodyPr/>
          <a:lstStyle/>
          <a:p>
            <a:fld id="{26D1B2AC-6F2B-489F-88EE-6297367FBD6D}" type="slidenum">
              <a:rPr lang="fr-CA" smtClean="0"/>
              <a:t>‹N°›</a:t>
            </a:fld>
            <a:endParaRPr lang="fr-CA"/>
          </a:p>
        </p:txBody>
      </p:sp>
      <p:sp>
        <p:nvSpPr>
          <p:cNvPr id="10" name="Espace réservé du pied de page 4"/>
          <p:cNvSpPr txBox="1">
            <a:spLocks/>
          </p:cNvSpPr>
          <p:nvPr userDrawn="1"/>
        </p:nvSpPr>
        <p:spPr>
          <a:xfrm>
            <a:off x="3116560" y="6453336"/>
            <a:ext cx="2895600" cy="365125"/>
          </a:xfrm>
          <a:prstGeom prst="rect">
            <a:avLst/>
          </a:prstGeom>
        </p:spPr>
        <p:txBody>
          <a:bodyPr vert="horz" lIns="91440" tIns="45720" rIns="91440" bIns="45720" rtlCol="0" anchor="ctr"/>
          <a:lstStyle>
            <a:defPPr>
              <a:defRPr lang="fr-FR"/>
            </a:defPPr>
            <a:lvl1pPr marL="0" algn="ctr" defTabSz="914400" rtl="0" eaLnBrk="1" latinLnBrk="0" hangingPunct="1">
              <a:defRPr sz="11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smtClean="0"/>
              <a:t>www.faireunerecherche.fse.ulaval.ca</a:t>
            </a:r>
            <a:endParaRPr lang="fr-CA" dirty="0"/>
          </a:p>
        </p:txBody>
      </p:sp>
    </p:spTree>
    <p:extLst>
      <p:ext uri="{BB962C8B-B14F-4D97-AF65-F5344CB8AC3E}">
        <p14:creationId xmlns:p14="http://schemas.microsoft.com/office/powerpoint/2010/main" val="426416089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e la date 2"/>
          <p:cNvSpPr>
            <a:spLocks noGrp="1"/>
          </p:cNvSpPr>
          <p:nvPr>
            <p:ph type="dt" sz="half" idx="10"/>
          </p:nvPr>
        </p:nvSpPr>
        <p:spPr/>
        <p:txBody>
          <a:bodyPr/>
          <a:lstStyle/>
          <a:p>
            <a:fld id="{DF175EDA-F5BE-44D2-8770-4B828C516F1D}" type="datetime1">
              <a:rPr lang="fr-CA" smtClean="0"/>
              <a:t>21-03-2019</a:t>
            </a:fld>
            <a:endParaRPr lang="fr-CA"/>
          </a:p>
        </p:txBody>
      </p:sp>
      <p:sp>
        <p:nvSpPr>
          <p:cNvPr id="4" name="Espace réservé du pied de page 3"/>
          <p:cNvSpPr>
            <a:spLocks noGrp="1"/>
          </p:cNvSpPr>
          <p:nvPr>
            <p:ph type="ftr" sz="quarter" idx="11"/>
          </p:nvPr>
        </p:nvSpPr>
        <p:spPr/>
        <p:txBody>
          <a:bodyPr/>
          <a:lstStyle/>
          <a:p>
            <a:r>
              <a:rPr lang="fr-CA" dirty="0" smtClean="0"/>
              <a:t>www.faireunerecherche.fse.ulaval.ca</a:t>
            </a:r>
          </a:p>
        </p:txBody>
      </p:sp>
      <p:sp>
        <p:nvSpPr>
          <p:cNvPr id="5" name="Espace réservé du numéro de diapositive 4"/>
          <p:cNvSpPr>
            <a:spLocks noGrp="1"/>
          </p:cNvSpPr>
          <p:nvPr>
            <p:ph type="sldNum" sz="quarter" idx="12"/>
          </p:nvPr>
        </p:nvSpPr>
        <p:spPr/>
        <p:txBody>
          <a:bodyPr/>
          <a:lstStyle/>
          <a:p>
            <a:fld id="{26D1B2AC-6F2B-489F-88EE-6297367FBD6D}" type="slidenum">
              <a:rPr lang="fr-CA" smtClean="0"/>
              <a:t>‹N°›</a:t>
            </a:fld>
            <a:endParaRPr lang="fr-CA"/>
          </a:p>
        </p:txBody>
      </p:sp>
      <p:sp>
        <p:nvSpPr>
          <p:cNvPr id="6" name="Espace réservé du pied de page 4"/>
          <p:cNvSpPr txBox="1">
            <a:spLocks/>
          </p:cNvSpPr>
          <p:nvPr userDrawn="1"/>
        </p:nvSpPr>
        <p:spPr>
          <a:xfrm>
            <a:off x="3116560" y="6453336"/>
            <a:ext cx="2895600" cy="365125"/>
          </a:xfrm>
          <a:prstGeom prst="rect">
            <a:avLst/>
          </a:prstGeom>
        </p:spPr>
        <p:txBody>
          <a:bodyPr vert="horz" lIns="91440" tIns="45720" rIns="91440" bIns="45720" rtlCol="0" anchor="ctr"/>
          <a:lstStyle>
            <a:defPPr>
              <a:defRPr lang="fr-FR"/>
            </a:defPPr>
            <a:lvl1pPr marL="0" algn="ctr" defTabSz="914400" rtl="0" eaLnBrk="1" latinLnBrk="0" hangingPunct="1">
              <a:defRPr sz="11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smtClean="0"/>
              <a:t>www.faireunerecherche.fse.ulaval.ca</a:t>
            </a:r>
            <a:endParaRPr lang="fr-CA" dirty="0"/>
          </a:p>
        </p:txBody>
      </p:sp>
    </p:spTree>
    <p:extLst>
      <p:ext uri="{BB962C8B-B14F-4D97-AF65-F5344CB8AC3E}">
        <p14:creationId xmlns:p14="http://schemas.microsoft.com/office/powerpoint/2010/main" val="160732610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1A55493-B81B-4219-A130-5D14433AC207}" type="datetime1">
              <a:rPr lang="fr-CA" smtClean="0"/>
              <a:t>21-03-2019</a:t>
            </a:fld>
            <a:endParaRPr lang="fr-CA"/>
          </a:p>
        </p:txBody>
      </p:sp>
      <p:sp>
        <p:nvSpPr>
          <p:cNvPr id="3" name="Espace réservé du pied de page 2"/>
          <p:cNvSpPr>
            <a:spLocks noGrp="1"/>
          </p:cNvSpPr>
          <p:nvPr>
            <p:ph type="ftr" sz="quarter" idx="11"/>
          </p:nvPr>
        </p:nvSpPr>
        <p:spPr/>
        <p:txBody>
          <a:bodyPr/>
          <a:lstStyle/>
          <a:p>
            <a:r>
              <a:rPr lang="fr-CA" dirty="0" smtClean="0"/>
              <a:t>www.faireunerecherche.fse.ulaval.ca</a:t>
            </a:r>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‹N°›</a:t>
            </a:fld>
            <a:endParaRPr lang="fr-CA"/>
          </a:p>
        </p:txBody>
      </p:sp>
      <p:sp>
        <p:nvSpPr>
          <p:cNvPr id="5" name="Espace réservé du pied de page 4"/>
          <p:cNvSpPr txBox="1">
            <a:spLocks/>
          </p:cNvSpPr>
          <p:nvPr userDrawn="1"/>
        </p:nvSpPr>
        <p:spPr>
          <a:xfrm>
            <a:off x="3116560" y="6453336"/>
            <a:ext cx="2895600" cy="365125"/>
          </a:xfrm>
          <a:prstGeom prst="rect">
            <a:avLst/>
          </a:prstGeom>
        </p:spPr>
        <p:txBody>
          <a:bodyPr vert="horz" lIns="91440" tIns="45720" rIns="91440" bIns="45720" rtlCol="0" anchor="ctr"/>
          <a:lstStyle>
            <a:defPPr>
              <a:defRPr lang="fr-FR"/>
            </a:defPPr>
            <a:lvl1pPr marL="0" algn="ctr" defTabSz="914400" rtl="0" eaLnBrk="1" latinLnBrk="0" hangingPunct="1">
              <a:defRPr sz="11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smtClean="0"/>
              <a:t>www.faireunerecherche.fse.ulaval.ca</a:t>
            </a:r>
            <a:endParaRPr lang="fr-CA" dirty="0"/>
          </a:p>
        </p:txBody>
      </p:sp>
    </p:spTree>
    <p:extLst>
      <p:ext uri="{BB962C8B-B14F-4D97-AF65-F5344CB8AC3E}">
        <p14:creationId xmlns:p14="http://schemas.microsoft.com/office/powerpoint/2010/main" val="160797393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467544" y="1700808"/>
            <a:ext cx="3024336" cy="2952328"/>
          </a:xfrm>
          <a:prstGeom prst="rect">
            <a:avLst/>
          </a:prstGeom>
          <a:solidFill>
            <a:srgbClr val="3B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8"/>
          <p:cNvSpPr/>
          <p:nvPr userDrawn="1"/>
        </p:nvSpPr>
        <p:spPr>
          <a:xfrm>
            <a:off x="-180528" y="1700808"/>
            <a:ext cx="576064" cy="2952328"/>
          </a:xfrm>
          <a:prstGeom prst="rect">
            <a:avLst/>
          </a:prstGeom>
          <a:solidFill>
            <a:srgbClr val="3B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nvPr>
        </p:nvSpPr>
        <p:spPr>
          <a:xfrm>
            <a:off x="467544" y="1700808"/>
            <a:ext cx="3024336" cy="792088"/>
          </a:xfrm>
        </p:spPr>
        <p:txBody>
          <a:bodyPr anchor="b"/>
          <a:lstStyle>
            <a:lvl1pPr algn="l">
              <a:defRPr sz="2000" b="1">
                <a:solidFill>
                  <a:schemeClr val="bg1"/>
                </a:solidFill>
              </a:defRPr>
            </a:lvl1pPr>
          </a:lstStyle>
          <a:p>
            <a:r>
              <a:rPr lang="fr-FR" smtClean="0"/>
              <a:t>Modifiez le style du titre</a:t>
            </a:r>
            <a:endParaRPr lang="fr-CA" dirty="0"/>
          </a:p>
        </p:txBody>
      </p:sp>
      <p:sp>
        <p:nvSpPr>
          <p:cNvPr id="3" name="Espace réservé pour une image  2"/>
          <p:cNvSpPr>
            <a:spLocks noGrp="1"/>
          </p:cNvSpPr>
          <p:nvPr>
            <p:ph type="pic" idx="1"/>
          </p:nvPr>
        </p:nvSpPr>
        <p:spPr>
          <a:xfrm>
            <a:off x="3635896" y="404664"/>
            <a:ext cx="5198368" cy="54109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fr-CA" dirty="0"/>
          </a:p>
        </p:txBody>
      </p:sp>
      <p:sp>
        <p:nvSpPr>
          <p:cNvPr id="4" name="Espace réservé du texte 3"/>
          <p:cNvSpPr>
            <a:spLocks noGrp="1"/>
          </p:cNvSpPr>
          <p:nvPr>
            <p:ph type="body" sz="half" idx="2"/>
          </p:nvPr>
        </p:nvSpPr>
        <p:spPr>
          <a:xfrm>
            <a:off x="467544" y="2636913"/>
            <a:ext cx="3024336" cy="201622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A97CFC7C-AB40-46AC-A784-9FCA3C40ED35}" type="datetime1">
              <a:rPr lang="fr-CA" smtClean="0"/>
              <a:t>21-03-2019</a:t>
            </a:fld>
            <a:endParaRPr lang="fr-CA"/>
          </a:p>
        </p:txBody>
      </p:sp>
      <p:sp>
        <p:nvSpPr>
          <p:cNvPr id="7" name="Espace réservé du numéro de diapositive 6"/>
          <p:cNvSpPr>
            <a:spLocks noGrp="1"/>
          </p:cNvSpPr>
          <p:nvPr>
            <p:ph type="sldNum" sz="quarter" idx="12"/>
          </p:nvPr>
        </p:nvSpPr>
        <p:spPr/>
        <p:txBody>
          <a:bodyPr/>
          <a:lstStyle/>
          <a:p>
            <a:fld id="{26D1B2AC-6F2B-489F-88EE-6297367FBD6D}" type="slidenum">
              <a:rPr lang="fr-CA" smtClean="0"/>
              <a:t>‹N°›</a:t>
            </a:fld>
            <a:endParaRPr lang="fr-CA"/>
          </a:p>
        </p:txBody>
      </p:sp>
      <p:sp>
        <p:nvSpPr>
          <p:cNvPr id="11" name="Espace réservé du pied de page 4"/>
          <p:cNvSpPr txBox="1">
            <a:spLocks/>
          </p:cNvSpPr>
          <p:nvPr userDrawn="1"/>
        </p:nvSpPr>
        <p:spPr>
          <a:xfrm>
            <a:off x="3116560" y="6453336"/>
            <a:ext cx="2895600" cy="365125"/>
          </a:xfrm>
          <a:prstGeom prst="rect">
            <a:avLst/>
          </a:prstGeom>
        </p:spPr>
        <p:txBody>
          <a:bodyPr vert="horz" lIns="91440" tIns="45720" rIns="91440" bIns="45720" rtlCol="0" anchor="ctr"/>
          <a:lstStyle>
            <a:defPPr>
              <a:defRPr lang="fr-FR"/>
            </a:defPPr>
            <a:lvl1pPr marL="0" algn="ctr" defTabSz="914400" rtl="0" eaLnBrk="1" latinLnBrk="0" hangingPunct="1">
              <a:defRPr sz="11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smtClean="0"/>
              <a:t>www.faireunerecherche.fse.ulaval.ca</a:t>
            </a:r>
            <a:endParaRPr lang="fr-CA" dirty="0"/>
          </a:p>
        </p:txBody>
      </p:sp>
    </p:spTree>
    <p:extLst>
      <p:ext uri="{BB962C8B-B14F-4D97-AF65-F5344CB8AC3E}">
        <p14:creationId xmlns:p14="http://schemas.microsoft.com/office/powerpoint/2010/main" val="347391949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Vide_SansPiedDePage">
    <p:bg>
      <p:bgPr>
        <a:solidFill>
          <a:schemeClr val="bg1"/>
        </a:solidFill>
        <a:effectLst/>
      </p:bgPr>
    </p:bg>
    <p:spTree>
      <p:nvGrpSpPr>
        <p:cNvPr id="1" name=""/>
        <p:cNvGrpSpPr/>
        <p:nvPr/>
      </p:nvGrpSpPr>
      <p:grpSpPr>
        <a:xfrm>
          <a:off x="0" y="0"/>
          <a:ext cx="0" cy="0"/>
          <a:chOff x="0" y="0"/>
          <a:chExt cx="0" cy="0"/>
        </a:xfrm>
      </p:grpSpPr>
      <p:sp>
        <p:nvSpPr>
          <p:cNvPr id="5" name="Espace réservé du pied de page 4"/>
          <p:cNvSpPr txBox="1">
            <a:spLocks/>
          </p:cNvSpPr>
          <p:nvPr userDrawn="1"/>
        </p:nvSpPr>
        <p:spPr>
          <a:xfrm>
            <a:off x="3116560" y="6453336"/>
            <a:ext cx="2895600" cy="365125"/>
          </a:xfrm>
          <a:prstGeom prst="rect">
            <a:avLst/>
          </a:prstGeom>
        </p:spPr>
        <p:txBody>
          <a:bodyPr vert="horz" lIns="91440" tIns="45720" rIns="91440" bIns="45720" rtlCol="0" anchor="ctr"/>
          <a:lstStyle>
            <a:defPPr>
              <a:defRPr lang="fr-FR"/>
            </a:defPPr>
            <a:lvl1pPr marL="0" algn="ctr" defTabSz="914400" rtl="0" eaLnBrk="1" latinLnBrk="0" hangingPunct="1">
              <a:defRPr sz="11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smtClean="0"/>
              <a:t>www.faireunerecherche.fse.ulaval.ca</a:t>
            </a:r>
            <a:endParaRPr lang="fr-CA" dirty="0"/>
          </a:p>
        </p:txBody>
      </p:sp>
    </p:spTree>
    <p:extLst>
      <p:ext uri="{BB962C8B-B14F-4D97-AF65-F5344CB8AC3E}">
        <p14:creationId xmlns:p14="http://schemas.microsoft.com/office/powerpoint/2010/main" val="34131354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763688" y="274638"/>
            <a:ext cx="6923112" cy="778098"/>
          </a:xfrm>
          <a:prstGeom prst="rect">
            <a:avLst/>
          </a:prstGeom>
        </p:spPr>
        <p:txBody>
          <a:bodyPr vert="horz" lIns="91440" tIns="45720" rIns="91440" bIns="45720" rtlCol="0" anchor="ctr">
            <a:normAutofit/>
          </a:bodyPr>
          <a:lstStyle/>
          <a:p>
            <a:r>
              <a:rPr lang="fr-FR" dirty="0" smtClean="0"/>
              <a:t>Modifiez le style du titre</a:t>
            </a:r>
            <a:endParaRPr lang="fr-CA" dirty="0"/>
          </a:p>
        </p:txBody>
      </p:sp>
      <p:sp>
        <p:nvSpPr>
          <p:cNvPr id="3" name="Espace réservé du texte 2"/>
          <p:cNvSpPr>
            <a:spLocks noGrp="1"/>
          </p:cNvSpPr>
          <p:nvPr>
            <p:ph type="body" idx="1"/>
          </p:nvPr>
        </p:nvSpPr>
        <p:spPr>
          <a:xfrm>
            <a:off x="457200" y="1772816"/>
            <a:ext cx="8229600" cy="4353347"/>
          </a:xfrm>
          <a:prstGeom prst="rect">
            <a:avLst/>
          </a:prstGeom>
        </p:spPr>
        <p:txBody>
          <a:bodyPr vert="horz" lIns="91440" tIns="45720" rIns="9144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CA" dirty="0"/>
          </a:p>
        </p:txBody>
      </p:sp>
      <p:sp>
        <p:nvSpPr>
          <p:cNvPr id="4" name="Espace réservé de la date 3"/>
          <p:cNvSpPr>
            <a:spLocks noGrp="1"/>
          </p:cNvSpPr>
          <p:nvPr>
            <p:ph type="dt" sz="half" idx="2"/>
          </p:nvPr>
        </p:nvSpPr>
        <p:spPr>
          <a:xfrm>
            <a:off x="457200" y="6453336"/>
            <a:ext cx="21336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fld id="{5A400916-2C2B-49E4-ADBB-81AAFA35D49F}" type="datetime1">
              <a:rPr lang="fr-CA" smtClean="0"/>
              <a:t>21-03-2019</a:t>
            </a:fld>
            <a:endParaRPr lang="fr-CA" dirty="0"/>
          </a:p>
        </p:txBody>
      </p:sp>
      <p:sp>
        <p:nvSpPr>
          <p:cNvPr id="5" name="Espace réservé du pied de page 4"/>
          <p:cNvSpPr>
            <a:spLocks noGrp="1"/>
          </p:cNvSpPr>
          <p:nvPr>
            <p:ph type="ftr" sz="quarter" idx="3"/>
          </p:nvPr>
        </p:nvSpPr>
        <p:spPr>
          <a:xfrm>
            <a:off x="3124200" y="6453336"/>
            <a:ext cx="2895600" cy="365125"/>
          </a:xfrm>
          <a:prstGeom prst="rect">
            <a:avLst/>
          </a:prstGeom>
        </p:spPr>
        <p:txBody>
          <a:bodyPr vert="horz" lIns="91440" tIns="45720" rIns="91440" bIns="45720" rtlCol="0" anchor="ctr"/>
          <a:lstStyle>
            <a:lvl1pPr algn="ctr">
              <a:defRPr sz="1100" b="1">
                <a:solidFill>
                  <a:schemeClr val="bg1"/>
                </a:solidFill>
                <a:latin typeface="Arial" panose="020B0604020202020204" pitchFamily="34" charset="0"/>
                <a:cs typeface="Arial" panose="020B0604020202020204" pitchFamily="34" charset="0"/>
              </a:defRPr>
            </a:lvl1pPr>
          </a:lstStyle>
          <a:p>
            <a:r>
              <a:rPr lang="fr-CA" smtClean="0"/>
              <a:t>www.faireunerecherche.fse.ulaval.ca</a:t>
            </a:r>
            <a:endParaRPr lang="fr-CA" dirty="0"/>
          </a:p>
        </p:txBody>
      </p:sp>
      <p:sp>
        <p:nvSpPr>
          <p:cNvPr id="6" name="Espace réservé du numéro de diapositive 5"/>
          <p:cNvSpPr>
            <a:spLocks noGrp="1"/>
          </p:cNvSpPr>
          <p:nvPr>
            <p:ph type="sldNum" sz="quarter" idx="4"/>
          </p:nvPr>
        </p:nvSpPr>
        <p:spPr>
          <a:xfrm>
            <a:off x="6553200" y="6453336"/>
            <a:ext cx="21336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26D1B2AC-6F2B-489F-88EE-6297367FBD6D}" type="slidenum">
              <a:rPr lang="fr-CA" smtClean="0"/>
              <a:pPr/>
              <a:t>‹N°›</a:t>
            </a:fld>
            <a:endParaRPr lang="fr-CA"/>
          </a:p>
        </p:txBody>
      </p:sp>
    </p:spTree>
    <p:extLst>
      <p:ext uri="{BB962C8B-B14F-4D97-AF65-F5344CB8AC3E}">
        <p14:creationId xmlns:p14="http://schemas.microsoft.com/office/powerpoint/2010/main" val="3234254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timing>
    <p:tnLst>
      <p:par>
        <p:cTn id="1" dur="indefinite" restart="never" nodeType="tmRoot"/>
      </p:par>
    </p:tnLst>
  </p:timing>
  <p:hf hdr="0" ftr="0" dt="0"/>
  <p:txStyles>
    <p:titleStyle>
      <a:lvl1pPr algn="l" defTabSz="9144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3BBFBF"/>
        </a:buClr>
        <a:buSzPct val="104000"/>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3BBFBF"/>
        </a:buClr>
        <a:buSzPct val="104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3BBFBF"/>
        </a:buClr>
        <a:buSzPct val="104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3BBFBF"/>
        </a:buClr>
        <a:buSzPct val="104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3BBFBF"/>
        </a:buClr>
        <a:buSzPct val="104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hyperlink" Target="0.DOuProvientInfoWeb.mp4"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hyperlink" Target="http://www.faireunerecherche.fse.ulaval.ca/video/?video=/fichiers/site_mmottet_2014/documents/CompInf/capsules/DOuProvientInfoWeb_480p.mp4&amp;largeur_video=640&amp;hauteur_video=480&amp;width=610&amp;height=440"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hyperlink" Target="3.3-TrouverSource-DechiffrerAdresseWeb.mp4"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hyperlink" Target="http://www.faireunerecherche.fse.ulaval.ca/video/?video=/fichiers/site_mmottet_2014/documents/CompInf/capsules/FormulerRequete_480p.mp4&amp;largeur_video=640&amp;hauteur_video=480&amp;width=610&amp;height=440" TargetMode="External"/><Relationship Id="rId5" Type="http://schemas.openxmlformats.org/officeDocument/2006/relationships/image" Target="../media/image23.png"/><Relationship Id="rId4" Type="http://schemas.openxmlformats.org/officeDocument/2006/relationships/hyperlink" Target="http://www.faireunerecherche.fse.ulaval.ca/video/?video=/fichiers/site_mmottet_2014/documents/CompInf/capsules/DechiffrerAdresseWeb_720p.mp4&amp;largeur_video=640&amp;hauteur_video=480&amp;width=610&amp;height=440"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7.xml"/><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90.xml"/><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3" Type="http://schemas.openxmlformats.org/officeDocument/2006/relationships/hyperlink" Target="4.0-&#201;valuerUneSource-Dahu.mp4" TargetMode="External"/><Relationship Id="rId2" Type="http://schemas.openxmlformats.org/officeDocument/2006/relationships/notesSlide" Target="../notesSlides/notesSlide91.xml"/><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125.xml.rels><?xml version="1.0" encoding="UTF-8" standalone="yes"?>
<Relationships xmlns="http://schemas.openxmlformats.org/package/2006/relationships"><Relationship Id="rId3" Type="http://schemas.openxmlformats.org/officeDocument/2006/relationships/hyperlink" Target="http://www.faireunerecherche.fse.ulaval.ca/fichiers/site_mmottet_2014/documents/CompInf/videos/dahu.mp4" TargetMode="External"/><Relationship Id="rId2" Type="http://schemas.openxmlformats.org/officeDocument/2006/relationships/notesSlide" Target="../notesSlides/notesSlide92.xml"/><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5.xml"/><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7.xml"/><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8.xml"/><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9.xml"/><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01.xml"/><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03.xml"/><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04.xml"/><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05.xml"/><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06.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28.xml"/><Relationship Id="rId1" Type="http://schemas.openxmlformats.org/officeDocument/2006/relationships/slideLayout" Target="../slideLayouts/slideLayout9.xml"/></Relationships>
</file>

<file path=ppt/slides/_rels/slide16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9.xml"/></Relationships>
</file>

<file path=ppt/slides/_rels/slide165.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9.xml"/></Relationships>
</file>

<file path=ppt/slides/_rels/slide166.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slideLayout" Target="../slideLayouts/slideLayout9.xml"/></Relationships>
</file>

<file path=ppt/slides/_rels/slide167.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130.xml"/><Relationship Id="rId1" Type="http://schemas.openxmlformats.org/officeDocument/2006/relationships/slideLayout" Target="../slideLayouts/slideLayout9.xml"/><Relationship Id="rId4" Type="http://schemas.openxmlformats.org/officeDocument/2006/relationships/image" Target="../media/image89.WMF"/></Relationships>
</file>

<file path=ppt/slides/_rels/slide168.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131.xml"/><Relationship Id="rId1" Type="http://schemas.openxmlformats.org/officeDocument/2006/relationships/slideLayout" Target="../slideLayouts/slideLayout9.xml"/></Relationships>
</file>

<file path=ppt/slides/_rels/slide169.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13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xml"/></Relationships>
</file>

<file path=ppt/slides/_rels/slide171.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94.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5.png"/><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6.png"/><Relationship Id="rId1" Type="http://schemas.openxmlformats.org/officeDocument/2006/relationships/slideLayout" Target="../slideLayouts/slideLayout9.xml"/><Relationship Id="rId4" Type="http://schemas.openxmlformats.org/officeDocument/2006/relationships/image" Target="../media/image97.WMF"/></Relationships>
</file>

<file path=ppt/slides/_rels/slide17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35.xml"/><Relationship Id="rId1" Type="http://schemas.openxmlformats.org/officeDocument/2006/relationships/slideLayout" Target="../slideLayouts/slideLayout9.xml"/></Relationships>
</file>

<file path=ppt/slides/_rels/slide17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3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hyperlink" Target="http://www.faireunerecherche.fse.ulaval.ca/" TargetMode="External"/><Relationship Id="rId2" Type="http://schemas.openxmlformats.org/officeDocument/2006/relationships/notesSlide" Target="../notesSlides/notesSlide142.xm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hyperlink" Target="2.1-CernerSujet-ActiverConnaissancesInitiales.mp4"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hyperlink" Target="http://www.faireunerecherche.fse.ulaval.ca/video/?video=/fichiers/site_mmottet_2014/documents/CompInf/capsules/ActiverConnInitiales_480p.mp4&amp;largeur_video=640&amp;hauteur_video=480&amp;width=610&amp;height=440"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hyperlink" Target="2.2-CernerSujet-SeFamiliariserAvecUnTheme.mp4"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hyperlink" Target="http://www.faireunerecherche.fse.ulaval.ca/video/?video=/fichiers/site_mmottet_2014/documents/CompInf/capsules/SeFamiliariserTheme.mp4&amp;largeur_video=640&amp;hauteur_video=480&amp;width=610&amp;height=440"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hyperlink" Target="2.3.-CernerSujet-FormulerQuestionRecherche.mp4"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hyperlink" Target="http://www.faireunerecherche.fse.ulaval.ca/video/?video=/fichiers/site_mmottet_2014/documents/CompInf/capsules/FormulerQuestionRecherche_720p.mp4&amp;largeur_video=640&amp;hauteur_video=480&amp;width=610&amp;height=440"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3.1-EnrichirMotsCles.mp4"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23.png"/></Relationships>
</file>

<file path=ppt/slides/_rels/slide86.xml.rels><?xml version="1.0" encoding="UTF-8" standalone="yes"?>
<Relationships xmlns="http://schemas.openxmlformats.org/package/2006/relationships"><Relationship Id="rId3" Type="http://schemas.openxmlformats.org/officeDocument/2006/relationships/hyperlink" Target="http://www.faireunerecherche.fse.ulaval.ca/video/?video=/fichiers/site_mmottet_2014/documents/CompInf/capsules/EnrichirMotsCles_720p.mp4&amp;largeur_video=640&amp;hauteur_video=480&amp;width=610&amp;height=440"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23.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hyperlink" Target="3.2-TrouverSource-FormulerRequete.mp4"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hyperlink" Target="http://www.faireunerecherche.fse.ulaval.ca/video/?video=/fichiers/site_mmottet_2014/documents/CompInf/capsules/FormulerRequete_480p.mp4&amp;largeur_video=640&amp;hauteur_video=480&amp;width=610&amp;height=440"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re 5"/>
          <p:cNvSpPr>
            <a:spLocks noGrp="1"/>
          </p:cNvSpPr>
          <p:nvPr>
            <p:ph type="ctrTitle"/>
          </p:nvPr>
        </p:nvSpPr>
        <p:spPr>
          <a:xfrm>
            <a:off x="4282068" y="1182027"/>
            <a:ext cx="4761571" cy="2035099"/>
          </a:xfrm>
        </p:spPr>
        <p:txBody>
          <a:bodyPr>
            <a:normAutofit fontScale="90000"/>
          </a:bodyPr>
          <a:lstStyle/>
          <a:p>
            <a:pPr algn="l"/>
            <a:r>
              <a:rPr lang="fr-CA" sz="4400" b="0" dirty="0"/>
              <a:t/>
            </a:r>
            <a:br>
              <a:rPr lang="fr-CA" sz="4400" b="0" dirty="0"/>
            </a:br>
            <a:r>
              <a:rPr lang="fr-CA" sz="3600" dirty="0" smtClean="0"/>
              <a:t>Maitrise des compétences informationnelles : pourquoi? comment?</a:t>
            </a:r>
            <a:endParaRPr lang="fr-CA" sz="4900" dirty="0"/>
          </a:p>
        </p:txBody>
      </p:sp>
      <p:sp>
        <p:nvSpPr>
          <p:cNvPr id="3" name="Sous-titre 2"/>
          <p:cNvSpPr>
            <a:spLocks noGrp="1"/>
          </p:cNvSpPr>
          <p:nvPr>
            <p:ph type="subTitle" idx="1"/>
          </p:nvPr>
        </p:nvSpPr>
        <p:spPr>
          <a:xfrm>
            <a:off x="4323530" y="4068766"/>
            <a:ext cx="4392488" cy="1495688"/>
          </a:xfrm>
        </p:spPr>
        <p:txBody>
          <a:bodyPr>
            <a:normAutofit fontScale="25000" lnSpcReduction="20000"/>
          </a:bodyPr>
          <a:lstStyle/>
          <a:p>
            <a:endParaRPr lang="fr-CA" dirty="0" smtClean="0"/>
          </a:p>
          <a:p>
            <a:pPr algn="l"/>
            <a:r>
              <a:rPr lang="fr-CA" sz="8000" dirty="0" smtClean="0"/>
              <a:t>Martine Mottet</a:t>
            </a:r>
          </a:p>
          <a:p>
            <a:pPr algn="l"/>
            <a:r>
              <a:rPr lang="fr-CA" sz="8000" dirty="0" smtClean="0"/>
              <a:t>Professeure titulaire</a:t>
            </a:r>
          </a:p>
          <a:p>
            <a:pPr algn="l"/>
            <a:r>
              <a:rPr lang="fr-CA" sz="8000" dirty="0" smtClean="0"/>
              <a:t>Directrice des programmes de 2</a:t>
            </a:r>
            <a:r>
              <a:rPr lang="fr-CA" sz="8000" baseline="30000" dirty="0" smtClean="0"/>
              <a:t>e</a:t>
            </a:r>
            <a:r>
              <a:rPr lang="fr-CA" sz="8000" dirty="0" smtClean="0"/>
              <a:t> et 3</a:t>
            </a:r>
            <a:r>
              <a:rPr lang="fr-CA" sz="8000" baseline="30000" dirty="0" smtClean="0"/>
              <a:t>e</a:t>
            </a:r>
            <a:r>
              <a:rPr lang="fr-CA" sz="8000" dirty="0" smtClean="0"/>
              <a:t> cycles en technologie éducative</a:t>
            </a:r>
          </a:p>
          <a:p>
            <a:pPr algn="l"/>
            <a:endParaRPr lang="fr-CA" sz="8000" dirty="0" smtClean="0"/>
          </a:p>
          <a:p>
            <a:pPr algn="l"/>
            <a:r>
              <a:rPr lang="fr-CA" sz="8000" dirty="0" smtClean="0"/>
              <a:t>1</a:t>
            </a:r>
            <a:r>
              <a:rPr lang="fr-CA" sz="8000" baseline="30000" dirty="0" smtClean="0"/>
              <a:t>er</a:t>
            </a:r>
            <a:r>
              <a:rPr lang="fr-CA" sz="8000" dirty="0" smtClean="0"/>
              <a:t> juin 2018</a:t>
            </a:r>
            <a:endParaRPr lang="fr-CA" sz="8000"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pPr/>
              <a:t>1</a:t>
            </a:fld>
            <a:endParaRPr lang="fr-CA"/>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63" y="6202190"/>
            <a:ext cx="1395151" cy="576000"/>
          </a:xfrm>
          <a:prstGeom prst="rect">
            <a:avLst/>
          </a:prstGeom>
        </p:spPr>
      </p:pic>
    </p:spTree>
    <p:extLst>
      <p:ext uri="{BB962C8B-B14F-4D97-AF65-F5344CB8AC3E}">
        <p14:creationId xmlns:p14="http://schemas.microsoft.com/office/powerpoint/2010/main" val="35124790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Projets</a:t>
            </a:r>
            <a:endParaRPr lang="fr-CA" dirty="0"/>
          </a:p>
        </p:txBody>
      </p:sp>
      <p:sp>
        <p:nvSpPr>
          <p:cNvPr id="3" name="Espace réservé du contenu 2"/>
          <p:cNvSpPr>
            <a:spLocks noGrp="1"/>
          </p:cNvSpPr>
          <p:nvPr>
            <p:ph idx="1"/>
          </p:nvPr>
        </p:nvSpPr>
        <p:spPr>
          <a:xfrm>
            <a:off x="457199" y="1844824"/>
            <a:ext cx="8438147" cy="4281339"/>
          </a:xfrm>
        </p:spPr>
        <p:txBody>
          <a:bodyPr>
            <a:normAutofit fontScale="77500" lnSpcReduction="20000"/>
          </a:bodyPr>
          <a:lstStyle/>
          <a:p>
            <a:r>
              <a:rPr lang="fr-CA" dirty="0" smtClean="0"/>
              <a:t>Développement d’un cours en ligne asynchrone (2010)</a:t>
            </a:r>
          </a:p>
          <a:p>
            <a:pPr lvl="1"/>
            <a:r>
              <a:rPr lang="fr-CA" dirty="0" smtClean="0"/>
              <a:t>8 facultés; 1</a:t>
            </a:r>
            <a:r>
              <a:rPr lang="fr-CA" baseline="30000" dirty="0" smtClean="0"/>
              <a:t>er</a:t>
            </a:r>
            <a:r>
              <a:rPr lang="fr-CA" dirty="0" smtClean="0"/>
              <a:t> et 2</a:t>
            </a:r>
            <a:r>
              <a:rPr lang="fr-CA" baseline="30000" dirty="0" smtClean="0"/>
              <a:t>e</a:t>
            </a:r>
            <a:r>
              <a:rPr lang="fr-CA" dirty="0" smtClean="0"/>
              <a:t> cycles</a:t>
            </a:r>
          </a:p>
          <a:p>
            <a:pPr lvl="1"/>
            <a:r>
              <a:rPr lang="fr-CA" dirty="0" smtClean="0"/>
              <a:t>Plus de 1500 étudiants (2017-2018 : 300 étudiants)</a:t>
            </a:r>
          </a:p>
          <a:p>
            <a:pPr lvl="1"/>
            <a:endParaRPr lang="fr-CA" dirty="0"/>
          </a:p>
          <a:p>
            <a:r>
              <a:rPr lang="fr-CA" dirty="0"/>
              <a:t>Impacts du cours </a:t>
            </a:r>
            <a:r>
              <a:rPr lang="fr-CA" dirty="0" smtClean="0"/>
              <a:t>universitaire en </a:t>
            </a:r>
            <a:r>
              <a:rPr lang="fr-CA" dirty="0"/>
              <a:t>ligne (</a:t>
            </a:r>
            <a:r>
              <a:rPr lang="fr-CA" dirty="0" smtClean="0"/>
              <a:t>FRQSC)</a:t>
            </a:r>
          </a:p>
          <a:p>
            <a:pPr lvl="1"/>
            <a:r>
              <a:rPr lang="fr-CA" dirty="0" smtClean="0"/>
              <a:t>56 étudiants de 1</a:t>
            </a:r>
            <a:r>
              <a:rPr lang="fr-CA" baseline="30000" dirty="0" smtClean="0"/>
              <a:t>er</a:t>
            </a:r>
            <a:r>
              <a:rPr lang="fr-CA" dirty="0" smtClean="0"/>
              <a:t> cycle (2018)</a:t>
            </a:r>
          </a:p>
          <a:p>
            <a:endParaRPr lang="fr-CA" dirty="0" smtClean="0"/>
          </a:p>
          <a:p>
            <a:r>
              <a:rPr lang="fr-CA" dirty="0" smtClean="0"/>
              <a:t>Recherche-action (MELS et FRQSC)</a:t>
            </a:r>
          </a:p>
          <a:p>
            <a:pPr lvl="1"/>
            <a:r>
              <a:rPr lang="fr-CA" dirty="0" smtClean="0"/>
              <a:t>Programme </a:t>
            </a:r>
            <a:r>
              <a:rPr lang="fr-CA" dirty="0"/>
              <a:t>de soutien à la formation continue du personnel </a:t>
            </a:r>
            <a:r>
              <a:rPr lang="fr-CA" dirty="0" smtClean="0"/>
              <a:t>scolaire du MELS</a:t>
            </a:r>
          </a:p>
          <a:p>
            <a:pPr lvl="2"/>
            <a:r>
              <a:rPr lang="fr-CA" dirty="0" smtClean="0"/>
              <a:t>Projet 1 : 3</a:t>
            </a:r>
            <a:r>
              <a:rPr lang="fr-CA" baseline="30000" dirty="0" smtClean="0"/>
              <a:t>e</a:t>
            </a:r>
            <a:r>
              <a:rPr lang="fr-CA" dirty="0" smtClean="0"/>
              <a:t> cycle du primaire (2009)</a:t>
            </a:r>
          </a:p>
          <a:p>
            <a:pPr lvl="2"/>
            <a:r>
              <a:rPr lang="fr-CA" dirty="0" smtClean="0"/>
              <a:t>Projet 2 : 1</a:t>
            </a:r>
            <a:r>
              <a:rPr lang="fr-CA" baseline="30000" dirty="0" smtClean="0"/>
              <a:t>er</a:t>
            </a:r>
            <a:r>
              <a:rPr lang="fr-CA" dirty="0" smtClean="0"/>
              <a:t> cycle du secondaire, classe de français (2012)</a:t>
            </a:r>
          </a:p>
          <a:p>
            <a:endParaRPr lang="fr-CA" dirty="0" smtClean="0"/>
          </a:p>
          <a:p>
            <a:pPr lvl="1"/>
            <a:endParaRPr lang="fr-CA" dirty="0" smtClean="0"/>
          </a:p>
          <a:p>
            <a:endParaRPr lang="fr-CA" dirty="0" smtClean="0"/>
          </a:p>
          <a:p>
            <a:pPr lvl="1"/>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10</a:t>
            </a:fld>
            <a:endParaRPr lang="fr-CA"/>
          </a:p>
        </p:txBody>
      </p:sp>
    </p:spTree>
    <p:extLst>
      <p:ext uri="{BB962C8B-B14F-4D97-AF65-F5344CB8AC3E}">
        <p14:creationId xmlns:p14="http://schemas.microsoft.com/office/powerpoint/2010/main" val="33725965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Exemples de requêtes</a:t>
            </a:r>
            <a:endParaRPr lang="fr-CA" dirty="0"/>
          </a:p>
        </p:txBody>
      </p:sp>
      <p:sp>
        <p:nvSpPr>
          <p:cNvPr id="3" name="Espace réservé du contenu 2"/>
          <p:cNvSpPr>
            <a:spLocks noGrp="1"/>
          </p:cNvSpPr>
          <p:nvPr>
            <p:ph idx="1"/>
          </p:nvPr>
        </p:nvSpPr>
        <p:spPr>
          <a:xfrm>
            <a:off x="75415" y="1844824"/>
            <a:ext cx="9068586" cy="4281339"/>
          </a:xfrm>
        </p:spPr>
        <p:txBody>
          <a:bodyPr>
            <a:normAutofit fontScale="92500"/>
          </a:bodyPr>
          <a:lstStyle/>
          <a:p>
            <a:pPr>
              <a:spcBef>
                <a:spcPts val="1800"/>
              </a:spcBef>
            </a:pPr>
            <a:r>
              <a:rPr lang="fr-CA" sz="2400" dirty="0" err="1" smtClean="0"/>
              <a:t>prevention</a:t>
            </a:r>
            <a:r>
              <a:rPr lang="fr-CA" sz="2400" dirty="0" smtClean="0"/>
              <a:t> plagiat université </a:t>
            </a:r>
            <a:r>
              <a:rPr lang="fr-CA" sz="2400" dirty="0" err="1" smtClean="0"/>
              <a:t>quebec</a:t>
            </a:r>
            <a:endParaRPr lang="fr-CA" sz="2400" dirty="0" smtClean="0"/>
          </a:p>
          <a:p>
            <a:pPr>
              <a:spcBef>
                <a:spcPts val="1800"/>
              </a:spcBef>
            </a:pPr>
            <a:r>
              <a:rPr lang="fr-CA" sz="2400" dirty="0" smtClean="0"/>
              <a:t>(</a:t>
            </a:r>
            <a:r>
              <a:rPr lang="fr-CA" sz="2400" dirty="0" err="1" smtClean="0"/>
              <a:t>prevention</a:t>
            </a:r>
            <a:r>
              <a:rPr lang="fr-CA" sz="2400" dirty="0" smtClean="0"/>
              <a:t> OR sensibilisation) (plagiat OR tricherie) </a:t>
            </a:r>
            <a:r>
              <a:rPr lang="fr-CA" sz="2400" dirty="0" err="1" smtClean="0"/>
              <a:t>universit</a:t>
            </a:r>
            <a:r>
              <a:rPr lang="fr-CA" sz="2400" dirty="0" smtClean="0"/>
              <a:t> </a:t>
            </a:r>
            <a:r>
              <a:rPr lang="fr-CA" sz="2400" dirty="0" err="1" smtClean="0"/>
              <a:t>quebec</a:t>
            </a:r>
            <a:endParaRPr lang="fr-CA" sz="2400" dirty="0" smtClean="0"/>
          </a:p>
          <a:p>
            <a:pPr>
              <a:spcBef>
                <a:spcPts val="1800"/>
              </a:spcBef>
            </a:pPr>
            <a:r>
              <a:rPr lang="fr-CA" sz="2400" dirty="0" err="1"/>
              <a:t>a</a:t>
            </a:r>
            <a:r>
              <a:rPr lang="fr-CA" sz="2400" dirty="0" err="1" smtClean="0"/>
              <a:t>voidance</a:t>
            </a:r>
            <a:r>
              <a:rPr lang="fr-CA" sz="2400" dirty="0" smtClean="0"/>
              <a:t> </a:t>
            </a:r>
            <a:r>
              <a:rPr lang="fr-CA" sz="2400" dirty="0" err="1" smtClean="0"/>
              <a:t>plagiarism</a:t>
            </a:r>
            <a:r>
              <a:rPr lang="fr-CA" sz="2400" dirty="0" smtClean="0"/>
              <a:t> "</a:t>
            </a:r>
            <a:r>
              <a:rPr lang="fr-CA" sz="2400" dirty="0" err="1" smtClean="0"/>
              <a:t>higher</a:t>
            </a:r>
            <a:r>
              <a:rPr lang="fr-CA" sz="2400" dirty="0" smtClean="0"/>
              <a:t> </a:t>
            </a:r>
            <a:r>
              <a:rPr lang="fr-CA" sz="2400" dirty="0" err="1" smtClean="0"/>
              <a:t>education</a:t>
            </a:r>
            <a:r>
              <a:rPr lang="fr-CA" sz="2400" dirty="0" smtClean="0"/>
              <a:t>" </a:t>
            </a:r>
            <a:r>
              <a:rPr lang="fr-CA" sz="2400" dirty="0" err="1" smtClean="0"/>
              <a:t>quebec</a:t>
            </a:r>
            <a:endParaRPr lang="fr-CA" sz="2400" dirty="0" smtClean="0"/>
          </a:p>
          <a:p>
            <a:pPr>
              <a:spcBef>
                <a:spcPts val="1800"/>
              </a:spcBef>
            </a:pPr>
            <a:r>
              <a:rPr lang="fr-CA" sz="2400" dirty="0" err="1"/>
              <a:t>avoidance</a:t>
            </a:r>
            <a:r>
              <a:rPr lang="fr-CA" sz="2400" dirty="0"/>
              <a:t> </a:t>
            </a:r>
            <a:r>
              <a:rPr lang="fr-CA" sz="2400" dirty="0" err="1"/>
              <a:t>plagiarism</a:t>
            </a:r>
            <a:r>
              <a:rPr lang="fr-CA" sz="2400" dirty="0"/>
              <a:t> </a:t>
            </a:r>
            <a:r>
              <a:rPr lang="fr-CA" sz="2400" dirty="0" smtClean="0"/>
              <a:t>("</a:t>
            </a:r>
            <a:r>
              <a:rPr lang="fr-CA" sz="2400" dirty="0" err="1"/>
              <a:t>higher</a:t>
            </a:r>
            <a:r>
              <a:rPr lang="fr-CA" sz="2400" dirty="0"/>
              <a:t> </a:t>
            </a:r>
            <a:r>
              <a:rPr lang="fr-CA" sz="2400" dirty="0" err="1"/>
              <a:t>education</a:t>
            </a:r>
            <a:r>
              <a:rPr lang="fr-CA" sz="2400" dirty="0"/>
              <a:t>" </a:t>
            </a:r>
            <a:r>
              <a:rPr lang="fr-CA" sz="2400" dirty="0" smtClean="0"/>
              <a:t>OR </a:t>
            </a:r>
            <a:r>
              <a:rPr lang="fr-CA" sz="2400" dirty="0" err="1" smtClean="0"/>
              <a:t>university</a:t>
            </a:r>
            <a:r>
              <a:rPr lang="fr-CA" sz="2400" dirty="0" smtClean="0"/>
              <a:t>) </a:t>
            </a:r>
            <a:r>
              <a:rPr lang="fr-CA" sz="2400" dirty="0" err="1" smtClean="0"/>
              <a:t>quebec</a:t>
            </a:r>
            <a:endParaRPr lang="fr-CA" sz="2400" dirty="0" smtClean="0"/>
          </a:p>
          <a:p>
            <a:pPr>
              <a:spcBef>
                <a:spcPts val="1800"/>
              </a:spcBef>
            </a:pPr>
            <a:r>
              <a:rPr lang="fr-CA" sz="2400" dirty="0" err="1"/>
              <a:t>prevention</a:t>
            </a:r>
            <a:r>
              <a:rPr lang="fr-CA" sz="2400" dirty="0"/>
              <a:t> plagiat université </a:t>
            </a:r>
            <a:r>
              <a:rPr lang="fr-CA" sz="2400" dirty="0" err="1" smtClean="0"/>
              <a:t>quebec</a:t>
            </a:r>
            <a:r>
              <a:rPr lang="fr-CA" sz="2400" dirty="0" smtClean="0"/>
              <a:t> statistique</a:t>
            </a:r>
          </a:p>
          <a:p>
            <a:pPr>
              <a:spcBef>
                <a:spcPts val="1800"/>
              </a:spcBef>
            </a:pPr>
            <a:r>
              <a:rPr lang="fr-CA" sz="2400" dirty="0" err="1"/>
              <a:t>prevention</a:t>
            </a:r>
            <a:r>
              <a:rPr lang="fr-CA" sz="2400" dirty="0"/>
              <a:t> plagiat université </a:t>
            </a:r>
            <a:r>
              <a:rPr lang="fr-CA" sz="2400" dirty="0" err="1" smtClean="0"/>
              <a:t>quebec</a:t>
            </a:r>
            <a:r>
              <a:rPr lang="fr-CA" sz="2400" dirty="0" smtClean="0"/>
              <a:t> </a:t>
            </a:r>
            <a:r>
              <a:rPr lang="fr-CA" sz="2400" dirty="0" err="1" smtClean="0"/>
              <a:t>site:mels.gouv.qc.ca</a:t>
            </a:r>
            <a:endParaRPr lang="fr-CA" sz="2400" dirty="0" smtClean="0"/>
          </a:p>
          <a:p>
            <a:pPr>
              <a:spcBef>
                <a:spcPts val="1800"/>
              </a:spcBef>
            </a:pPr>
            <a:r>
              <a:rPr lang="fr-CA" sz="2400" dirty="0" err="1"/>
              <a:t>prevention</a:t>
            </a:r>
            <a:r>
              <a:rPr lang="fr-CA" sz="2400" dirty="0"/>
              <a:t> plagiat université </a:t>
            </a:r>
            <a:r>
              <a:rPr lang="fr-CA" sz="2400" dirty="0" err="1" smtClean="0"/>
              <a:t>quebec</a:t>
            </a:r>
            <a:r>
              <a:rPr lang="fr-CA" sz="2400" dirty="0" smtClean="0"/>
              <a:t> </a:t>
            </a:r>
            <a:r>
              <a:rPr lang="fr-CA" sz="2400" dirty="0" err="1" smtClean="0"/>
              <a:t>filetype:pdf</a:t>
            </a:r>
            <a:endParaRPr lang="fr-CA" sz="2400" dirty="0" smtClean="0"/>
          </a:p>
          <a:p>
            <a:pPr marL="0" indent="0">
              <a:buNone/>
            </a:pPr>
            <a:endParaRPr lang="fr-CA" sz="2400" dirty="0"/>
          </a:p>
          <a:p>
            <a:endParaRPr lang="fr-CA" sz="2400"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100</a:t>
            </a:fld>
            <a:endParaRPr lang="fr-CA"/>
          </a:p>
        </p:txBody>
      </p:sp>
    </p:spTree>
    <p:extLst>
      <p:ext uri="{BB962C8B-B14F-4D97-AF65-F5344CB8AC3E}">
        <p14:creationId xmlns:p14="http://schemas.microsoft.com/office/powerpoint/2010/main" val="10342599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18991293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36864850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7"/>
          <p:cNvSpPr>
            <a:spLocks noGrp="1"/>
          </p:cNvSpPr>
          <p:nvPr>
            <p:ph type="title"/>
          </p:nvPr>
        </p:nvSpPr>
        <p:spPr>
          <a:xfrm>
            <a:off x="2699791" y="3960689"/>
            <a:ext cx="2370973" cy="1296144"/>
          </a:xfrm>
        </p:spPr>
        <p:txBody>
          <a:bodyPr>
            <a:normAutofit/>
          </a:bodyPr>
          <a:lstStyle/>
          <a:p>
            <a:pPr algn="ctr"/>
            <a:r>
              <a:rPr lang="fr-CA" dirty="0" smtClean="0"/>
              <a:t>Capsule</a:t>
            </a:r>
            <a:br>
              <a:rPr lang="fr-CA" dirty="0" smtClean="0"/>
            </a:br>
            <a:r>
              <a:rPr lang="fr-CA" dirty="0" smtClean="0"/>
              <a:t>vidéo</a:t>
            </a:r>
            <a:endParaRPr lang="fr-CA"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000" y="3744000"/>
            <a:ext cx="2810828" cy="1584960"/>
          </a:xfrm>
          <a:prstGeom prst="rect">
            <a:avLst/>
          </a:prstGeom>
        </p:spPr>
      </p:pic>
      <p:pic>
        <p:nvPicPr>
          <p:cNvPr id="5" name="Image 4">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252" y="4976811"/>
            <a:ext cx="400050" cy="381000"/>
          </a:xfrm>
          <a:prstGeom prst="rect">
            <a:avLst/>
          </a:prstGeom>
        </p:spPr>
      </p:pic>
      <p:sp>
        <p:nvSpPr>
          <p:cNvPr id="7" name="Étoile à 5 branches 6"/>
          <p:cNvSpPr/>
          <p:nvPr/>
        </p:nvSpPr>
        <p:spPr>
          <a:xfrm>
            <a:off x="8644467" y="6282267"/>
            <a:ext cx="330200" cy="330200"/>
          </a:xfrm>
          <a:prstGeom prst="star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4" name="Connecteur droit 3"/>
          <p:cNvCxnSpPr/>
          <p:nvPr/>
        </p:nvCxnSpPr>
        <p:spPr>
          <a:xfrm flipH="1">
            <a:off x="8554453" y="6282267"/>
            <a:ext cx="420214" cy="3302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611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re 7"/>
          <p:cNvSpPr>
            <a:spLocks noGrp="1"/>
          </p:cNvSpPr>
          <p:nvPr>
            <p:ph type="title"/>
          </p:nvPr>
        </p:nvSpPr>
        <p:spPr>
          <a:xfrm>
            <a:off x="2699791" y="3960689"/>
            <a:ext cx="2370973" cy="1296144"/>
          </a:xfrm>
        </p:spPr>
        <p:txBody>
          <a:bodyPr>
            <a:normAutofit/>
          </a:bodyPr>
          <a:lstStyle/>
          <a:p>
            <a:pPr algn="ctr"/>
            <a:r>
              <a:rPr lang="fr-CA" dirty="0" smtClean="0"/>
              <a:t>Capsule</a:t>
            </a:r>
            <a:br>
              <a:rPr lang="fr-CA" dirty="0" smtClean="0"/>
            </a:br>
            <a:r>
              <a:rPr lang="fr-CA" dirty="0" smtClean="0"/>
              <a:t>vidéo</a:t>
            </a:r>
            <a:endParaRPr lang="fr-CA"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6761" y="3816281"/>
            <a:ext cx="2810828" cy="1584960"/>
          </a:xfrm>
          <a:prstGeom prst="rect">
            <a:avLst/>
          </a:prstGeom>
        </p:spPr>
      </p:pic>
      <p:pic>
        <p:nvPicPr>
          <p:cNvPr id="5" name="Image 4">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252" y="4976811"/>
            <a:ext cx="400050" cy="381000"/>
          </a:xfrm>
          <a:prstGeom prst="rect">
            <a:avLst/>
          </a:prstGeom>
        </p:spPr>
      </p:pic>
      <p:sp>
        <p:nvSpPr>
          <p:cNvPr id="7" name="Ellipse 6">
            <a:hlinkClick r:id="rId4"/>
          </p:cNvPr>
          <p:cNvSpPr/>
          <p:nvPr/>
        </p:nvSpPr>
        <p:spPr>
          <a:xfrm>
            <a:off x="8042988" y="6260951"/>
            <a:ext cx="853586" cy="484094"/>
          </a:xfrm>
          <a:prstGeom prst="ellipse">
            <a:avLst/>
          </a:prstGeom>
          <a:solidFill>
            <a:srgbClr val="F68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smtClean="0"/>
              <a:t>Web</a:t>
            </a:r>
            <a:endParaRPr lang="fr-CA" sz="1050" dirty="0"/>
          </a:p>
        </p:txBody>
      </p:sp>
    </p:spTree>
    <p:extLst>
      <p:ext uri="{BB962C8B-B14F-4D97-AF65-F5344CB8AC3E}">
        <p14:creationId xmlns:p14="http://schemas.microsoft.com/office/powerpoint/2010/main" val="13007214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11053175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9937"/>
            <a:ext cx="9144000" cy="5138126"/>
          </a:xfrm>
          <a:prstGeom prst="rect">
            <a:avLst/>
          </a:prstGeom>
        </p:spPr>
      </p:pic>
    </p:spTree>
    <p:extLst>
      <p:ext uri="{BB962C8B-B14F-4D97-AF65-F5344CB8AC3E}">
        <p14:creationId xmlns:p14="http://schemas.microsoft.com/office/powerpoint/2010/main" val="39679351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103"/>
            <a:ext cx="9144000" cy="5123793"/>
          </a:xfrm>
          <a:prstGeom prst="rect">
            <a:avLst/>
          </a:prstGeom>
        </p:spPr>
      </p:pic>
    </p:spTree>
    <p:extLst>
      <p:ext uri="{BB962C8B-B14F-4D97-AF65-F5344CB8AC3E}">
        <p14:creationId xmlns:p14="http://schemas.microsoft.com/office/powerpoint/2010/main" val="31373533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7"/>
          <p:cNvSpPr>
            <a:spLocks noGrp="1"/>
          </p:cNvSpPr>
          <p:nvPr>
            <p:ph type="title"/>
          </p:nvPr>
        </p:nvSpPr>
        <p:spPr>
          <a:xfrm>
            <a:off x="2699791" y="3960689"/>
            <a:ext cx="2370973" cy="1296144"/>
          </a:xfrm>
        </p:spPr>
        <p:txBody>
          <a:bodyPr>
            <a:normAutofit/>
          </a:bodyPr>
          <a:lstStyle/>
          <a:p>
            <a:pPr algn="ctr"/>
            <a:r>
              <a:rPr lang="fr-CA" dirty="0" smtClean="0"/>
              <a:t>Capsule</a:t>
            </a:r>
            <a:br>
              <a:rPr lang="fr-CA" dirty="0" smtClean="0"/>
            </a:br>
            <a:r>
              <a:rPr lang="fr-CA" dirty="0" smtClean="0"/>
              <a:t>vidéo</a:t>
            </a:r>
            <a:endParaRPr lang="fr-CA" dirty="0"/>
          </a:p>
        </p:txBody>
      </p:sp>
      <p:sp>
        <p:nvSpPr>
          <p:cNvPr id="8" name="Ellipse 7"/>
          <p:cNvSpPr/>
          <p:nvPr/>
        </p:nvSpPr>
        <p:spPr>
          <a:xfrm>
            <a:off x="139849" y="6594438"/>
            <a:ext cx="182880" cy="18288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000" y="3744000"/>
            <a:ext cx="2815509" cy="1587600"/>
          </a:xfrm>
          <a:prstGeom prst="rect">
            <a:avLst/>
          </a:prstGeom>
        </p:spPr>
      </p:pic>
      <p:pic>
        <p:nvPicPr>
          <p:cNvPr id="9" name="Image 8">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252" y="4976811"/>
            <a:ext cx="400050" cy="381000"/>
          </a:xfrm>
          <a:prstGeom prst="rect">
            <a:avLst/>
          </a:prstGeom>
        </p:spPr>
      </p:pic>
      <p:sp>
        <p:nvSpPr>
          <p:cNvPr id="10" name="Étoile à 5 branches 9"/>
          <p:cNvSpPr/>
          <p:nvPr/>
        </p:nvSpPr>
        <p:spPr>
          <a:xfrm>
            <a:off x="8644467" y="6282267"/>
            <a:ext cx="330200" cy="330200"/>
          </a:xfrm>
          <a:prstGeom prst="star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7536434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re 7"/>
          <p:cNvSpPr>
            <a:spLocks noGrp="1"/>
          </p:cNvSpPr>
          <p:nvPr>
            <p:ph type="title"/>
          </p:nvPr>
        </p:nvSpPr>
        <p:spPr>
          <a:xfrm>
            <a:off x="2699791" y="3960689"/>
            <a:ext cx="2370973" cy="1296144"/>
          </a:xfrm>
        </p:spPr>
        <p:txBody>
          <a:bodyPr>
            <a:normAutofit/>
          </a:bodyPr>
          <a:lstStyle/>
          <a:p>
            <a:pPr algn="ctr"/>
            <a:r>
              <a:rPr lang="fr-CA" dirty="0" smtClean="0"/>
              <a:t>Capsule</a:t>
            </a:r>
            <a:br>
              <a:rPr lang="fr-CA" dirty="0" smtClean="0"/>
            </a:br>
            <a:r>
              <a:rPr lang="fr-CA" dirty="0" smtClean="0"/>
              <a:t>vidéo</a:t>
            </a:r>
            <a:endParaRPr lang="fr-CA" dirty="0"/>
          </a:p>
        </p:txBody>
      </p:sp>
      <p:sp>
        <p:nvSpPr>
          <p:cNvPr id="8" name="Ellipse 7"/>
          <p:cNvSpPr/>
          <p:nvPr/>
        </p:nvSpPr>
        <p:spPr>
          <a:xfrm>
            <a:off x="139849" y="6594438"/>
            <a:ext cx="182880" cy="18288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000" y="3744000"/>
            <a:ext cx="2815509" cy="1587600"/>
          </a:xfrm>
          <a:prstGeom prst="rect">
            <a:avLst/>
          </a:prstGeom>
        </p:spPr>
      </p:pic>
      <p:pic>
        <p:nvPicPr>
          <p:cNvPr id="9" name="Image 8">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252" y="4976811"/>
            <a:ext cx="400050" cy="381000"/>
          </a:xfrm>
          <a:prstGeom prst="rect">
            <a:avLst/>
          </a:prstGeom>
        </p:spPr>
      </p:pic>
      <p:sp>
        <p:nvSpPr>
          <p:cNvPr id="7" name="Ellipse 6">
            <a:hlinkClick r:id="rId6"/>
          </p:cNvPr>
          <p:cNvSpPr/>
          <p:nvPr/>
        </p:nvSpPr>
        <p:spPr>
          <a:xfrm>
            <a:off x="8042988" y="6260951"/>
            <a:ext cx="853586" cy="484094"/>
          </a:xfrm>
          <a:prstGeom prst="ellipse">
            <a:avLst/>
          </a:prstGeom>
          <a:solidFill>
            <a:srgbClr val="F68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smtClean="0"/>
              <a:t>Web</a:t>
            </a:r>
            <a:endParaRPr lang="fr-CA" sz="1050" dirty="0"/>
          </a:p>
        </p:txBody>
      </p:sp>
    </p:spTree>
    <p:extLst>
      <p:ext uri="{BB962C8B-B14F-4D97-AF65-F5344CB8AC3E}">
        <p14:creationId xmlns:p14="http://schemas.microsoft.com/office/powerpoint/2010/main" val="5112432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Les projets</a:t>
            </a:r>
            <a:endParaRPr lang="fr-CA" dirty="0"/>
          </a:p>
        </p:txBody>
      </p:sp>
      <p:sp>
        <p:nvSpPr>
          <p:cNvPr id="3" name="Espace réservé du contenu 2"/>
          <p:cNvSpPr>
            <a:spLocks noGrp="1"/>
          </p:cNvSpPr>
          <p:nvPr>
            <p:ph idx="1"/>
          </p:nvPr>
        </p:nvSpPr>
        <p:spPr/>
        <p:txBody>
          <a:bodyPr/>
          <a:lstStyle/>
          <a:p>
            <a:r>
              <a:rPr lang="fr-CA" dirty="0" smtClean="0"/>
              <a:t>Deux recherches-actions : programme </a:t>
            </a:r>
            <a:r>
              <a:rPr lang="fr-CA" dirty="0"/>
              <a:t>de soutien à la formation continue du personnel </a:t>
            </a:r>
            <a:r>
              <a:rPr lang="fr-CA" dirty="0" smtClean="0"/>
              <a:t>scolaire du MELS</a:t>
            </a:r>
          </a:p>
          <a:p>
            <a:pPr lvl="1"/>
            <a:r>
              <a:rPr lang="fr-CA" dirty="0" smtClean="0"/>
              <a:t>Projet 1 : 3</a:t>
            </a:r>
            <a:r>
              <a:rPr lang="fr-CA" baseline="30000" dirty="0" smtClean="0"/>
              <a:t>e</a:t>
            </a:r>
            <a:r>
              <a:rPr lang="fr-CA" dirty="0" smtClean="0"/>
              <a:t> cycle du primaire</a:t>
            </a:r>
          </a:p>
          <a:p>
            <a:pPr lvl="1"/>
            <a:r>
              <a:rPr lang="fr-CA" dirty="0" smtClean="0"/>
              <a:t>Projet 2 : 1</a:t>
            </a:r>
            <a:r>
              <a:rPr lang="fr-CA" baseline="30000" dirty="0" smtClean="0"/>
              <a:t>er</a:t>
            </a:r>
            <a:r>
              <a:rPr lang="fr-CA" dirty="0" smtClean="0"/>
              <a:t> cycle du secondaire, classe de français</a:t>
            </a:r>
          </a:p>
          <a:p>
            <a:endParaRPr lang="fr-CA" dirty="0" smtClean="0"/>
          </a:p>
          <a:p>
            <a:pPr lvl="1"/>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11</a:t>
            </a:fld>
            <a:endParaRPr lang="fr-CA"/>
          </a:p>
        </p:txBody>
      </p:sp>
    </p:spTree>
    <p:extLst>
      <p:ext uri="{BB962C8B-B14F-4D97-AF65-F5344CB8AC3E}">
        <p14:creationId xmlns:p14="http://schemas.microsoft.com/office/powerpoint/2010/main" val="37850921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Déchiffrer une adresse Web : quel site choisir?</a:t>
            </a:r>
            <a:endParaRPr lang="fr-CA" dirty="0"/>
          </a:p>
        </p:txBody>
      </p:sp>
      <p:sp>
        <p:nvSpPr>
          <p:cNvPr id="3" name="Espace réservé du contenu 2"/>
          <p:cNvSpPr>
            <a:spLocks noGrp="1"/>
          </p:cNvSpPr>
          <p:nvPr>
            <p:ph idx="1"/>
          </p:nvPr>
        </p:nvSpPr>
        <p:spPr>
          <a:xfrm>
            <a:off x="457200" y="1706252"/>
            <a:ext cx="8229600" cy="4419911"/>
          </a:xfrm>
        </p:spPr>
        <p:txBody>
          <a:bodyPr>
            <a:normAutofit lnSpcReduction="10000"/>
          </a:bodyPr>
          <a:lstStyle/>
          <a:p>
            <a:pPr>
              <a:spcBef>
                <a:spcPts val="1200"/>
              </a:spcBef>
            </a:pPr>
            <a:r>
              <a:rPr lang="fr-CA" sz="2400" dirty="0" smtClean="0"/>
              <a:t>Statistiques sur le plagiat dans les universités canadiennes</a:t>
            </a:r>
          </a:p>
          <a:p>
            <a:pPr marL="0" indent="0">
              <a:spcBef>
                <a:spcPts val="1200"/>
              </a:spcBef>
              <a:buNone/>
            </a:pPr>
            <a:r>
              <a:rPr lang="fr-CA" sz="1600" dirty="0" smtClean="0">
                <a:solidFill>
                  <a:srgbClr val="1E14F0"/>
                </a:solidFill>
              </a:rPr>
              <a:t>Des milliers de tricheurs dans les universités | </a:t>
            </a:r>
            <a:r>
              <a:rPr lang="fr-CA" sz="1600" dirty="0" err="1" smtClean="0">
                <a:solidFill>
                  <a:srgbClr val="1E14F0"/>
                </a:solidFill>
              </a:rPr>
              <a:t>ICI.Radio</a:t>
            </a:r>
            <a:r>
              <a:rPr lang="fr-CA" sz="1600" dirty="0" smtClean="0">
                <a:solidFill>
                  <a:srgbClr val="1E14F0"/>
                </a:solidFill>
              </a:rPr>
              <a:t>…</a:t>
            </a:r>
            <a:endParaRPr lang="fr-CA" sz="1600" dirty="0" smtClean="0">
              <a:solidFill>
                <a:srgbClr val="00B050"/>
              </a:solidFill>
            </a:endParaRPr>
          </a:p>
          <a:p>
            <a:pPr marL="0" indent="0">
              <a:spcBef>
                <a:spcPts val="0"/>
              </a:spcBef>
              <a:buNone/>
            </a:pPr>
            <a:r>
              <a:rPr lang="fr-CA" sz="1400" dirty="0" smtClean="0">
                <a:solidFill>
                  <a:srgbClr val="004620"/>
                </a:solidFill>
              </a:rPr>
              <a:t>Ici.radio-canada.ca/…/001-plagiat-universites-canadiennes-enquete-triche…</a:t>
            </a:r>
          </a:p>
          <a:p>
            <a:pPr marL="0" indent="0">
              <a:spcBef>
                <a:spcPts val="0"/>
              </a:spcBef>
              <a:buNone/>
            </a:pPr>
            <a:r>
              <a:rPr lang="fr-CA" sz="1100" dirty="0" smtClean="0"/>
              <a:t>25 févr. 2014 – Sur les 54 universités canadiennes invitées à fournir leurs statistiques sur les cas d’étudiants qui ont fait l’objet de… La doyenne de l’école de commerce et d’économie de l’Université de…</a:t>
            </a:r>
          </a:p>
          <a:p>
            <a:pPr marL="0" indent="0">
              <a:buNone/>
            </a:pPr>
            <a:endParaRPr lang="fr-CA" sz="1100" dirty="0"/>
          </a:p>
          <a:p>
            <a:pPr marL="0" indent="0">
              <a:spcBef>
                <a:spcPts val="0"/>
              </a:spcBef>
              <a:buNone/>
            </a:pPr>
            <a:r>
              <a:rPr lang="fr-CA" sz="1600" dirty="0" smtClean="0">
                <a:solidFill>
                  <a:srgbClr val="1E14F0"/>
                </a:solidFill>
              </a:rPr>
              <a:t>Institut de la statistique du Québec</a:t>
            </a:r>
            <a:endParaRPr lang="fr-CA" sz="1600" dirty="0">
              <a:solidFill>
                <a:srgbClr val="00B050"/>
              </a:solidFill>
            </a:endParaRPr>
          </a:p>
          <a:p>
            <a:pPr marL="0" indent="0">
              <a:spcBef>
                <a:spcPts val="0"/>
              </a:spcBef>
              <a:buNone/>
            </a:pPr>
            <a:r>
              <a:rPr lang="fr-CA" sz="1400" dirty="0" smtClean="0">
                <a:solidFill>
                  <a:srgbClr val="004620"/>
                </a:solidFill>
              </a:rPr>
              <a:t>www.stat.gouv.qc.ca/</a:t>
            </a:r>
            <a:endParaRPr lang="fr-CA" sz="1400" dirty="0">
              <a:solidFill>
                <a:srgbClr val="004620"/>
              </a:solidFill>
            </a:endParaRPr>
          </a:p>
          <a:p>
            <a:pPr marL="0" indent="0">
              <a:spcBef>
                <a:spcPts val="0"/>
              </a:spcBef>
              <a:buNone/>
            </a:pPr>
            <a:r>
              <a:rPr lang="fr-CA" sz="1100" dirty="0" smtClean="0"/>
              <a:t>Fournit des informations statistiques fiables et objectives sur la situation de la province quant à plusieurs aspects de la société québécoise… Enquête sur le plagiat dans les travaux scolaires dans les universités québécoises….</a:t>
            </a:r>
          </a:p>
          <a:p>
            <a:pPr marL="0" indent="0">
              <a:buNone/>
            </a:pPr>
            <a:endParaRPr lang="fr-CA" sz="1100" dirty="0"/>
          </a:p>
          <a:p>
            <a:pPr marL="0" indent="0">
              <a:spcBef>
                <a:spcPts val="0"/>
              </a:spcBef>
              <a:buNone/>
            </a:pPr>
            <a:r>
              <a:rPr lang="fr-CA" sz="1600" dirty="0" smtClean="0">
                <a:solidFill>
                  <a:srgbClr val="1E14F0"/>
                </a:solidFill>
              </a:rPr>
              <a:t>Faut-il interdire le cellulaire à l’école ? –L’actualité</a:t>
            </a:r>
            <a:endParaRPr lang="fr-CA" sz="1600" dirty="0">
              <a:solidFill>
                <a:srgbClr val="00B050"/>
              </a:solidFill>
            </a:endParaRPr>
          </a:p>
          <a:p>
            <a:pPr marL="0" indent="0">
              <a:spcBef>
                <a:spcPts val="0"/>
              </a:spcBef>
              <a:buNone/>
            </a:pPr>
            <a:r>
              <a:rPr lang="fr-CA" sz="1400" dirty="0" smtClean="0">
                <a:solidFill>
                  <a:srgbClr val="004620"/>
                </a:solidFill>
              </a:rPr>
              <a:t>www.lactualité.com/</a:t>
            </a:r>
            <a:r>
              <a:rPr lang="fr-CA" sz="1400" dirty="0" err="1" smtClean="0">
                <a:solidFill>
                  <a:srgbClr val="004620"/>
                </a:solidFill>
              </a:rPr>
              <a:t>societe</a:t>
            </a:r>
            <a:r>
              <a:rPr lang="fr-CA" sz="1400" dirty="0" smtClean="0">
                <a:solidFill>
                  <a:srgbClr val="004620"/>
                </a:solidFill>
              </a:rPr>
              <a:t>/faut-il-interdire-le-cellulaire-a-</a:t>
            </a:r>
            <a:r>
              <a:rPr lang="fr-CA" sz="1400" dirty="0" err="1" smtClean="0">
                <a:solidFill>
                  <a:srgbClr val="004620"/>
                </a:solidFill>
              </a:rPr>
              <a:t>lecole</a:t>
            </a:r>
            <a:r>
              <a:rPr lang="fr-CA" sz="1400" dirty="0" smtClean="0">
                <a:solidFill>
                  <a:srgbClr val="004620"/>
                </a:solidFill>
              </a:rPr>
              <a:t>/</a:t>
            </a:r>
            <a:endParaRPr lang="fr-CA" sz="1400" dirty="0">
              <a:solidFill>
                <a:srgbClr val="004620"/>
              </a:solidFill>
            </a:endParaRPr>
          </a:p>
          <a:p>
            <a:pPr marL="0" indent="0">
              <a:spcBef>
                <a:spcPts val="0"/>
              </a:spcBef>
              <a:buNone/>
            </a:pPr>
            <a:r>
              <a:rPr lang="fr-CA" sz="1100" dirty="0" smtClean="0"/>
              <a:t>1 oct. 2012 – Dans de nombreuses écoles du Québec, la réflexion au sujet du cellulaire est… estime Mélanie Fortin, doctorante en psychopédagogie à l’Université de… Il n’est plus nécessaire de prouver qu’il y a eu plagiat?; pincer l’élève …</a:t>
            </a:r>
          </a:p>
          <a:p>
            <a:pPr marL="0" indent="0">
              <a:spcBef>
                <a:spcPts val="0"/>
              </a:spcBef>
              <a:buNone/>
            </a:pPr>
            <a:endParaRPr lang="fr-CA" sz="1100" dirty="0"/>
          </a:p>
          <a:p>
            <a:pPr marL="0" indent="0">
              <a:buNone/>
            </a:pPr>
            <a:r>
              <a:rPr lang="fr-CA" sz="1600" dirty="0" smtClean="0">
                <a:solidFill>
                  <a:srgbClr val="1E14F0"/>
                </a:solidFill>
              </a:rPr>
              <a:t>Réponse | Institut de la statistique du Québec – CODE DE …</a:t>
            </a:r>
            <a:endParaRPr lang="fr-CA" sz="1600" dirty="0" smtClean="0">
              <a:solidFill>
                <a:srgbClr val="00B050"/>
              </a:solidFill>
            </a:endParaRPr>
          </a:p>
          <a:p>
            <a:pPr marL="0" indent="0">
              <a:buNone/>
            </a:pPr>
            <a:r>
              <a:rPr lang="fr-CA" sz="1400" dirty="0" smtClean="0">
                <a:solidFill>
                  <a:srgbClr val="004620"/>
                </a:solidFill>
              </a:rPr>
              <a:t>Genealogie-fumisterie.blogspot.com/…/</a:t>
            </a:r>
            <a:r>
              <a:rPr lang="fr-CA" sz="1400" dirty="0" err="1" smtClean="0">
                <a:solidFill>
                  <a:srgbClr val="004620"/>
                </a:solidFill>
              </a:rPr>
              <a:t>reponse</a:t>
            </a:r>
            <a:r>
              <a:rPr lang="fr-CA" sz="1400" dirty="0" smtClean="0">
                <a:solidFill>
                  <a:srgbClr val="004620"/>
                </a:solidFill>
              </a:rPr>
              <a:t>-institut-de-la-statistique-d…</a:t>
            </a:r>
          </a:p>
          <a:p>
            <a:pPr marL="0" indent="0">
              <a:buNone/>
            </a:pPr>
            <a:r>
              <a:rPr lang="fr-CA" sz="1100" dirty="0" smtClean="0"/>
              <a:t>29 juin 2013 – (23 juin) CONCLUSION : Plagiat et Université de Montréal ce lien … Serait-il possible à l’Institut</a:t>
            </a:r>
            <a:endParaRPr lang="fr-CA" sz="1100" dirty="0"/>
          </a:p>
          <a:p>
            <a:pPr marL="0" indent="0">
              <a:spcBef>
                <a:spcPts val="0"/>
              </a:spcBef>
              <a:buNone/>
            </a:pPr>
            <a:r>
              <a:rPr lang="fr-CA" sz="1100" dirty="0" smtClean="0"/>
              <a:t>des Statistiques du Québec, d’exiger que, tout …</a:t>
            </a:r>
            <a:endParaRPr lang="fr-CA" sz="1100" dirty="0"/>
          </a:p>
          <a:p>
            <a:pPr marL="0" indent="0">
              <a:buNone/>
            </a:pPr>
            <a:endParaRPr lang="fr-CA" sz="1100" dirty="0" smtClean="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110</a:t>
            </a:fld>
            <a:endParaRPr lang="fr-CA"/>
          </a:p>
        </p:txBody>
      </p:sp>
    </p:spTree>
    <p:extLst>
      <p:ext uri="{BB962C8B-B14F-4D97-AF65-F5344CB8AC3E}">
        <p14:creationId xmlns:p14="http://schemas.microsoft.com/office/powerpoint/2010/main" val="27163044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a:t>Déchiffrer une adresse </a:t>
            </a:r>
            <a:r>
              <a:rPr lang="fr-CA" dirty="0" smtClean="0"/>
              <a:t>Web : quel </a:t>
            </a:r>
            <a:r>
              <a:rPr lang="fr-CA" dirty="0"/>
              <a:t>site </a:t>
            </a:r>
            <a:r>
              <a:rPr lang="fr-CA" dirty="0" smtClean="0"/>
              <a:t>choisir?</a:t>
            </a:r>
            <a:endParaRPr lang="fr-CA" dirty="0"/>
          </a:p>
        </p:txBody>
      </p:sp>
      <p:sp>
        <p:nvSpPr>
          <p:cNvPr id="3" name="Espace réservé du contenu 2"/>
          <p:cNvSpPr>
            <a:spLocks noGrp="1"/>
          </p:cNvSpPr>
          <p:nvPr>
            <p:ph idx="1"/>
          </p:nvPr>
        </p:nvSpPr>
        <p:spPr>
          <a:xfrm>
            <a:off x="457200" y="1693995"/>
            <a:ext cx="8229600" cy="4281339"/>
          </a:xfrm>
        </p:spPr>
        <p:txBody>
          <a:bodyPr>
            <a:normAutofit lnSpcReduction="10000"/>
          </a:bodyPr>
          <a:lstStyle/>
          <a:p>
            <a:pPr lvl="0">
              <a:spcBef>
                <a:spcPts val="1200"/>
              </a:spcBef>
            </a:pPr>
            <a:r>
              <a:rPr lang="fr-CA" sz="2400" dirty="0" smtClean="0">
                <a:solidFill>
                  <a:prstClr val="black"/>
                </a:solidFill>
              </a:rPr>
              <a:t>Définition du plagiat à l’université</a:t>
            </a:r>
            <a:endParaRPr lang="fr-CA" sz="2400" dirty="0">
              <a:solidFill>
                <a:prstClr val="black"/>
              </a:solidFill>
            </a:endParaRPr>
          </a:p>
          <a:p>
            <a:pPr marL="0" lvl="0" indent="0">
              <a:spcBef>
                <a:spcPts val="1200"/>
              </a:spcBef>
              <a:buNone/>
            </a:pPr>
            <a:r>
              <a:rPr lang="fr-CA" sz="1600" baseline="30000" dirty="0" smtClean="0">
                <a:solidFill>
                  <a:srgbClr val="1E14F0"/>
                </a:solidFill>
              </a:rPr>
              <a:t>[PDF]</a:t>
            </a:r>
            <a:r>
              <a:rPr lang="fr-CA" sz="1600" dirty="0" smtClean="0">
                <a:solidFill>
                  <a:srgbClr val="1E14F0"/>
                </a:solidFill>
              </a:rPr>
              <a:t> Le plagiat électronique. Document synthèse pour le </a:t>
            </a:r>
            <a:r>
              <a:rPr lang="fr-CA" sz="1600" dirty="0" err="1" smtClean="0">
                <a:solidFill>
                  <a:srgbClr val="1E14F0"/>
                </a:solidFill>
              </a:rPr>
              <a:t>co</a:t>
            </a:r>
            <a:r>
              <a:rPr lang="fr-CA" sz="1600" dirty="0" smtClean="0">
                <a:solidFill>
                  <a:srgbClr val="1E14F0"/>
                </a:solidFill>
              </a:rPr>
              <a:t>…</a:t>
            </a:r>
            <a:endParaRPr lang="fr-CA" sz="1600" baseline="30000" dirty="0">
              <a:solidFill>
                <a:srgbClr val="00B050"/>
              </a:solidFill>
            </a:endParaRPr>
          </a:p>
          <a:p>
            <a:pPr marL="0" lvl="0" indent="0">
              <a:spcBef>
                <a:spcPts val="0"/>
              </a:spcBef>
              <a:buNone/>
            </a:pPr>
            <a:r>
              <a:rPr lang="fr-CA" sz="1400" dirty="0" smtClean="0">
                <a:solidFill>
                  <a:srgbClr val="004620"/>
                </a:solidFill>
              </a:rPr>
              <a:t>www.ethique.gouv.qc.ca/...plagiat/plagiat_document_synthese_FR.pdf</a:t>
            </a:r>
            <a:endParaRPr lang="fr-CA" sz="1400" dirty="0">
              <a:solidFill>
                <a:srgbClr val="004620"/>
              </a:solidFill>
            </a:endParaRPr>
          </a:p>
          <a:p>
            <a:pPr marL="0" lvl="0" indent="0">
              <a:spcBef>
                <a:spcPts val="0"/>
              </a:spcBef>
              <a:buNone/>
            </a:pPr>
            <a:r>
              <a:rPr lang="fr-CA" sz="1100" dirty="0" smtClean="0">
                <a:solidFill>
                  <a:prstClr val="black"/>
                </a:solidFill>
              </a:rPr>
              <a:t>Plagiat, Université de Sherbrooke, 16 novembre 2004. 2. Ibid. … universitaire, le Conseil supérieur de l’éducation en donne la définition suivante : « De. </a:t>
            </a:r>
            <a:endParaRPr lang="fr-CA" sz="1100" dirty="0">
              <a:solidFill>
                <a:prstClr val="black"/>
              </a:solidFill>
            </a:endParaRPr>
          </a:p>
          <a:p>
            <a:pPr marL="0" lvl="0" indent="0">
              <a:buNone/>
            </a:pPr>
            <a:endParaRPr lang="fr-CA" sz="1100" dirty="0">
              <a:solidFill>
                <a:prstClr val="black"/>
              </a:solidFill>
            </a:endParaRPr>
          </a:p>
          <a:p>
            <a:pPr marL="0" lvl="0" indent="0">
              <a:spcBef>
                <a:spcPts val="0"/>
              </a:spcBef>
              <a:buNone/>
            </a:pPr>
            <a:r>
              <a:rPr lang="fr-CA" sz="1600" dirty="0" smtClean="0">
                <a:solidFill>
                  <a:srgbClr val="1E14F0"/>
                </a:solidFill>
              </a:rPr>
              <a:t>Fabula, Atelier littéraire: Histoire du plagiat universitaire</a:t>
            </a:r>
            <a:endParaRPr lang="fr-CA" sz="1600" dirty="0">
              <a:solidFill>
                <a:srgbClr val="00B050"/>
              </a:solidFill>
            </a:endParaRPr>
          </a:p>
          <a:p>
            <a:pPr marL="0" lvl="0" indent="0">
              <a:spcBef>
                <a:spcPts val="0"/>
              </a:spcBef>
              <a:buNone/>
            </a:pPr>
            <a:r>
              <a:rPr lang="fr-CA" sz="1400" dirty="0" smtClean="0">
                <a:solidFill>
                  <a:srgbClr val="004620"/>
                </a:solidFill>
              </a:rPr>
              <a:t>www.fabula.org/atelier.php?Histoire_du_plagiat_universitaire</a:t>
            </a:r>
            <a:endParaRPr lang="fr-CA" sz="1400" dirty="0">
              <a:solidFill>
                <a:srgbClr val="004620"/>
              </a:solidFill>
            </a:endParaRPr>
          </a:p>
          <a:p>
            <a:pPr marL="0" lvl="0" indent="0">
              <a:spcBef>
                <a:spcPts val="0"/>
              </a:spcBef>
              <a:buNone/>
            </a:pPr>
            <a:r>
              <a:rPr lang="fr-CA" sz="1100" dirty="0" smtClean="0">
                <a:solidFill>
                  <a:prstClr val="black"/>
                </a:solidFill>
              </a:rPr>
              <a:t>19 nov. 2011 – Résumé : Cette histoire du plagiat universitaire comporte 5296 mots. …. théorie et la définition la plus complète qu’on en ait jamais données. </a:t>
            </a:r>
            <a:endParaRPr lang="fr-CA" sz="1100" dirty="0">
              <a:solidFill>
                <a:prstClr val="black"/>
              </a:solidFill>
            </a:endParaRPr>
          </a:p>
          <a:p>
            <a:pPr marL="0" lvl="0" indent="0">
              <a:buNone/>
            </a:pPr>
            <a:endParaRPr lang="fr-CA" sz="1100" dirty="0">
              <a:solidFill>
                <a:prstClr val="black"/>
              </a:solidFill>
            </a:endParaRPr>
          </a:p>
          <a:p>
            <a:pPr marL="0" lvl="0" indent="0">
              <a:spcBef>
                <a:spcPts val="0"/>
              </a:spcBef>
              <a:buNone/>
            </a:pPr>
            <a:r>
              <a:rPr lang="fr-CA" sz="1600" baseline="30000" dirty="0">
                <a:solidFill>
                  <a:srgbClr val="1E14F0"/>
                </a:solidFill>
              </a:rPr>
              <a:t>[PDF]</a:t>
            </a:r>
            <a:r>
              <a:rPr lang="fr-CA" sz="1600" dirty="0">
                <a:solidFill>
                  <a:srgbClr val="1E14F0"/>
                </a:solidFill>
              </a:rPr>
              <a:t> Le </a:t>
            </a:r>
            <a:r>
              <a:rPr lang="fr-CA" sz="1600" dirty="0" smtClean="0">
                <a:solidFill>
                  <a:srgbClr val="1E14F0"/>
                </a:solidFill>
              </a:rPr>
              <a:t>plagiat : informer, sensibiliser et prévenir – Bureau de…</a:t>
            </a:r>
          </a:p>
          <a:p>
            <a:pPr marL="0" lvl="0" indent="0">
              <a:spcBef>
                <a:spcPts val="0"/>
              </a:spcBef>
              <a:buNone/>
            </a:pPr>
            <a:r>
              <a:rPr lang="fr-CA" sz="1400" dirty="0" smtClean="0">
                <a:solidFill>
                  <a:srgbClr val="004620"/>
                </a:solidFill>
              </a:rPr>
              <a:t>www.bsp.ulaval.ca/docs/Le_plagiat_informer_sensibiliser_et_prevenir.pdf</a:t>
            </a:r>
            <a:endParaRPr lang="fr-CA" sz="1400" dirty="0">
              <a:solidFill>
                <a:srgbClr val="004620"/>
              </a:solidFill>
            </a:endParaRPr>
          </a:p>
          <a:p>
            <a:pPr marL="0" lvl="0" indent="0">
              <a:spcBef>
                <a:spcPts val="0"/>
              </a:spcBef>
              <a:buNone/>
            </a:pPr>
            <a:r>
              <a:rPr lang="fr-CA" sz="1100" dirty="0" smtClean="0">
                <a:solidFill>
                  <a:prstClr val="black"/>
                </a:solidFill>
              </a:rPr>
              <a:t>L’Université </a:t>
            </a:r>
            <a:r>
              <a:rPr lang="fr-CA" sz="1100" dirty="0" err="1" smtClean="0">
                <a:solidFill>
                  <a:prstClr val="black"/>
                </a:solidFill>
              </a:rPr>
              <a:t>laval</a:t>
            </a:r>
            <a:r>
              <a:rPr lang="fr-CA" sz="1100" dirty="0" smtClean="0">
                <a:solidFill>
                  <a:prstClr val="black"/>
                </a:solidFill>
              </a:rPr>
              <a:t>. Le plagiat. Sommaire. Qu’est-ce que le plagiat? Votre rôle et vos… hyperlien vers la définition et les formes de plagiat. Intégrez un module…</a:t>
            </a:r>
            <a:endParaRPr lang="fr-CA" sz="1100" dirty="0">
              <a:solidFill>
                <a:prstClr val="black"/>
              </a:solidFill>
            </a:endParaRPr>
          </a:p>
          <a:p>
            <a:pPr marL="0" lvl="0" indent="0">
              <a:spcBef>
                <a:spcPts val="0"/>
              </a:spcBef>
              <a:buNone/>
            </a:pPr>
            <a:endParaRPr lang="fr-CA" sz="1100" dirty="0">
              <a:solidFill>
                <a:prstClr val="black"/>
              </a:solidFill>
            </a:endParaRPr>
          </a:p>
          <a:p>
            <a:pPr marL="0" lvl="0" indent="0">
              <a:spcBef>
                <a:spcPts val="0"/>
              </a:spcBef>
              <a:buNone/>
            </a:pPr>
            <a:r>
              <a:rPr lang="fr-CA" sz="1600" dirty="0" smtClean="0">
                <a:solidFill>
                  <a:srgbClr val="1E14F0"/>
                </a:solidFill>
              </a:rPr>
              <a:t>Un cas de plagiat universitaire analysé – Jacques </a:t>
            </a:r>
            <a:r>
              <a:rPr lang="fr-CA" sz="1600" dirty="0" err="1" smtClean="0">
                <a:solidFill>
                  <a:srgbClr val="1E14F0"/>
                </a:solidFill>
              </a:rPr>
              <a:t>Bolo</a:t>
            </a:r>
            <a:endParaRPr lang="fr-CA" sz="1600" dirty="0">
              <a:solidFill>
                <a:srgbClr val="00B050"/>
              </a:solidFill>
            </a:endParaRPr>
          </a:p>
          <a:p>
            <a:pPr marL="0" lvl="0" indent="0">
              <a:spcBef>
                <a:spcPts val="0"/>
              </a:spcBef>
              <a:buNone/>
            </a:pPr>
            <a:r>
              <a:rPr lang="fr-CA" sz="1400" dirty="0" smtClean="0">
                <a:solidFill>
                  <a:srgbClr val="004620"/>
                </a:solidFill>
              </a:rPr>
              <a:t>www.jacquesbolo.com/html/plagiat.html</a:t>
            </a:r>
            <a:endParaRPr lang="fr-CA" sz="1400" dirty="0">
              <a:solidFill>
                <a:srgbClr val="004620"/>
              </a:solidFill>
            </a:endParaRPr>
          </a:p>
          <a:p>
            <a:pPr marL="0" lvl="0" indent="0">
              <a:spcBef>
                <a:spcPts val="0"/>
              </a:spcBef>
              <a:buNone/>
            </a:pPr>
            <a:r>
              <a:rPr lang="fr-CA" sz="1100" dirty="0" smtClean="0">
                <a:solidFill>
                  <a:prstClr val="black"/>
                </a:solidFill>
              </a:rPr>
              <a:t>Un cas de plagiat universitaire analysé … Ils peuvent résoudre de cette manière les difficultés de la définition </a:t>
            </a:r>
            <a:r>
              <a:rPr lang="fr-CA" sz="1100" smtClean="0">
                <a:solidFill>
                  <a:prstClr val="black"/>
                </a:solidFill>
              </a:rPr>
              <a:t>en extension parce </a:t>
            </a:r>
            <a:r>
              <a:rPr lang="fr-CA" sz="1100" dirty="0" smtClean="0">
                <a:solidFill>
                  <a:prstClr val="black"/>
                </a:solidFill>
              </a:rPr>
              <a:t>que l’étendue en fait est…</a:t>
            </a:r>
            <a:endParaRPr lang="fr-CA" sz="2400"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111</a:t>
            </a:fld>
            <a:endParaRPr lang="fr-CA"/>
          </a:p>
        </p:txBody>
      </p:sp>
    </p:spTree>
    <p:extLst>
      <p:ext uri="{BB962C8B-B14F-4D97-AF65-F5344CB8AC3E}">
        <p14:creationId xmlns:p14="http://schemas.microsoft.com/office/powerpoint/2010/main" val="28144300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a:t>D</a:t>
            </a:r>
            <a:r>
              <a:rPr lang="fr-CA" dirty="0" smtClean="0"/>
              <a:t>échiffrer une adresse Web</a:t>
            </a:r>
            <a:endParaRPr lang="fr-CA" dirty="0"/>
          </a:p>
        </p:txBody>
      </p:sp>
      <p:sp>
        <p:nvSpPr>
          <p:cNvPr id="3" name="ZoneTexte 2"/>
          <p:cNvSpPr txBox="1"/>
          <p:nvPr/>
        </p:nvSpPr>
        <p:spPr>
          <a:xfrm>
            <a:off x="1759456" y="1564039"/>
            <a:ext cx="6192688" cy="584775"/>
          </a:xfrm>
          <a:prstGeom prst="rect">
            <a:avLst/>
          </a:prstGeom>
          <a:noFill/>
        </p:spPr>
        <p:txBody>
          <a:bodyPr wrap="square" rtlCol="0">
            <a:spAutoFit/>
          </a:bodyPr>
          <a:lstStyle/>
          <a:p>
            <a:pPr marL="92075" lvl="1"/>
            <a:r>
              <a:rPr lang="fr-CA" sz="3200" dirty="0">
                <a:solidFill>
                  <a:srgbClr val="493776"/>
                </a:solidFill>
                <a:latin typeface="Calibri"/>
              </a:rPr>
              <a:t>http</a:t>
            </a:r>
            <a:r>
              <a:rPr lang="fr-CA" sz="3200" dirty="0" smtClean="0">
                <a:solidFill>
                  <a:srgbClr val="493776"/>
                </a:solidFill>
                <a:latin typeface="Calibri"/>
              </a:rPr>
              <a:t>://www.mffp.gouv.qc.ca/</a:t>
            </a:r>
            <a:endParaRPr lang="fr-CA" sz="3200" dirty="0">
              <a:solidFill>
                <a:srgbClr val="493776"/>
              </a:solidFill>
              <a:latin typeface="Calibri"/>
            </a:endParaRPr>
          </a:p>
        </p:txBody>
      </p:sp>
      <p:sp>
        <p:nvSpPr>
          <p:cNvPr id="7" name="Flèche courbée vers le haut 6"/>
          <p:cNvSpPr/>
          <p:nvPr/>
        </p:nvSpPr>
        <p:spPr>
          <a:xfrm flipH="1">
            <a:off x="5940152" y="2015611"/>
            <a:ext cx="576064" cy="30873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10" name="Flèche courbée vers le haut 9"/>
          <p:cNvSpPr/>
          <p:nvPr/>
        </p:nvSpPr>
        <p:spPr>
          <a:xfrm flipH="1">
            <a:off x="5292080" y="2019542"/>
            <a:ext cx="576064" cy="308730"/>
          </a:xfrm>
          <a:prstGeom prst="curvedUpArrow">
            <a:avLst/>
          </a:prstGeom>
          <a:solidFill>
            <a:srgbClr val="493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11" name="Flèche courbée vers le haut 10"/>
          <p:cNvSpPr/>
          <p:nvPr/>
        </p:nvSpPr>
        <p:spPr>
          <a:xfrm flipH="1">
            <a:off x="4572000" y="2021174"/>
            <a:ext cx="576064" cy="30873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13" name="ZoneTexte 12"/>
          <p:cNvSpPr txBox="1"/>
          <p:nvPr/>
        </p:nvSpPr>
        <p:spPr>
          <a:xfrm>
            <a:off x="107504" y="2924943"/>
            <a:ext cx="4464496" cy="3117777"/>
          </a:xfrm>
          <a:prstGeom prst="rect">
            <a:avLst/>
          </a:prstGeom>
          <a:noFill/>
        </p:spPr>
        <p:txBody>
          <a:bodyPr wrap="square" rtlCol="0">
            <a:spAutoFit/>
          </a:bodyPr>
          <a:lstStyle/>
          <a:p>
            <a:pPr marL="263525" indent="-263525">
              <a:spcBef>
                <a:spcPct val="20000"/>
              </a:spcBef>
              <a:spcAft>
                <a:spcPts val="600"/>
              </a:spcAft>
              <a:buFont typeface="Arial" panose="020B0604020202020204" pitchFamily="34" charset="0"/>
              <a:buChar char="•"/>
              <a:defRPr/>
            </a:pPr>
            <a:r>
              <a:rPr lang="fr-FR" sz="2600" dirty="0">
                <a:solidFill>
                  <a:srgbClr val="43155D"/>
                </a:solidFill>
                <a:latin typeface="Calibri" charset="0"/>
              </a:rPr>
              <a:t>À l'</a:t>
            </a:r>
            <a:r>
              <a:rPr lang="fr-FR" altLang="ja-JP" sz="2600" dirty="0">
                <a:solidFill>
                  <a:srgbClr val="43155D"/>
                </a:solidFill>
                <a:latin typeface="Calibri" charset="0"/>
              </a:rPr>
              <a:t>envers, de droite à gauche</a:t>
            </a:r>
          </a:p>
          <a:p>
            <a:pPr marL="742950" lvl="1" indent="-285750">
              <a:spcBef>
                <a:spcPct val="20000"/>
              </a:spcBef>
              <a:spcAft>
                <a:spcPts val="600"/>
              </a:spcAft>
              <a:buFont typeface="Lucida Grande"/>
              <a:buChar char="-"/>
              <a:defRPr/>
            </a:pPr>
            <a:r>
              <a:rPr lang="fr-FR" sz="2200" dirty="0">
                <a:solidFill>
                  <a:srgbClr val="43155D"/>
                </a:solidFill>
                <a:latin typeface="Calibri" charset="0"/>
              </a:rPr>
              <a:t>Site au Canada</a:t>
            </a:r>
          </a:p>
          <a:p>
            <a:pPr marL="742950" lvl="1" indent="-285750">
              <a:spcBef>
                <a:spcPct val="20000"/>
              </a:spcBef>
              <a:spcAft>
                <a:spcPts val="600"/>
              </a:spcAft>
              <a:buFont typeface="Lucida Grande"/>
              <a:buChar char="-"/>
              <a:defRPr/>
            </a:pPr>
            <a:r>
              <a:rPr lang="fr-FR" sz="2200" dirty="0">
                <a:solidFill>
                  <a:srgbClr val="43155D"/>
                </a:solidFill>
                <a:latin typeface="Calibri" charset="0"/>
              </a:rPr>
              <a:t>Site au Québec</a:t>
            </a:r>
          </a:p>
          <a:p>
            <a:pPr marL="742950" lvl="1" indent="-285750">
              <a:spcBef>
                <a:spcPct val="20000"/>
              </a:spcBef>
              <a:spcAft>
                <a:spcPts val="600"/>
              </a:spcAft>
              <a:buFont typeface="Lucida Grande"/>
              <a:buChar char="-"/>
              <a:defRPr/>
            </a:pPr>
            <a:r>
              <a:rPr lang="fr-FR" sz="2200" dirty="0">
                <a:solidFill>
                  <a:srgbClr val="43155D"/>
                </a:solidFill>
                <a:latin typeface="Calibri" charset="0"/>
              </a:rPr>
              <a:t>Site du gouvernement</a:t>
            </a:r>
          </a:p>
          <a:p>
            <a:pPr marL="742950" lvl="1" indent="-285750">
              <a:spcBef>
                <a:spcPct val="20000"/>
              </a:spcBef>
              <a:spcAft>
                <a:spcPts val="600"/>
              </a:spcAft>
              <a:buFont typeface="Lucida Grande"/>
              <a:buChar char="-"/>
              <a:defRPr/>
            </a:pPr>
            <a:r>
              <a:rPr lang="fr-FR" sz="2200" dirty="0">
                <a:solidFill>
                  <a:srgbClr val="43155D"/>
                </a:solidFill>
                <a:latin typeface="Calibri" charset="0"/>
              </a:rPr>
              <a:t>Site du ministère </a:t>
            </a:r>
            <a:r>
              <a:rPr lang="fr-FR" sz="2200" dirty="0" smtClean="0">
                <a:solidFill>
                  <a:srgbClr val="43155D"/>
                </a:solidFill>
                <a:latin typeface="Calibri" charset="0"/>
              </a:rPr>
              <a:t>de la Faune, des Forêts et des Parcs</a:t>
            </a:r>
            <a:endParaRPr lang="fr-FR" altLang="ja-JP" sz="2200" dirty="0">
              <a:solidFill>
                <a:srgbClr val="43155D"/>
              </a:solidFill>
              <a:latin typeface="Calibri" charset="0"/>
            </a:endParaRPr>
          </a:p>
          <a:p>
            <a:endParaRPr lang="fr-CA" dirty="0">
              <a:solidFill>
                <a:srgbClr val="493776"/>
              </a:solidFill>
            </a:endParaRPr>
          </a:p>
        </p:txBody>
      </p:sp>
      <p:grpSp>
        <p:nvGrpSpPr>
          <p:cNvPr id="18" name="Groupe 17"/>
          <p:cNvGrpSpPr/>
          <p:nvPr/>
        </p:nvGrpSpPr>
        <p:grpSpPr>
          <a:xfrm>
            <a:off x="3779912" y="2203036"/>
            <a:ext cx="5040560" cy="3312368"/>
            <a:chOff x="3995936" y="2654816"/>
            <a:chExt cx="5040560" cy="3312368"/>
          </a:xfrm>
        </p:grpSpPr>
        <p:sp>
          <p:nvSpPr>
            <p:cNvPr id="14" name="Rectangle à coins arrondis 13"/>
            <p:cNvSpPr/>
            <p:nvPr/>
          </p:nvSpPr>
          <p:spPr>
            <a:xfrm>
              <a:off x="3995936" y="2654816"/>
              <a:ext cx="5040560" cy="3312368"/>
            </a:xfrm>
            <a:prstGeom prst="roundRect">
              <a:avLst/>
            </a:prstGeom>
            <a:solidFill>
              <a:srgbClr val="F68B33"/>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scene3d>
            <a:sp3d extrusionH="38100" contourW="12700" prstMaterial="matte">
              <a:bevelT w="260350" h="50800" prst="softRound"/>
              <a:bevelB prst="softRound"/>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CA" sz="1600" b="1" dirty="0" smtClean="0">
                  <a:effectLst>
                    <a:outerShdw blurRad="50800" dist="38100" dir="2700000" algn="tl" rotWithShape="0">
                      <a:prstClr val="black">
                        <a:alpha val="40000"/>
                      </a:prstClr>
                    </a:outerShdw>
                  </a:effectLst>
                  <a:latin typeface="Arial Black" panose="020B0A04020102020204" pitchFamily="34" charset="0"/>
                </a:rPr>
                <a:t>CANADA</a:t>
              </a:r>
              <a:endParaRPr lang="fr-CA" sz="1600" dirty="0">
                <a:effectLst>
                  <a:outerShdw blurRad="50800" dist="38100" dir="2700000" algn="tl" rotWithShape="0">
                    <a:prstClr val="black">
                      <a:alpha val="40000"/>
                    </a:prstClr>
                  </a:outerShdw>
                </a:effectLst>
                <a:latin typeface="Arial Black" panose="020B0A04020102020204" pitchFamily="34" charset="0"/>
              </a:endParaRPr>
            </a:p>
          </p:txBody>
        </p:sp>
        <p:sp>
          <p:nvSpPr>
            <p:cNvPr id="15" name="Rectangle à coins arrondis 14"/>
            <p:cNvSpPr/>
            <p:nvPr/>
          </p:nvSpPr>
          <p:spPr>
            <a:xfrm>
              <a:off x="4211960" y="3115679"/>
              <a:ext cx="3744416" cy="2736304"/>
            </a:xfrm>
            <a:prstGeom prst="roundRect">
              <a:avLst/>
            </a:prstGeom>
            <a:solidFill>
              <a:srgbClr val="475B8E"/>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scene3d>
            <a:sp3d extrusionH="38100" contourW="12700" prstMaterial="matte">
              <a:bevelT w="260350" h="50800" prst="softRound"/>
              <a:bevelB prst="softRound"/>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CA" sz="1600" dirty="0" smtClean="0">
                  <a:effectLst>
                    <a:outerShdw blurRad="50800" dist="38100" dir="2700000" algn="tl" rotWithShape="0">
                      <a:prstClr val="black">
                        <a:alpha val="40000"/>
                      </a:prstClr>
                    </a:outerShdw>
                  </a:effectLst>
                  <a:latin typeface="Arial Black" panose="020B0A04020102020204" pitchFamily="34" charset="0"/>
                </a:rPr>
                <a:t>QUÉBEC</a:t>
              </a:r>
              <a:endParaRPr lang="fr-CA" sz="1600" dirty="0">
                <a:effectLst>
                  <a:outerShdw blurRad="50800" dist="38100" dir="2700000" algn="tl" rotWithShape="0">
                    <a:prstClr val="black">
                      <a:alpha val="40000"/>
                    </a:prstClr>
                  </a:outerShdw>
                </a:effectLst>
                <a:latin typeface="Arial Black" panose="020B0A04020102020204" pitchFamily="34" charset="0"/>
              </a:endParaRPr>
            </a:p>
          </p:txBody>
        </p:sp>
        <p:sp>
          <p:nvSpPr>
            <p:cNvPr id="16" name="Rectangle à coins arrondis 15"/>
            <p:cNvSpPr/>
            <p:nvPr/>
          </p:nvSpPr>
          <p:spPr>
            <a:xfrm>
              <a:off x="4355976" y="3242183"/>
              <a:ext cx="2448272" cy="2592000"/>
            </a:xfrm>
            <a:prstGeom prst="roundRect">
              <a:avLst/>
            </a:prstGeom>
            <a:solidFill>
              <a:srgbClr val="3BBFBF"/>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scene3d>
            <a:sp3d extrusionH="38100" contourW="12700" prstMaterial="matte">
              <a:bevelT w="260350" h="50800" prst="softRound"/>
              <a:bevelB prst="softRound"/>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fr-CA" sz="1600" dirty="0" smtClean="0">
                  <a:effectLst>
                    <a:outerShdw blurRad="50800" dist="38100" dir="2700000" algn="tl" rotWithShape="0">
                      <a:prstClr val="black">
                        <a:alpha val="40000"/>
                      </a:prstClr>
                    </a:outerShdw>
                  </a:effectLst>
                  <a:latin typeface="Arial Black" panose="020B0A04020102020204" pitchFamily="34" charset="0"/>
                </a:rPr>
                <a:t>GOUVERNEMENT</a:t>
              </a:r>
              <a:endParaRPr lang="fr-CA" sz="1600" dirty="0">
                <a:effectLst>
                  <a:outerShdw blurRad="50800" dist="38100" dir="2700000" algn="tl" rotWithShape="0">
                    <a:prstClr val="black">
                      <a:alpha val="40000"/>
                    </a:prstClr>
                  </a:outerShdw>
                </a:effectLst>
                <a:latin typeface="Arial Black" panose="020B0A04020102020204" pitchFamily="34" charset="0"/>
              </a:endParaRPr>
            </a:p>
          </p:txBody>
        </p:sp>
        <p:sp>
          <p:nvSpPr>
            <p:cNvPr id="17" name="Rectangle à coins arrondis 16"/>
            <p:cNvSpPr/>
            <p:nvPr/>
          </p:nvSpPr>
          <p:spPr>
            <a:xfrm>
              <a:off x="4318000" y="3415359"/>
              <a:ext cx="2016224" cy="1791281"/>
            </a:xfrm>
            <a:prstGeom prst="roundRect">
              <a:avLst/>
            </a:prstGeom>
            <a:solidFill>
              <a:srgbClr val="8EC65D"/>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scene3d>
            <a:sp3d extrusionH="38100" contourW="12700" prstMaterial="matte">
              <a:bevelT w="260350" h="50800" prst="softRound"/>
              <a:bevelB prst="softRound"/>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smtClean="0">
                  <a:effectLst>
                    <a:outerShdw blurRad="50800" dist="38100" dir="2700000" algn="tl" rotWithShape="0">
                      <a:prstClr val="black">
                        <a:alpha val="40000"/>
                      </a:prstClr>
                    </a:outerShdw>
                  </a:effectLst>
                  <a:latin typeface="Arial Black" panose="020B0A04020102020204" pitchFamily="34" charset="0"/>
                </a:rPr>
                <a:t>MINISTÈRE </a:t>
              </a:r>
              <a:endParaRPr lang="fr-CA" sz="1600" dirty="0">
                <a:effectLst>
                  <a:outerShdw blurRad="50800" dist="38100" dir="2700000" algn="tl" rotWithShape="0">
                    <a:prstClr val="black">
                      <a:alpha val="40000"/>
                    </a:prstClr>
                  </a:outerShdw>
                </a:effectLst>
                <a:latin typeface="Arial Black" panose="020B0A04020102020204" pitchFamily="34" charset="0"/>
              </a:endParaRPr>
            </a:p>
          </p:txBody>
        </p:sp>
      </p:grpSp>
    </p:spTree>
    <p:extLst>
      <p:ext uri="{BB962C8B-B14F-4D97-AF65-F5344CB8AC3E}">
        <p14:creationId xmlns:p14="http://schemas.microsoft.com/office/powerpoint/2010/main" val="39867216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oneTexte 2"/>
          <p:cNvSpPr txBox="1"/>
          <p:nvPr/>
        </p:nvSpPr>
        <p:spPr>
          <a:xfrm>
            <a:off x="216000" y="3852000"/>
            <a:ext cx="8785040" cy="492443"/>
          </a:xfrm>
          <a:prstGeom prst="rect">
            <a:avLst/>
          </a:prstGeom>
          <a:noFill/>
        </p:spPr>
        <p:txBody>
          <a:bodyPr wrap="square" rtlCol="0">
            <a:spAutoFit/>
          </a:bodyPr>
          <a:lstStyle/>
          <a:p>
            <a:pPr marL="92075" lvl="1"/>
            <a:r>
              <a:rPr lang="fr-CA" sz="2600" b="1" dirty="0">
                <a:solidFill>
                  <a:srgbClr val="43155D"/>
                </a:solidFill>
                <a:latin typeface="Calibri"/>
              </a:rPr>
              <a:t>http</a:t>
            </a:r>
            <a:r>
              <a:rPr lang="fr-CA" sz="2600" b="1" dirty="0" smtClean="0">
                <a:solidFill>
                  <a:srgbClr val="43155D"/>
                </a:solidFill>
                <a:latin typeface="Calibri"/>
              </a:rPr>
              <a:t>://</a:t>
            </a:r>
            <a:r>
              <a:rPr lang="fr-CA" sz="2600" dirty="0" smtClean="0">
                <a:solidFill>
                  <a:srgbClr val="43155D"/>
                </a:solidFill>
                <a:latin typeface="Calibri"/>
              </a:rPr>
              <a:t>www.mffp.gouv.qc.ca/faune/especes/baleinebleue.html</a:t>
            </a:r>
            <a:endParaRPr lang="fr-CA" sz="2600" dirty="0">
              <a:solidFill>
                <a:srgbClr val="43155D"/>
              </a:solidFill>
              <a:latin typeface="Calibri"/>
            </a:endParaRPr>
          </a:p>
        </p:txBody>
      </p:sp>
      <p:sp>
        <p:nvSpPr>
          <p:cNvPr id="4" name="Rectangle à coins arrondis 3"/>
          <p:cNvSpPr/>
          <p:nvPr/>
        </p:nvSpPr>
        <p:spPr>
          <a:xfrm>
            <a:off x="81587" y="1803452"/>
            <a:ext cx="5604996" cy="1660412"/>
          </a:xfrm>
          <a:prstGeom prst="wedgeRoundRectCallout">
            <a:avLst>
              <a:gd name="adj1" fmla="val -35300"/>
              <a:gd name="adj2" fmla="val 63815"/>
              <a:gd name="adj3" fmla="val 16667"/>
            </a:avLst>
          </a:prstGeom>
          <a:solidFill>
            <a:srgbClr val="475A8D"/>
          </a:solidFill>
          <a:ln w="9525" cap="flat" cmpd="sng" algn="ctr">
            <a:solidFill>
              <a:srgbClr val="475B8E"/>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44000" tIns="36000" rIns="36000" bIns="36000" numCol="1" rtlCol="0" anchor="t" anchorCtr="0" compatLnSpc="1">
            <a:prstTxWarp prst="textNoShape">
              <a:avLst/>
            </a:prstTxWarp>
          </a:bodyPr>
          <a:lstStyle/>
          <a:p>
            <a:pPr defTabSz="449263" fontAlgn="base">
              <a:lnSpc>
                <a:spcPct val="87000"/>
              </a:lnSpc>
              <a:spcBef>
                <a:spcPct val="0"/>
              </a:spcBef>
              <a:spcAft>
                <a:spcPct val="0"/>
              </a:spcAft>
              <a:buClr>
                <a:schemeClr val="accent3"/>
              </a:buClr>
              <a:buSzPct val="100000"/>
            </a:pPr>
            <a:r>
              <a:rPr lang="fr-CA" sz="2400" dirty="0" smtClean="0">
                <a:solidFill>
                  <a:srgbClr val="FCB33D"/>
                </a:solidFill>
                <a:latin typeface="Arial" pitchFamily="34" charset="0"/>
                <a:cs typeface="Arial" pitchFamily="34" charset="0"/>
              </a:rPr>
              <a:t>1. Protocole </a:t>
            </a:r>
            <a:r>
              <a:rPr lang="fr-CA" sz="2400" dirty="0" smtClean="0">
                <a:solidFill>
                  <a:schemeClr val="bg1"/>
                </a:solidFill>
                <a:latin typeface="Arial" pitchFamily="34" charset="0"/>
                <a:cs typeface="Arial" pitchFamily="34" charset="0"/>
              </a:rPr>
              <a:t>: </a:t>
            </a:r>
          </a:p>
          <a:p>
            <a:pPr defTabSz="449263" fontAlgn="base">
              <a:lnSpc>
                <a:spcPct val="87000"/>
              </a:lnSpc>
              <a:spcBef>
                <a:spcPct val="0"/>
              </a:spcBef>
              <a:spcAft>
                <a:spcPct val="0"/>
              </a:spcAft>
              <a:buClr>
                <a:schemeClr val="accent3"/>
              </a:buClr>
              <a:buSzPct val="100000"/>
            </a:pPr>
            <a:r>
              <a:rPr lang="fr-CA" sz="2200" dirty="0">
                <a:solidFill>
                  <a:schemeClr val="bg1"/>
                </a:solidFill>
                <a:latin typeface="Arial" pitchFamily="34" charset="0"/>
                <a:cs typeface="Arial" pitchFamily="34" charset="0"/>
              </a:rPr>
              <a:t>L</a:t>
            </a:r>
            <a:r>
              <a:rPr lang="fr-CA" sz="2200" dirty="0" smtClean="0">
                <a:solidFill>
                  <a:schemeClr val="bg1"/>
                </a:solidFill>
                <a:latin typeface="Arial" pitchFamily="34" charset="0"/>
                <a:cs typeface="Arial" pitchFamily="34" charset="0"/>
              </a:rPr>
              <a:t>angage de communication sur le réseau qui permet d’accéder aux ressources Web</a:t>
            </a:r>
          </a:p>
          <a:p>
            <a:pPr defTabSz="449263" fontAlgn="base">
              <a:lnSpc>
                <a:spcPct val="87000"/>
              </a:lnSpc>
              <a:spcBef>
                <a:spcPct val="0"/>
              </a:spcBef>
              <a:spcAft>
                <a:spcPct val="0"/>
              </a:spcAft>
              <a:buClr>
                <a:schemeClr val="accent3"/>
              </a:buClr>
              <a:buSzPct val="100000"/>
            </a:pPr>
            <a:r>
              <a:rPr lang="fr-CA" sz="2200" dirty="0" smtClean="0">
                <a:solidFill>
                  <a:schemeClr val="bg1"/>
                </a:solidFill>
                <a:latin typeface="Arial" pitchFamily="34" charset="0"/>
                <a:cs typeface="Arial" pitchFamily="34" charset="0"/>
              </a:rPr>
              <a:t>http = HyperText Transfer Protocol</a:t>
            </a:r>
            <a:endParaRPr lang="fr-CA" sz="2200" dirty="0">
              <a:solidFill>
                <a:schemeClr val="bg1"/>
              </a:solidFill>
              <a:latin typeface="Arial" pitchFamily="34" charset="0"/>
              <a:cs typeface="Arial" pitchFamily="34" charset="0"/>
            </a:endParaRPr>
          </a:p>
        </p:txBody>
      </p:sp>
      <p:sp>
        <p:nvSpPr>
          <p:cNvPr id="5" name="Accolade ouvrante 4"/>
          <p:cNvSpPr/>
          <p:nvPr/>
        </p:nvSpPr>
        <p:spPr>
          <a:xfrm rot="5400000">
            <a:off x="819846" y="3298759"/>
            <a:ext cx="183631" cy="1057651"/>
          </a:xfrm>
          <a:prstGeom prst="leftBrace">
            <a:avLst/>
          </a:prstGeom>
          <a:ln>
            <a:solidFill>
              <a:srgbClr val="475A8D"/>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7" name="Titre 1"/>
          <p:cNvSpPr txBox="1">
            <a:spLocks/>
          </p:cNvSpPr>
          <p:nvPr/>
        </p:nvSpPr>
        <p:spPr>
          <a:xfrm>
            <a:off x="1916088" y="427038"/>
            <a:ext cx="6923112" cy="77809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fr-CA" smtClean="0"/>
              <a:t>Déchiffrer une adresse Web</a:t>
            </a:r>
            <a:endParaRPr lang="fr-CA" dirty="0"/>
          </a:p>
        </p:txBody>
      </p:sp>
    </p:spTree>
    <p:extLst>
      <p:ext uri="{BB962C8B-B14F-4D97-AF65-F5344CB8AC3E}">
        <p14:creationId xmlns:p14="http://schemas.microsoft.com/office/powerpoint/2010/main" val="24258431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oneTexte 2"/>
          <p:cNvSpPr txBox="1"/>
          <p:nvPr/>
        </p:nvSpPr>
        <p:spPr>
          <a:xfrm>
            <a:off x="216000" y="3852000"/>
            <a:ext cx="8857048" cy="492443"/>
          </a:xfrm>
          <a:prstGeom prst="rect">
            <a:avLst/>
          </a:prstGeom>
          <a:noFill/>
        </p:spPr>
        <p:txBody>
          <a:bodyPr wrap="square" rtlCol="0">
            <a:spAutoFit/>
          </a:bodyPr>
          <a:lstStyle/>
          <a:p>
            <a:pPr marL="92075" lvl="1"/>
            <a:r>
              <a:rPr lang="fr-CA" sz="2600" dirty="0">
                <a:solidFill>
                  <a:srgbClr val="43155D"/>
                </a:solidFill>
                <a:latin typeface="Calibri"/>
              </a:rPr>
              <a:t>http</a:t>
            </a:r>
            <a:r>
              <a:rPr lang="fr-CA" sz="2600" dirty="0" smtClean="0">
                <a:solidFill>
                  <a:srgbClr val="43155D"/>
                </a:solidFill>
                <a:latin typeface="Calibri"/>
              </a:rPr>
              <a:t>://</a:t>
            </a:r>
            <a:r>
              <a:rPr lang="fr-CA" sz="2600" b="1" dirty="0" smtClean="0">
                <a:solidFill>
                  <a:srgbClr val="43155D"/>
                </a:solidFill>
                <a:latin typeface="Calibri"/>
              </a:rPr>
              <a:t>www.mffp</a:t>
            </a:r>
            <a:r>
              <a:rPr lang="fr-CA" sz="2600" dirty="0" smtClean="0">
                <a:solidFill>
                  <a:srgbClr val="43155D"/>
                </a:solidFill>
                <a:latin typeface="Calibri"/>
              </a:rPr>
              <a:t>.</a:t>
            </a:r>
            <a:r>
              <a:rPr lang="fr-CA" sz="2600" b="1" dirty="0" smtClean="0">
                <a:solidFill>
                  <a:srgbClr val="43155D"/>
                </a:solidFill>
                <a:latin typeface="Calibri"/>
              </a:rPr>
              <a:t>gouv.qc.ca/</a:t>
            </a:r>
            <a:r>
              <a:rPr lang="fr-CA" sz="2600" dirty="0" smtClean="0">
                <a:solidFill>
                  <a:srgbClr val="43155D"/>
                </a:solidFill>
                <a:latin typeface="Calibri"/>
              </a:rPr>
              <a:t>faune/especes/baleinebleue.html</a:t>
            </a:r>
            <a:endParaRPr lang="fr-CA" sz="2600" dirty="0">
              <a:solidFill>
                <a:srgbClr val="43155D"/>
              </a:solidFill>
              <a:latin typeface="Calibri"/>
            </a:endParaRPr>
          </a:p>
        </p:txBody>
      </p:sp>
      <p:sp>
        <p:nvSpPr>
          <p:cNvPr id="4" name="Rectangle à coins arrondis 3"/>
          <p:cNvSpPr/>
          <p:nvPr/>
        </p:nvSpPr>
        <p:spPr>
          <a:xfrm>
            <a:off x="1636564" y="1929408"/>
            <a:ext cx="4360016" cy="1328520"/>
          </a:xfrm>
          <a:prstGeom prst="wedgeRoundRectCallout">
            <a:avLst>
              <a:gd name="adj1" fmla="val -21765"/>
              <a:gd name="adj2" fmla="val 68618"/>
              <a:gd name="adj3" fmla="val 16667"/>
            </a:avLst>
          </a:prstGeom>
          <a:solidFill>
            <a:srgbClr val="475A8D"/>
          </a:solidFill>
          <a:ln w="9525" cap="flat" cmpd="sng" algn="ctr">
            <a:solidFill>
              <a:srgbClr val="475B8E"/>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44000" tIns="36000" rIns="36000" bIns="36000" numCol="1" rtlCol="0" anchor="t" anchorCtr="0" compatLnSpc="1">
            <a:prstTxWarp prst="textNoShape">
              <a:avLst/>
            </a:prstTxWarp>
          </a:bodyPr>
          <a:lstStyle/>
          <a:p>
            <a:pPr defTabSz="449263" fontAlgn="base">
              <a:lnSpc>
                <a:spcPct val="87000"/>
              </a:lnSpc>
              <a:spcBef>
                <a:spcPct val="0"/>
              </a:spcBef>
              <a:spcAft>
                <a:spcPct val="0"/>
              </a:spcAft>
              <a:buClr>
                <a:schemeClr val="accent3"/>
              </a:buClr>
              <a:buSzPct val="100000"/>
            </a:pPr>
            <a:r>
              <a:rPr lang="fr-CA" sz="2400" dirty="0" smtClean="0">
                <a:solidFill>
                  <a:srgbClr val="FCB33D"/>
                </a:solidFill>
                <a:latin typeface="Arial" pitchFamily="34" charset="0"/>
                <a:cs typeface="Arial" pitchFamily="34" charset="0"/>
              </a:rPr>
              <a:t>2. Nom de domaine </a:t>
            </a:r>
            <a:r>
              <a:rPr lang="fr-CA" sz="2400" dirty="0" smtClean="0">
                <a:solidFill>
                  <a:schemeClr val="bg1"/>
                </a:solidFill>
                <a:latin typeface="Arial" pitchFamily="34" charset="0"/>
                <a:cs typeface="Arial" pitchFamily="34" charset="0"/>
              </a:rPr>
              <a:t>: </a:t>
            </a:r>
            <a:r>
              <a:rPr lang="fr-CA" sz="2200" dirty="0" smtClean="0">
                <a:solidFill>
                  <a:schemeClr val="bg1"/>
                </a:solidFill>
                <a:latin typeface="Arial" pitchFamily="34" charset="0"/>
                <a:cs typeface="Arial" pitchFamily="34" charset="0"/>
              </a:rPr>
              <a:t>Identification qui permet de reconnaitre un ensemble de serveurs</a:t>
            </a:r>
            <a:endParaRPr lang="fr-CA" sz="2200" dirty="0">
              <a:solidFill>
                <a:schemeClr val="bg1"/>
              </a:solidFill>
              <a:latin typeface="Arial" pitchFamily="34" charset="0"/>
              <a:cs typeface="Arial" pitchFamily="34" charset="0"/>
            </a:endParaRPr>
          </a:p>
        </p:txBody>
      </p:sp>
      <p:sp>
        <p:nvSpPr>
          <p:cNvPr id="7" name="Accolade ouvrante 6"/>
          <p:cNvSpPr/>
          <p:nvPr/>
        </p:nvSpPr>
        <p:spPr>
          <a:xfrm rot="5400000">
            <a:off x="2708756" y="2153360"/>
            <a:ext cx="281418" cy="3145883"/>
          </a:xfrm>
          <a:prstGeom prst="leftBrace">
            <a:avLst/>
          </a:prstGeom>
          <a:ln>
            <a:solidFill>
              <a:srgbClr val="475A8D"/>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6" name="Rectangle à coins arrondis 5"/>
          <p:cNvSpPr/>
          <p:nvPr/>
        </p:nvSpPr>
        <p:spPr>
          <a:xfrm>
            <a:off x="1276523" y="4461083"/>
            <a:ext cx="6336952" cy="1656184"/>
          </a:xfrm>
          <a:prstGeom prst="roundRect">
            <a:avLst/>
          </a:prstGeom>
          <a:solidFill>
            <a:srgbClr val="475A8D"/>
          </a:solidFill>
          <a:ln w="9525" cap="flat" cmpd="sng" algn="ctr">
            <a:solidFill>
              <a:srgbClr val="475B8E"/>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44000" tIns="36000" rIns="36000" bIns="36000" numCol="1" rtlCol="0" anchor="t" anchorCtr="0" compatLnSpc="1">
            <a:prstTxWarp prst="textNoShape">
              <a:avLst/>
            </a:prstTxWarp>
          </a:bodyPr>
          <a:lstStyle/>
          <a:p>
            <a:pPr defTabSz="449263" fontAlgn="base">
              <a:lnSpc>
                <a:spcPct val="87000"/>
              </a:lnSpc>
              <a:spcBef>
                <a:spcPct val="0"/>
              </a:spcBef>
              <a:spcAft>
                <a:spcPct val="0"/>
              </a:spcAft>
              <a:buClr>
                <a:schemeClr val="accent3"/>
              </a:buClr>
              <a:buSzPct val="100000"/>
            </a:pPr>
            <a:r>
              <a:rPr lang="fr-CA" sz="2400" dirty="0" smtClean="0">
                <a:solidFill>
                  <a:srgbClr val="FCB33D"/>
                </a:solidFill>
                <a:latin typeface="Arial" pitchFamily="34" charset="0"/>
                <a:cs typeface="Arial" pitchFamily="34" charset="0"/>
              </a:rPr>
              <a:t>Domaines nationaux :</a:t>
            </a:r>
            <a:endParaRPr lang="fr-CA" sz="2200" dirty="0" smtClean="0">
              <a:solidFill>
                <a:schemeClr val="bg1"/>
              </a:solidFill>
              <a:latin typeface="Arial" pitchFamily="34" charset="0"/>
              <a:cs typeface="Arial" pitchFamily="34" charset="0"/>
            </a:endParaRPr>
          </a:p>
          <a:p>
            <a:pPr defTabSz="449263" fontAlgn="base">
              <a:lnSpc>
                <a:spcPct val="87000"/>
              </a:lnSpc>
              <a:spcBef>
                <a:spcPct val="0"/>
              </a:spcBef>
              <a:spcAft>
                <a:spcPct val="0"/>
              </a:spcAft>
              <a:buClr>
                <a:schemeClr val="accent3"/>
              </a:buClr>
              <a:buSzPct val="100000"/>
            </a:pPr>
            <a:r>
              <a:rPr lang="fr-CA" sz="2200" dirty="0" smtClean="0">
                <a:solidFill>
                  <a:schemeClr val="bg1"/>
                </a:solidFill>
                <a:latin typeface="Arial" pitchFamily="34" charset="0"/>
                <a:cs typeface="Arial" pitchFamily="34" charset="0"/>
              </a:rPr>
              <a:t>.ca = Canada, .</a:t>
            </a:r>
            <a:r>
              <a:rPr lang="fr-CA" sz="2200" dirty="0" err="1" smtClean="0">
                <a:solidFill>
                  <a:schemeClr val="bg1"/>
                </a:solidFill>
                <a:latin typeface="Arial" pitchFamily="34" charset="0"/>
                <a:cs typeface="Arial" pitchFamily="34" charset="0"/>
              </a:rPr>
              <a:t>fr</a:t>
            </a:r>
            <a:r>
              <a:rPr lang="fr-CA" sz="2200" dirty="0" smtClean="0">
                <a:solidFill>
                  <a:schemeClr val="bg1"/>
                </a:solidFill>
                <a:latin typeface="Arial" pitchFamily="34" charset="0"/>
                <a:cs typeface="Arial" pitchFamily="34" charset="0"/>
              </a:rPr>
              <a:t> = France, .</a:t>
            </a:r>
            <a:r>
              <a:rPr lang="fr-CA" sz="2200" dirty="0" err="1" smtClean="0">
                <a:solidFill>
                  <a:schemeClr val="bg1"/>
                </a:solidFill>
                <a:latin typeface="Arial" pitchFamily="34" charset="0"/>
                <a:cs typeface="Arial" pitchFamily="34" charset="0"/>
              </a:rPr>
              <a:t>be</a:t>
            </a:r>
            <a:r>
              <a:rPr lang="fr-CA" sz="2200" dirty="0" smtClean="0">
                <a:solidFill>
                  <a:schemeClr val="bg1"/>
                </a:solidFill>
                <a:latin typeface="Arial" pitchFamily="34" charset="0"/>
                <a:cs typeface="Arial" pitchFamily="34" charset="0"/>
              </a:rPr>
              <a:t> = Belgique</a:t>
            </a:r>
            <a:endParaRPr lang="fr-CA" sz="2400" dirty="0" smtClean="0">
              <a:solidFill>
                <a:srgbClr val="FCB33D"/>
              </a:solidFill>
              <a:latin typeface="Arial" pitchFamily="34" charset="0"/>
              <a:cs typeface="Arial" pitchFamily="34" charset="0"/>
            </a:endParaRPr>
          </a:p>
          <a:p>
            <a:pPr defTabSz="449263" fontAlgn="base">
              <a:lnSpc>
                <a:spcPct val="87000"/>
              </a:lnSpc>
              <a:spcBef>
                <a:spcPct val="0"/>
              </a:spcBef>
              <a:spcAft>
                <a:spcPct val="0"/>
              </a:spcAft>
              <a:buClr>
                <a:schemeClr val="accent3"/>
              </a:buClr>
              <a:buSzPct val="100000"/>
            </a:pPr>
            <a:r>
              <a:rPr lang="fr-CA" sz="2400" dirty="0" smtClean="0">
                <a:solidFill>
                  <a:srgbClr val="FCB33D"/>
                </a:solidFill>
                <a:latin typeface="Arial" pitchFamily="34" charset="0"/>
                <a:cs typeface="Arial" pitchFamily="34" charset="0"/>
              </a:rPr>
              <a:t>Domaines génériques :</a:t>
            </a:r>
          </a:p>
          <a:p>
            <a:pPr defTabSz="449263" fontAlgn="base">
              <a:lnSpc>
                <a:spcPct val="87000"/>
              </a:lnSpc>
              <a:spcBef>
                <a:spcPct val="0"/>
              </a:spcBef>
              <a:spcAft>
                <a:spcPct val="0"/>
              </a:spcAft>
              <a:buClr>
                <a:schemeClr val="accent3"/>
              </a:buClr>
              <a:buSzPct val="100000"/>
            </a:pPr>
            <a:r>
              <a:rPr lang="fr-CA" sz="2200" dirty="0" smtClean="0">
                <a:solidFill>
                  <a:schemeClr val="bg1"/>
                </a:solidFill>
                <a:latin typeface="Arial" pitchFamily="34" charset="0"/>
                <a:cs typeface="Arial" pitchFamily="34" charset="0"/>
              </a:rPr>
              <a:t>.</a:t>
            </a:r>
            <a:r>
              <a:rPr lang="fr-CA" sz="2200" dirty="0" err="1" smtClean="0">
                <a:solidFill>
                  <a:schemeClr val="bg1"/>
                </a:solidFill>
                <a:latin typeface="Arial" pitchFamily="34" charset="0"/>
                <a:cs typeface="Arial" pitchFamily="34" charset="0"/>
              </a:rPr>
              <a:t>com</a:t>
            </a:r>
            <a:r>
              <a:rPr lang="fr-CA" sz="2200" dirty="0" smtClean="0">
                <a:solidFill>
                  <a:schemeClr val="bg1"/>
                </a:solidFill>
                <a:latin typeface="Arial" pitchFamily="34" charset="0"/>
                <a:cs typeface="Arial" pitchFamily="34" charset="0"/>
              </a:rPr>
              <a:t> = sites commerciaux, .</a:t>
            </a:r>
            <a:r>
              <a:rPr lang="fr-CA" sz="2200" dirty="0" err="1" smtClean="0">
                <a:solidFill>
                  <a:schemeClr val="bg1"/>
                </a:solidFill>
                <a:latin typeface="Arial" pitchFamily="34" charset="0"/>
                <a:cs typeface="Arial" pitchFamily="34" charset="0"/>
              </a:rPr>
              <a:t>gouv</a:t>
            </a:r>
            <a:r>
              <a:rPr lang="fr-CA" sz="2200" dirty="0" smtClean="0">
                <a:solidFill>
                  <a:schemeClr val="bg1"/>
                </a:solidFill>
                <a:latin typeface="Arial" pitchFamily="34" charset="0"/>
                <a:cs typeface="Arial" pitchFamily="34" charset="0"/>
              </a:rPr>
              <a:t> = sites gouvernementaux, .net </a:t>
            </a:r>
            <a:r>
              <a:rPr lang="fr-CA" sz="2200" dirty="0">
                <a:solidFill>
                  <a:schemeClr val="bg1"/>
                </a:solidFill>
                <a:latin typeface="Arial" pitchFamily="34" charset="0"/>
                <a:cs typeface="Arial" pitchFamily="34" charset="0"/>
              </a:rPr>
              <a:t>=</a:t>
            </a:r>
            <a:r>
              <a:rPr lang="fr-CA" sz="2200" dirty="0" smtClean="0">
                <a:solidFill>
                  <a:schemeClr val="bg1"/>
                </a:solidFill>
                <a:latin typeface="Arial" pitchFamily="34" charset="0"/>
                <a:cs typeface="Arial" pitchFamily="34" charset="0"/>
              </a:rPr>
              <a:t> réseaux</a:t>
            </a:r>
            <a:endParaRPr lang="fr-CA" sz="2200" dirty="0">
              <a:solidFill>
                <a:schemeClr val="bg1"/>
              </a:solidFill>
              <a:latin typeface="Arial" pitchFamily="34" charset="0"/>
              <a:cs typeface="Arial" pitchFamily="34" charset="0"/>
            </a:endParaRPr>
          </a:p>
        </p:txBody>
      </p:sp>
      <p:sp>
        <p:nvSpPr>
          <p:cNvPr id="8" name="Titre 1"/>
          <p:cNvSpPr txBox="1">
            <a:spLocks/>
          </p:cNvSpPr>
          <p:nvPr/>
        </p:nvSpPr>
        <p:spPr>
          <a:xfrm>
            <a:off x="1916088" y="427038"/>
            <a:ext cx="6923112" cy="77809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fr-CA" smtClean="0"/>
              <a:t>Déchiffrer une adresse Web</a:t>
            </a:r>
            <a:endParaRPr lang="fr-CA" dirty="0"/>
          </a:p>
        </p:txBody>
      </p:sp>
    </p:spTree>
    <p:extLst>
      <p:ext uri="{BB962C8B-B14F-4D97-AF65-F5344CB8AC3E}">
        <p14:creationId xmlns:p14="http://schemas.microsoft.com/office/powerpoint/2010/main" val="27271060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oneTexte 2"/>
          <p:cNvSpPr txBox="1"/>
          <p:nvPr/>
        </p:nvSpPr>
        <p:spPr>
          <a:xfrm>
            <a:off x="216000" y="3852000"/>
            <a:ext cx="8929056" cy="492443"/>
          </a:xfrm>
          <a:prstGeom prst="rect">
            <a:avLst/>
          </a:prstGeom>
          <a:noFill/>
        </p:spPr>
        <p:txBody>
          <a:bodyPr wrap="square" rtlCol="0">
            <a:spAutoFit/>
          </a:bodyPr>
          <a:lstStyle/>
          <a:p>
            <a:pPr marL="92075" lvl="1"/>
            <a:r>
              <a:rPr lang="fr-CA" sz="2600" dirty="0">
                <a:solidFill>
                  <a:srgbClr val="43155D"/>
                </a:solidFill>
                <a:latin typeface="Calibri"/>
              </a:rPr>
              <a:t>http</a:t>
            </a:r>
            <a:r>
              <a:rPr lang="fr-CA" sz="2600" dirty="0" smtClean="0">
                <a:solidFill>
                  <a:srgbClr val="43155D"/>
                </a:solidFill>
                <a:latin typeface="Calibri"/>
              </a:rPr>
              <a:t>://www.mffp.gouv.qc.ca/</a:t>
            </a:r>
            <a:r>
              <a:rPr lang="fr-CA" sz="2600" b="1" dirty="0" smtClean="0">
                <a:solidFill>
                  <a:srgbClr val="43155D"/>
                </a:solidFill>
                <a:latin typeface="Calibri"/>
              </a:rPr>
              <a:t>faune/especes/</a:t>
            </a:r>
            <a:r>
              <a:rPr lang="fr-CA" sz="2600" dirty="0" smtClean="0">
                <a:solidFill>
                  <a:srgbClr val="43155D"/>
                </a:solidFill>
                <a:latin typeface="Calibri"/>
              </a:rPr>
              <a:t>baleinebleue.html</a:t>
            </a:r>
            <a:endParaRPr lang="fr-CA" sz="2600" dirty="0">
              <a:solidFill>
                <a:srgbClr val="43155D"/>
              </a:solidFill>
              <a:latin typeface="Calibri"/>
            </a:endParaRPr>
          </a:p>
        </p:txBody>
      </p:sp>
      <p:sp>
        <p:nvSpPr>
          <p:cNvPr id="4" name="Rectangle à coins arrondis 3"/>
          <p:cNvSpPr/>
          <p:nvPr/>
        </p:nvSpPr>
        <p:spPr>
          <a:xfrm>
            <a:off x="2377852" y="2092970"/>
            <a:ext cx="4189088" cy="1165696"/>
          </a:xfrm>
          <a:prstGeom prst="wedgeRoundRectCallout">
            <a:avLst>
              <a:gd name="adj1" fmla="val 20125"/>
              <a:gd name="adj2" fmla="val 72145"/>
              <a:gd name="adj3" fmla="val 16667"/>
            </a:avLst>
          </a:prstGeom>
          <a:solidFill>
            <a:srgbClr val="475A8D"/>
          </a:solidFill>
          <a:ln w="9525" cap="flat" cmpd="sng" algn="ctr">
            <a:solidFill>
              <a:srgbClr val="475B8E"/>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44000" tIns="36000" rIns="36000" bIns="36000" numCol="1" rtlCol="0" anchor="t" anchorCtr="0" compatLnSpc="1">
            <a:prstTxWarp prst="textNoShape">
              <a:avLst/>
            </a:prstTxWarp>
          </a:bodyPr>
          <a:lstStyle/>
          <a:p>
            <a:pPr defTabSz="449263" fontAlgn="base">
              <a:lnSpc>
                <a:spcPct val="87000"/>
              </a:lnSpc>
              <a:spcBef>
                <a:spcPct val="0"/>
              </a:spcBef>
              <a:spcAft>
                <a:spcPct val="0"/>
              </a:spcAft>
              <a:buClr>
                <a:schemeClr val="accent3"/>
              </a:buClr>
              <a:buSzPct val="100000"/>
            </a:pPr>
            <a:r>
              <a:rPr lang="fr-CA" sz="2400" dirty="0">
                <a:solidFill>
                  <a:srgbClr val="FCB33D"/>
                </a:solidFill>
                <a:latin typeface="Arial" pitchFamily="34" charset="0"/>
                <a:cs typeface="Arial" pitchFamily="34" charset="0"/>
              </a:rPr>
              <a:t>3</a:t>
            </a:r>
            <a:r>
              <a:rPr lang="fr-CA" sz="2400" dirty="0" smtClean="0">
                <a:solidFill>
                  <a:srgbClr val="FCB33D"/>
                </a:solidFill>
                <a:latin typeface="Arial" pitchFamily="34" charset="0"/>
                <a:cs typeface="Arial" pitchFamily="34" charset="0"/>
              </a:rPr>
              <a:t>. Dossier et sous-dossier </a:t>
            </a:r>
            <a:r>
              <a:rPr lang="fr-CA" sz="2400" dirty="0" smtClean="0">
                <a:solidFill>
                  <a:schemeClr val="bg1"/>
                </a:solidFill>
                <a:latin typeface="Arial" pitchFamily="34" charset="0"/>
                <a:cs typeface="Arial" pitchFamily="34" charset="0"/>
              </a:rPr>
              <a:t>: </a:t>
            </a:r>
            <a:endParaRPr lang="fr-CA" sz="2200" dirty="0">
              <a:solidFill>
                <a:schemeClr val="bg1"/>
              </a:solidFill>
              <a:latin typeface="Arial" pitchFamily="34" charset="0"/>
              <a:cs typeface="Arial" pitchFamily="34" charset="0"/>
            </a:endParaRPr>
          </a:p>
          <a:p>
            <a:pPr defTabSz="449263" fontAlgn="base">
              <a:lnSpc>
                <a:spcPct val="87000"/>
              </a:lnSpc>
              <a:spcBef>
                <a:spcPct val="0"/>
              </a:spcBef>
              <a:spcAft>
                <a:spcPct val="0"/>
              </a:spcAft>
              <a:buClr>
                <a:schemeClr val="accent3"/>
              </a:buClr>
              <a:buSzPct val="100000"/>
            </a:pPr>
            <a:r>
              <a:rPr lang="fr-CA" sz="2200" dirty="0" smtClean="0">
                <a:solidFill>
                  <a:schemeClr val="bg1"/>
                </a:solidFill>
                <a:latin typeface="Arial" pitchFamily="34" charset="0"/>
                <a:cs typeface="Arial" pitchFamily="34" charset="0"/>
              </a:rPr>
              <a:t>Identification de l’emplacement de la ressource sur le serveur</a:t>
            </a:r>
            <a:endParaRPr lang="fr-CA" sz="2200" dirty="0">
              <a:solidFill>
                <a:schemeClr val="bg1"/>
              </a:solidFill>
              <a:latin typeface="Arial" pitchFamily="34" charset="0"/>
              <a:cs typeface="Arial" pitchFamily="34" charset="0"/>
            </a:endParaRPr>
          </a:p>
        </p:txBody>
      </p:sp>
      <p:sp>
        <p:nvSpPr>
          <p:cNvPr id="6" name="Accolade ouvrante 5"/>
          <p:cNvSpPr/>
          <p:nvPr/>
        </p:nvSpPr>
        <p:spPr>
          <a:xfrm rot="5400000">
            <a:off x="5191478" y="2687981"/>
            <a:ext cx="284741" cy="2167578"/>
          </a:xfrm>
          <a:prstGeom prst="leftBrace">
            <a:avLst/>
          </a:prstGeom>
          <a:ln>
            <a:solidFill>
              <a:srgbClr val="475A8D"/>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7" name="Titre 1"/>
          <p:cNvSpPr>
            <a:spLocks noGrp="1"/>
          </p:cNvSpPr>
          <p:nvPr>
            <p:ph type="title"/>
          </p:nvPr>
        </p:nvSpPr>
        <p:spPr>
          <a:xfrm>
            <a:off x="1763688" y="274638"/>
            <a:ext cx="6923112" cy="778098"/>
          </a:xfrm>
        </p:spPr>
        <p:txBody>
          <a:bodyPr>
            <a:normAutofit/>
          </a:bodyPr>
          <a:lstStyle/>
          <a:p>
            <a:r>
              <a:rPr lang="fr-CA" dirty="0"/>
              <a:t>D</a:t>
            </a:r>
            <a:r>
              <a:rPr lang="fr-CA" dirty="0" smtClean="0"/>
              <a:t>échiffrer une adresse Web</a:t>
            </a:r>
            <a:endParaRPr lang="fr-CA" dirty="0"/>
          </a:p>
        </p:txBody>
      </p:sp>
    </p:spTree>
    <p:extLst>
      <p:ext uri="{BB962C8B-B14F-4D97-AF65-F5344CB8AC3E}">
        <p14:creationId xmlns:p14="http://schemas.microsoft.com/office/powerpoint/2010/main" val="3279898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oneTexte 2"/>
          <p:cNvSpPr txBox="1"/>
          <p:nvPr/>
        </p:nvSpPr>
        <p:spPr>
          <a:xfrm>
            <a:off x="216000" y="3852000"/>
            <a:ext cx="8857048" cy="492443"/>
          </a:xfrm>
          <a:prstGeom prst="rect">
            <a:avLst/>
          </a:prstGeom>
          <a:noFill/>
        </p:spPr>
        <p:txBody>
          <a:bodyPr wrap="square" rtlCol="0">
            <a:spAutoFit/>
          </a:bodyPr>
          <a:lstStyle/>
          <a:p>
            <a:pPr marL="92075" lvl="1"/>
            <a:r>
              <a:rPr lang="fr-CA" sz="2600" dirty="0">
                <a:solidFill>
                  <a:srgbClr val="43155D"/>
                </a:solidFill>
                <a:latin typeface="Calibri"/>
              </a:rPr>
              <a:t>http</a:t>
            </a:r>
            <a:r>
              <a:rPr lang="fr-CA" sz="2600" dirty="0" smtClean="0">
                <a:solidFill>
                  <a:srgbClr val="43155D"/>
                </a:solidFill>
                <a:latin typeface="Calibri"/>
              </a:rPr>
              <a:t>://www.mffp.gouv.qc.ca/faune/especes/</a:t>
            </a:r>
            <a:r>
              <a:rPr lang="fr-CA" sz="2600" b="1" dirty="0" smtClean="0">
                <a:solidFill>
                  <a:srgbClr val="43155D"/>
                </a:solidFill>
                <a:latin typeface="Calibri"/>
              </a:rPr>
              <a:t>baleinebleue.html</a:t>
            </a:r>
            <a:endParaRPr lang="fr-CA" sz="2600" b="1" dirty="0">
              <a:solidFill>
                <a:srgbClr val="43155D"/>
              </a:solidFill>
              <a:latin typeface="Calibri"/>
            </a:endParaRPr>
          </a:p>
        </p:txBody>
      </p:sp>
      <p:sp>
        <p:nvSpPr>
          <p:cNvPr id="4" name="Rectangle à coins arrondis 3"/>
          <p:cNvSpPr/>
          <p:nvPr/>
        </p:nvSpPr>
        <p:spPr>
          <a:xfrm>
            <a:off x="5683840" y="1539776"/>
            <a:ext cx="2808312" cy="1700678"/>
          </a:xfrm>
          <a:prstGeom prst="wedgeRoundRectCallout">
            <a:avLst>
              <a:gd name="adj1" fmla="val 19945"/>
              <a:gd name="adj2" fmla="val 70132"/>
              <a:gd name="adj3" fmla="val 16667"/>
            </a:avLst>
          </a:prstGeom>
          <a:solidFill>
            <a:srgbClr val="475A8D"/>
          </a:solidFill>
          <a:ln w="9525" cap="flat" cmpd="sng" algn="ctr">
            <a:solidFill>
              <a:srgbClr val="475B8E"/>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44000" tIns="36000" rIns="36000" bIns="36000" numCol="1" rtlCol="0" anchor="t" anchorCtr="0" compatLnSpc="1">
            <a:prstTxWarp prst="textNoShape">
              <a:avLst/>
            </a:prstTxWarp>
          </a:bodyPr>
          <a:lstStyle/>
          <a:p>
            <a:pPr defTabSz="449263" fontAlgn="base">
              <a:lnSpc>
                <a:spcPct val="87000"/>
              </a:lnSpc>
              <a:spcBef>
                <a:spcPct val="0"/>
              </a:spcBef>
              <a:spcAft>
                <a:spcPct val="0"/>
              </a:spcAft>
              <a:buClr>
                <a:schemeClr val="accent3"/>
              </a:buClr>
              <a:buSzPct val="100000"/>
            </a:pPr>
            <a:r>
              <a:rPr lang="fr-CA" sz="2400" dirty="0">
                <a:solidFill>
                  <a:srgbClr val="FCB33D"/>
                </a:solidFill>
                <a:latin typeface="Arial" pitchFamily="34" charset="0"/>
                <a:cs typeface="Arial" pitchFamily="34" charset="0"/>
              </a:rPr>
              <a:t>4</a:t>
            </a:r>
            <a:r>
              <a:rPr lang="fr-CA" sz="2400" smtClean="0">
                <a:solidFill>
                  <a:srgbClr val="FCB33D"/>
                </a:solidFill>
                <a:latin typeface="Arial" pitchFamily="34" charset="0"/>
                <a:cs typeface="Arial" pitchFamily="34" charset="0"/>
              </a:rPr>
              <a:t>. </a:t>
            </a:r>
            <a:r>
              <a:rPr lang="fr-CA" sz="2400" dirty="0" smtClean="0">
                <a:solidFill>
                  <a:srgbClr val="FCB33D"/>
                </a:solidFill>
                <a:latin typeface="Arial" pitchFamily="34" charset="0"/>
                <a:cs typeface="Arial" pitchFamily="34" charset="0"/>
              </a:rPr>
              <a:t>Nom et format </a:t>
            </a:r>
            <a:r>
              <a:rPr lang="fr-CA" sz="2400" dirty="0" smtClean="0">
                <a:solidFill>
                  <a:schemeClr val="bg1"/>
                </a:solidFill>
                <a:latin typeface="Arial" pitchFamily="34" charset="0"/>
                <a:cs typeface="Arial" pitchFamily="34" charset="0"/>
              </a:rPr>
              <a:t>: </a:t>
            </a:r>
            <a:endParaRPr lang="fr-CA" sz="2200" dirty="0">
              <a:solidFill>
                <a:schemeClr val="bg1"/>
              </a:solidFill>
              <a:latin typeface="Arial" pitchFamily="34" charset="0"/>
              <a:cs typeface="Arial" pitchFamily="34" charset="0"/>
            </a:endParaRPr>
          </a:p>
          <a:p>
            <a:pPr defTabSz="449263" fontAlgn="base">
              <a:lnSpc>
                <a:spcPct val="87000"/>
              </a:lnSpc>
              <a:spcBef>
                <a:spcPct val="0"/>
              </a:spcBef>
              <a:spcAft>
                <a:spcPct val="0"/>
              </a:spcAft>
              <a:buClr>
                <a:schemeClr val="accent3"/>
              </a:buClr>
              <a:buSzPct val="100000"/>
            </a:pPr>
            <a:r>
              <a:rPr lang="fr-CA" sz="2200" dirty="0" smtClean="0">
                <a:solidFill>
                  <a:schemeClr val="bg1"/>
                </a:solidFill>
                <a:latin typeface="Arial" pitchFamily="34" charset="0"/>
                <a:cs typeface="Arial" pitchFamily="34" charset="0"/>
              </a:rPr>
              <a:t>Identification du nom et du format du fichier  </a:t>
            </a:r>
            <a:endParaRPr lang="fr-CA" sz="2200" dirty="0">
              <a:solidFill>
                <a:schemeClr val="bg1"/>
              </a:solidFill>
              <a:latin typeface="Arial" pitchFamily="34" charset="0"/>
              <a:cs typeface="Arial" pitchFamily="34" charset="0"/>
            </a:endParaRPr>
          </a:p>
        </p:txBody>
      </p:sp>
      <p:sp>
        <p:nvSpPr>
          <p:cNvPr id="5" name="Accolade ouvrante 4"/>
          <p:cNvSpPr/>
          <p:nvPr/>
        </p:nvSpPr>
        <p:spPr>
          <a:xfrm rot="5400000">
            <a:off x="7525982" y="2473656"/>
            <a:ext cx="262253" cy="2569819"/>
          </a:xfrm>
          <a:prstGeom prst="leftBrace">
            <a:avLst/>
          </a:prstGeom>
          <a:ln>
            <a:solidFill>
              <a:srgbClr val="475A8D"/>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6" name="Rectangle à coins arrondis 5"/>
          <p:cNvSpPr/>
          <p:nvPr/>
        </p:nvSpPr>
        <p:spPr>
          <a:xfrm>
            <a:off x="1158668" y="4344443"/>
            <a:ext cx="6826664" cy="1699710"/>
          </a:xfrm>
          <a:prstGeom prst="roundRect">
            <a:avLst/>
          </a:prstGeom>
          <a:solidFill>
            <a:srgbClr val="475A8D"/>
          </a:solidFill>
          <a:ln w="9525" cap="flat" cmpd="sng" algn="ctr">
            <a:solidFill>
              <a:srgbClr val="475B8E"/>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44000" tIns="36000" rIns="36000" bIns="36000" numCol="1" rtlCol="0" anchor="t" anchorCtr="0" compatLnSpc="1">
            <a:prstTxWarp prst="textNoShape">
              <a:avLst/>
            </a:prstTxWarp>
          </a:bodyPr>
          <a:lstStyle/>
          <a:p>
            <a:pPr defTabSz="449263" fontAlgn="base">
              <a:lnSpc>
                <a:spcPct val="87000"/>
              </a:lnSpc>
              <a:spcBef>
                <a:spcPct val="0"/>
              </a:spcBef>
              <a:spcAft>
                <a:spcPct val="0"/>
              </a:spcAft>
              <a:buClr>
                <a:schemeClr val="accent3"/>
              </a:buClr>
              <a:buSzPct val="100000"/>
            </a:pPr>
            <a:r>
              <a:rPr lang="fr-CA" sz="2400" dirty="0" smtClean="0">
                <a:solidFill>
                  <a:srgbClr val="FCB33D"/>
                </a:solidFill>
                <a:latin typeface="Arial" pitchFamily="34" charset="0"/>
                <a:cs typeface="Arial" pitchFamily="34" charset="0"/>
              </a:rPr>
              <a:t>.html ou .htm (extensions les plus courantes) </a:t>
            </a:r>
            <a:r>
              <a:rPr lang="fr-CA" sz="2400" dirty="0" smtClean="0">
                <a:solidFill>
                  <a:schemeClr val="bg1"/>
                </a:solidFill>
                <a:latin typeface="Arial" pitchFamily="34" charset="0"/>
                <a:cs typeface="Arial" pitchFamily="34" charset="0"/>
              </a:rPr>
              <a:t>:</a:t>
            </a:r>
            <a:r>
              <a:rPr lang="fr-CA" sz="2400" dirty="0" smtClean="0">
                <a:solidFill>
                  <a:srgbClr val="FCB33D"/>
                </a:solidFill>
                <a:latin typeface="Arial" pitchFamily="34" charset="0"/>
                <a:cs typeface="Arial" pitchFamily="34" charset="0"/>
              </a:rPr>
              <a:t> </a:t>
            </a:r>
          </a:p>
          <a:p>
            <a:pPr defTabSz="449263" fontAlgn="base">
              <a:lnSpc>
                <a:spcPct val="87000"/>
              </a:lnSpc>
              <a:spcBef>
                <a:spcPts val="600"/>
              </a:spcBef>
              <a:spcAft>
                <a:spcPct val="0"/>
              </a:spcAft>
              <a:buClr>
                <a:schemeClr val="accent3"/>
              </a:buClr>
              <a:buSzPct val="100000"/>
            </a:pPr>
            <a:r>
              <a:rPr lang="fr-CA" sz="2200" dirty="0" smtClean="0">
                <a:solidFill>
                  <a:schemeClr val="bg1"/>
                </a:solidFill>
                <a:latin typeface="Arial" pitchFamily="34" charset="0"/>
                <a:cs typeface="Arial" pitchFamily="34" charset="0"/>
              </a:rPr>
              <a:t>HyperText </a:t>
            </a:r>
            <a:r>
              <a:rPr lang="fr-CA" sz="2200" dirty="0" err="1" smtClean="0">
                <a:solidFill>
                  <a:schemeClr val="bg1"/>
                </a:solidFill>
                <a:latin typeface="Arial" pitchFamily="34" charset="0"/>
                <a:cs typeface="Arial" pitchFamily="34" charset="0"/>
              </a:rPr>
              <a:t>Markup</a:t>
            </a:r>
            <a:r>
              <a:rPr lang="fr-CA" sz="2200" dirty="0" smtClean="0">
                <a:solidFill>
                  <a:schemeClr val="bg1"/>
                </a:solidFill>
                <a:latin typeface="Arial" pitchFamily="34" charset="0"/>
                <a:cs typeface="Arial" pitchFamily="34" charset="0"/>
              </a:rPr>
              <a:t> </a:t>
            </a:r>
            <a:r>
              <a:rPr lang="fr-CA" sz="2200" dirty="0" err="1" smtClean="0">
                <a:solidFill>
                  <a:schemeClr val="bg1"/>
                </a:solidFill>
                <a:latin typeface="Arial" pitchFamily="34" charset="0"/>
                <a:cs typeface="Arial" pitchFamily="34" charset="0"/>
              </a:rPr>
              <a:t>Language</a:t>
            </a:r>
            <a:endParaRPr lang="fr-CA" sz="2200" dirty="0" smtClean="0">
              <a:solidFill>
                <a:schemeClr val="bg1"/>
              </a:solidFill>
              <a:latin typeface="Arial" pitchFamily="34" charset="0"/>
              <a:cs typeface="Arial" pitchFamily="34" charset="0"/>
            </a:endParaRPr>
          </a:p>
          <a:p>
            <a:pPr defTabSz="449263" fontAlgn="base">
              <a:lnSpc>
                <a:spcPct val="87000"/>
              </a:lnSpc>
              <a:spcBef>
                <a:spcPts val="600"/>
              </a:spcBef>
              <a:spcAft>
                <a:spcPct val="0"/>
              </a:spcAft>
              <a:buClr>
                <a:schemeClr val="accent3"/>
              </a:buClr>
              <a:buSzPct val="100000"/>
            </a:pPr>
            <a:r>
              <a:rPr lang="fr-CA" sz="2200" dirty="0" smtClean="0">
                <a:solidFill>
                  <a:schemeClr val="bg1"/>
                </a:solidFill>
                <a:latin typeface="Arial" pitchFamily="34" charset="0"/>
                <a:cs typeface="Arial" pitchFamily="34" charset="0"/>
              </a:rPr>
              <a:t>Langage qui sert à mettre en forme les pages Web :   le texte, les images, les zones de saisie, etc.</a:t>
            </a:r>
            <a:endParaRPr lang="fr-CA" sz="2400" dirty="0">
              <a:solidFill>
                <a:schemeClr val="bg1"/>
              </a:solidFill>
              <a:latin typeface="Arial" pitchFamily="34" charset="0"/>
              <a:cs typeface="Arial" pitchFamily="34" charset="0"/>
            </a:endParaRPr>
          </a:p>
        </p:txBody>
      </p:sp>
      <p:sp>
        <p:nvSpPr>
          <p:cNvPr id="8" name="Titre 1"/>
          <p:cNvSpPr>
            <a:spLocks noGrp="1"/>
          </p:cNvSpPr>
          <p:nvPr>
            <p:ph type="title"/>
          </p:nvPr>
        </p:nvSpPr>
        <p:spPr>
          <a:xfrm>
            <a:off x="1763688" y="274638"/>
            <a:ext cx="6923112" cy="778098"/>
          </a:xfrm>
        </p:spPr>
        <p:txBody>
          <a:bodyPr>
            <a:normAutofit/>
          </a:bodyPr>
          <a:lstStyle/>
          <a:p>
            <a:r>
              <a:rPr lang="fr-CA" dirty="0"/>
              <a:t>D</a:t>
            </a:r>
            <a:r>
              <a:rPr lang="fr-CA" dirty="0" smtClean="0"/>
              <a:t>échiffrer une adresse Web</a:t>
            </a:r>
            <a:endParaRPr lang="fr-CA" dirty="0"/>
          </a:p>
        </p:txBody>
      </p:sp>
    </p:spTree>
    <p:extLst>
      <p:ext uri="{BB962C8B-B14F-4D97-AF65-F5344CB8AC3E}">
        <p14:creationId xmlns:p14="http://schemas.microsoft.com/office/powerpoint/2010/main" val="37117339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23058663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17940133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34571177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Ressources du projet 1</a:t>
            </a:r>
            <a:endParaRPr lang="fr-CA" dirty="0"/>
          </a:p>
        </p:txBody>
      </p:sp>
      <p:sp>
        <p:nvSpPr>
          <p:cNvPr id="3" name="Espace réservé du contenu 2"/>
          <p:cNvSpPr>
            <a:spLocks noGrp="1"/>
          </p:cNvSpPr>
          <p:nvPr>
            <p:ph idx="1"/>
          </p:nvPr>
        </p:nvSpPr>
        <p:spPr/>
        <p:txBody>
          <a:bodyPr/>
          <a:lstStyle/>
          <a:p>
            <a:r>
              <a:rPr lang="fr-CA" dirty="0" smtClean="0"/>
              <a:t>Guides de l’enseignant</a:t>
            </a:r>
          </a:p>
          <a:p>
            <a:r>
              <a:rPr lang="fr-CA" dirty="0" smtClean="0"/>
              <a:t>Journal de recherche de l’élève</a:t>
            </a:r>
          </a:p>
          <a:p>
            <a:r>
              <a:rPr lang="fr-CA" dirty="0" smtClean="0"/>
              <a:t>Exercices, feuilles de travail, diaporamas</a:t>
            </a:r>
          </a:p>
          <a:p>
            <a:r>
              <a:rPr lang="fr-CA" dirty="0" smtClean="0"/>
              <a:t>Témoignages vidéos d’élèves</a:t>
            </a:r>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12</a:t>
            </a:fld>
            <a:endParaRPr lang="fr-CA"/>
          </a:p>
        </p:txBody>
      </p:sp>
    </p:spTree>
    <p:extLst>
      <p:ext uri="{BB962C8B-B14F-4D97-AF65-F5344CB8AC3E}">
        <p14:creationId xmlns:p14="http://schemas.microsoft.com/office/powerpoint/2010/main" val="41621979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9601771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27624464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21761837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2161017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41897"/>
            <a:ext cx="9144000" cy="5394302"/>
          </a:xfrm>
          <a:prstGeom prst="rect">
            <a:avLst/>
          </a:prstGeom>
        </p:spPr>
      </p:pic>
      <p:sp>
        <p:nvSpPr>
          <p:cNvPr id="4" name="Ellipse 3"/>
          <p:cNvSpPr/>
          <p:nvPr/>
        </p:nvSpPr>
        <p:spPr>
          <a:xfrm>
            <a:off x="139849" y="6594438"/>
            <a:ext cx="182880" cy="182880"/>
          </a:xfrm>
          <a:prstGeom prst="ellipse">
            <a:avLst/>
          </a:prstGeom>
          <a:solidFill>
            <a:srgbClr val="475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Étoile à 5 branches 4"/>
          <p:cNvSpPr/>
          <p:nvPr/>
        </p:nvSpPr>
        <p:spPr>
          <a:xfrm>
            <a:off x="8644467" y="6282267"/>
            <a:ext cx="330200" cy="330200"/>
          </a:xfrm>
          <a:prstGeom prst="star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3415833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41897"/>
            <a:ext cx="9144000" cy="5394302"/>
          </a:xfrm>
          <a:prstGeom prst="rect">
            <a:avLst/>
          </a:prstGeom>
        </p:spPr>
      </p:pic>
      <p:sp>
        <p:nvSpPr>
          <p:cNvPr id="3" name="Ellipse 2"/>
          <p:cNvSpPr/>
          <p:nvPr/>
        </p:nvSpPr>
        <p:spPr>
          <a:xfrm>
            <a:off x="8042988" y="6260951"/>
            <a:ext cx="853586" cy="484094"/>
          </a:xfrm>
          <a:prstGeom prst="ellipse">
            <a:avLst/>
          </a:prstGeom>
          <a:solidFill>
            <a:srgbClr val="F68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smtClean="0"/>
              <a:t>Web</a:t>
            </a:r>
            <a:endParaRPr lang="fr-CA" sz="1050" dirty="0"/>
          </a:p>
        </p:txBody>
      </p:sp>
    </p:spTree>
    <p:extLst>
      <p:ext uri="{BB962C8B-B14F-4D97-AF65-F5344CB8AC3E}">
        <p14:creationId xmlns:p14="http://schemas.microsoft.com/office/powerpoint/2010/main" val="4991658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marL="514350" indent="-514350">
              <a:buFont typeface="+mj-lt"/>
              <a:buAutoNum type="arabicPeriod" startAt="4"/>
            </a:pPr>
            <a:r>
              <a:rPr lang="fr-CA" dirty="0" smtClean="0"/>
              <a:t>Évaluer une source</a:t>
            </a:r>
            <a:endParaRPr lang="fr-CA" dirty="0"/>
          </a:p>
        </p:txBody>
      </p:sp>
    </p:spTree>
    <p:extLst>
      <p:ext uri="{BB962C8B-B14F-4D97-AF65-F5344CB8AC3E}">
        <p14:creationId xmlns:p14="http://schemas.microsoft.com/office/powerpoint/2010/main" val="39907008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560" y="1631276"/>
            <a:ext cx="6682719" cy="4559973"/>
          </a:xfrm>
          <a:prstGeom prst="rect">
            <a:avLst/>
          </a:prstGeom>
        </p:spPr>
      </p:pic>
      <p:sp>
        <p:nvSpPr>
          <p:cNvPr id="5" name="Titre 4"/>
          <p:cNvSpPr>
            <a:spLocks noGrp="1"/>
          </p:cNvSpPr>
          <p:nvPr>
            <p:ph type="title"/>
          </p:nvPr>
        </p:nvSpPr>
        <p:spPr/>
        <p:txBody>
          <a:bodyPr>
            <a:normAutofit fontScale="90000"/>
          </a:bodyPr>
          <a:lstStyle/>
          <a:p>
            <a:r>
              <a:rPr lang="fr-CA" dirty="0" smtClean="0"/>
              <a:t>Processus de recherche d’information</a:t>
            </a:r>
            <a:endParaRPr lang="fr-CA" dirty="0"/>
          </a:p>
        </p:txBody>
      </p:sp>
      <p:sp>
        <p:nvSpPr>
          <p:cNvPr id="14" name="Rectangle à coins arrondis 13"/>
          <p:cNvSpPr/>
          <p:nvPr/>
        </p:nvSpPr>
        <p:spPr>
          <a:xfrm>
            <a:off x="3786736" y="3609279"/>
            <a:ext cx="2453198" cy="1110180"/>
          </a:xfrm>
          <a:prstGeom prst="wedgeRoundRectCallout">
            <a:avLst/>
          </a:prstGeom>
          <a:solidFill>
            <a:srgbClr val="3B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fr-CA" sz="1200" dirty="0" smtClean="0"/>
              <a:t>Déterminer la pertinence et la fiabilité d’une source</a:t>
            </a:r>
          </a:p>
        </p:txBody>
      </p:sp>
      <p:sp>
        <p:nvSpPr>
          <p:cNvPr id="2" name="Espace réservé du numéro de diapositive 1"/>
          <p:cNvSpPr>
            <a:spLocks noGrp="1"/>
          </p:cNvSpPr>
          <p:nvPr>
            <p:ph type="sldNum" sz="quarter" idx="12"/>
          </p:nvPr>
        </p:nvSpPr>
        <p:spPr/>
        <p:txBody>
          <a:bodyPr/>
          <a:lstStyle/>
          <a:p>
            <a:fld id="{26D1B2AC-6F2B-489F-88EE-6297367FBD6D}" type="slidenum">
              <a:rPr lang="fr-CA" smtClean="0"/>
              <a:t>127</a:t>
            </a:fld>
            <a:endParaRPr lang="fr-CA"/>
          </a:p>
        </p:txBody>
      </p:sp>
    </p:spTree>
    <p:extLst>
      <p:ext uri="{BB962C8B-B14F-4D97-AF65-F5344CB8AC3E}">
        <p14:creationId xmlns:p14="http://schemas.microsoft.com/office/powerpoint/2010/main" val="31137335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670" y="0"/>
            <a:ext cx="7606659" cy="6858000"/>
          </a:xfrm>
          <a:prstGeom prst="rect">
            <a:avLst/>
          </a:prstGeom>
        </p:spPr>
      </p:pic>
    </p:spTree>
    <p:extLst>
      <p:ext uri="{BB962C8B-B14F-4D97-AF65-F5344CB8AC3E}">
        <p14:creationId xmlns:p14="http://schemas.microsoft.com/office/powerpoint/2010/main" val="32098024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836" y="0"/>
            <a:ext cx="7120328" cy="6858000"/>
          </a:xfrm>
          <a:prstGeom prst="rect">
            <a:avLst/>
          </a:prstGeom>
        </p:spPr>
      </p:pic>
    </p:spTree>
    <p:extLst>
      <p:ext uri="{BB962C8B-B14F-4D97-AF65-F5344CB8AC3E}">
        <p14:creationId xmlns:p14="http://schemas.microsoft.com/office/powerpoint/2010/main" val="25828510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Ressources du projet 2</a:t>
            </a:r>
            <a:endParaRPr lang="fr-CA" dirty="0"/>
          </a:p>
        </p:txBody>
      </p:sp>
      <p:sp>
        <p:nvSpPr>
          <p:cNvPr id="3" name="Espace réservé du contenu 2"/>
          <p:cNvSpPr>
            <a:spLocks noGrp="1"/>
          </p:cNvSpPr>
          <p:nvPr>
            <p:ph idx="1"/>
          </p:nvPr>
        </p:nvSpPr>
        <p:spPr/>
        <p:txBody>
          <a:bodyPr/>
          <a:lstStyle/>
          <a:p>
            <a:r>
              <a:rPr lang="fr-CA" dirty="0" smtClean="0"/>
              <a:t>Guides de l’enseignant</a:t>
            </a:r>
          </a:p>
          <a:p>
            <a:r>
              <a:rPr lang="fr-CA" dirty="0" smtClean="0"/>
              <a:t>Capsules vidéo</a:t>
            </a:r>
          </a:p>
          <a:p>
            <a:r>
              <a:rPr lang="fr-CA" dirty="0" smtClean="0"/>
              <a:t>Aide-mémoire</a:t>
            </a:r>
          </a:p>
          <a:p>
            <a:r>
              <a:rPr lang="fr-CA" dirty="0" smtClean="0"/>
              <a:t>Exercices et corrigés</a:t>
            </a:r>
          </a:p>
          <a:p>
            <a:r>
              <a:rPr lang="fr-CA" dirty="0" smtClean="0"/>
              <a:t>Affiches couleur</a:t>
            </a:r>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13</a:t>
            </a:fld>
            <a:endParaRPr lang="fr-CA"/>
          </a:p>
        </p:txBody>
      </p:sp>
    </p:spTree>
    <p:extLst>
      <p:ext uri="{BB962C8B-B14F-4D97-AF65-F5344CB8AC3E}">
        <p14:creationId xmlns:p14="http://schemas.microsoft.com/office/powerpoint/2010/main" val="6163651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842" y="0"/>
            <a:ext cx="7016316" cy="6858000"/>
          </a:xfrm>
          <a:prstGeom prst="rect">
            <a:avLst/>
          </a:prstGeom>
        </p:spPr>
      </p:pic>
    </p:spTree>
    <p:extLst>
      <p:ext uri="{BB962C8B-B14F-4D97-AF65-F5344CB8AC3E}">
        <p14:creationId xmlns:p14="http://schemas.microsoft.com/office/powerpoint/2010/main" val="408900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216" y="0"/>
            <a:ext cx="5307567" cy="6858000"/>
          </a:xfrm>
          <a:prstGeom prst="rect">
            <a:avLst/>
          </a:prstGeom>
        </p:spPr>
      </p:pic>
    </p:spTree>
    <p:extLst>
      <p:ext uri="{BB962C8B-B14F-4D97-AF65-F5344CB8AC3E}">
        <p14:creationId xmlns:p14="http://schemas.microsoft.com/office/powerpoint/2010/main" val="11063663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387" y="0"/>
            <a:ext cx="5301226" cy="6858000"/>
          </a:xfrm>
          <a:prstGeom prst="rect">
            <a:avLst/>
          </a:prstGeom>
        </p:spPr>
      </p:pic>
    </p:spTree>
    <p:extLst>
      <p:ext uri="{BB962C8B-B14F-4D97-AF65-F5344CB8AC3E}">
        <p14:creationId xmlns:p14="http://schemas.microsoft.com/office/powerpoint/2010/main" val="3092702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32756116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21786615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235" y="0"/>
            <a:ext cx="4437529" cy="6858000"/>
          </a:xfrm>
          <a:prstGeom prst="rect">
            <a:avLst/>
          </a:prstGeom>
          <a:ln>
            <a:solidFill>
              <a:schemeClr val="accent1"/>
            </a:solidFill>
          </a:ln>
        </p:spPr>
      </p:pic>
      <p:sp>
        <p:nvSpPr>
          <p:cNvPr id="3" name="Ellipse 2"/>
          <p:cNvSpPr/>
          <p:nvPr/>
        </p:nvSpPr>
        <p:spPr>
          <a:xfrm>
            <a:off x="139849" y="6594438"/>
            <a:ext cx="182880" cy="18288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42606570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318" y="0"/>
            <a:ext cx="5299364" cy="6858000"/>
          </a:xfrm>
          <a:prstGeom prst="rect">
            <a:avLst/>
          </a:prstGeom>
          <a:ln>
            <a:solidFill>
              <a:schemeClr val="tx1"/>
            </a:solidFill>
          </a:ln>
        </p:spPr>
      </p:pic>
    </p:spTree>
    <p:extLst>
      <p:ext uri="{BB962C8B-B14F-4D97-AF65-F5344CB8AC3E}">
        <p14:creationId xmlns:p14="http://schemas.microsoft.com/office/powerpoint/2010/main" val="31837000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318" y="0"/>
            <a:ext cx="5299364" cy="6858000"/>
          </a:xfrm>
          <a:prstGeom prst="rect">
            <a:avLst/>
          </a:prstGeom>
          <a:ln>
            <a:solidFill>
              <a:schemeClr val="tx1"/>
            </a:solidFill>
          </a:ln>
        </p:spPr>
      </p:pic>
    </p:spTree>
    <p:extLst>
      <p:ext uri="{BB962C8B-B14F-4D97-AF65-F5344CB8AC3E}">
        <p14:creationId xmlns:p14="http://schemas.microsoft.com/office/powerpoint/2010/main" val="17312356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26752311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5178188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Quel public-cible?</a:t>
            </a:r>
            <a:endParaRPr lang="fr-CA" dirty="0"/>
          </a:p>
        </p:txBody>
      </p:sp>
      <p:sp>
        <p:nvSpPr>
          <p:cNvPr id="3" name="Espace réservé du contenu 2"/>
          <p:cNvSpPr>
            <a:spLocks noGrp="1"/>
          </p:cNvSpPr>
          <p:nvPr>
            <p:ph idx="1"/>
          </p:nvPr>
        </p:nvSpPr>
        <p:spPr>
          <a:xfrm>
            <a:off x="457200" y="1844824"/>
            <a:ext cx="8686800" cy="4281339"/>
          </a:xfrm>
        </p:spPr>
        <p:txBody>
          <a:bodyPr>
            <a:normAutofit lnSpcReduction="10000"/>
          </a:bodyPr>
          <a:lstStyle/>
          <a:p>
            <a:r>
              <a:rPr lang="fr-CA" dirty="0"/>
              <a:t>Élèves du primaire et du secondaire</a:t>
            </a:r>
          </a:p>
          <a:p>
            <a:r>
              <a:rPr lang="fr-CA" dirty="0"/>
              <a:t>Étudiants du collégial</a:t>
            </a:r>
          </a:p>
          <a:p>
            <a:r>
              <a:rPr lang="fr-CA" dirty="0"/>
              <a:t>Enseignants du primaire et du secondaire en formation initiale et continue</a:t>
            </a:r>
          </a:p>
          <a:p>
            <a:pPr lvl="1"/>
            <a:r>
              <a:rPr lang="fr-CA" dirty="0"/>
              <a:t>Université Laval</a:t>
            </a:r>
          </a:p>
          <a:p>
            <a:pPr lvl="1"/>
            <a:r>
              <a:rPr lang="fr-CA" dirty="0"/>
              <a:t>Université du Québec à Trois-Rivières</a:t>
            </a:r>
          </a:p>
          <a:p>
            <a:r>
              <a:rPr lang="fr-CA" dirty="0"/>
              <a:t>Étudiants de 1</a:t>
            </a:r>
            <a:r>
              <a:rPr lang="fr-CA" baseline="30000" dirty="0"/>
              <a:t>er</a:t>
            </a:r>
            <a:r>
              <a:rPr lang="fr-CA" dirty="0"/>
              <a:t>, 2</a:t>
            </a:r>
            <a:r>
              <a:rPr lang="fr-CA" baseline="30000" dirty="0"/>
              <a:t>e</a:t>
            </a:r>
            <a:r>
              <a:rPr lang="fr-CA" dirty="0"/>
              <a:t> et 3</a:t>
            </a:r>
            <a:r>
              <a:rPr lang="fr-CA" baseline="30000" dirty="0"/>
              <a:t>e</a:t>
            </a:r>
            <a:r>
              <a:rPr lang="fr-CA" dirty="0"/>
              <a:t> cycles universitaires</a:t>
            </a:r>
          </a:p>
          <a:p>
            <a:pPr lvl="1"/>
            <a:r>
              <a:rPr lang="fr-CA" dirty="0"/>
              <a:t>Ressources en </a:t>
            </a:r>
            <a:r>
              <a:rPr lang="fr-CA" dirty="0" smtClean="0"/>
              <a:t>développement</a:t>
            </a:r>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14</a:t>
            </a:fld>
            <a:endParaRPr lang="fr-CA"/>
          </a:p>
        </p:txBody>
      </p:sp>
      <p:sp>
        <p:nvSpPr>
          <p:cNvPr id="5" name="Rectangle 4"/>
          <p:cNvSpPr/>
          <p:nvPr/>
        </p:nvSpPr>
        <p:spPr>
          <a:xfrm>
            <a:off x="457200" y="2355797"/>
            <a:ext cx="7093974" cy="545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6294967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smtClean="0"/>
              <a:t>wikipédia</a:t>
            </a:r>
            <a:endParaRPr lang="fr-CA" dirty="0"/>
          </a:p>
        </p:txBody>
      </p:sp>
    </p:spTree>
    <p:extLst>
      <p:ext uri="{BB962C8B-B14F-4D97-AF65-F5344CB8AC3E}">
        <p14:creationId xmlns:p14="http://schemas.microsoft.com/office/powerpoint/2010/main" val="33330433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Qu’est-ce que Wikipédia?</a:t>
            </a:r>
            <a:endParaRPr lang="fr-CA" dirty="0"/>
          </a:p>
        </p:txBody>
      </p:sp>
      <p:sp>
        <p:nvSpPr>
          <p:cNvPr id="5" name="Espace réservé du contenu 4"/>
          <p:cNvSpPr>
            <a:spLocks noGrp="1"/>
          </p:cNvSpPr>
          <p:nvPr>
            <p:ph idx="1"/>
          </p:nvPr>
        </p:nvSpPr>
        <p:spPr/>
        <p:txBody>
          <a:bodyPr/>
          <a:lstStyle/>
          <a:p>
            <a:pPr marL="285750" indent="-285750">
              <a:spcBef>
                <a:spcPts val="1200"/>
              </a:spcBef>
              <a:spcAft>
                <a:spcPts val="1200"/>
              </a:spcAft>
            </a:pPr>
            <a:r>
              <a:rPr lang="fr-CA" dirty="0"/>
              <a:t>Encyclopédie en ligne, libre, gratuite et </a:t>
            </a:r>
            <a:r>
              <a:rPr lang="fr-CA" dirty="0" smtClean="0"/>
              <a:t>multilingue (287 langues)</a:t>
            </a:r>
            <a:endParaRPr lang="fr-CA" dirty="0"/>
          </a:p>
          <a:p>
            <a:pPr marL="285750" indent="-285750">
              <a:spcBef>
                <a:spcPts val="1200"/>
              </a:spcBef>
              <a:spcAft>
                <a:spcPts val="1200"/>
              </a:spcAft>
            </a:pPr>
            <a:r>
              <a:rPr lang="fr-CA" dirty="0"/>
              <a:t>Élaboration collaborative et bénévole à partir de la technologie wiki : édition possible par tous les </a:t>
            </a:r>
            <a:r>
              <a:rPr lang="fr-CA" dirty="0" smtClean="0"/>
              <a:t>internautes</a:t>
            </a:r>
            <a:endParaRPr lang="fr-CA" dirty="0"/>
          </a:p>
        </p:txBody>
      </p:sp>
    </p:spTree>
    <p:extLst>
      <p:ext uri="{BB962C8B-B14F-4D97-AF65-F5344CB8AC3E}">
        <p14:creationId xmlns:p14="http://schemas.microsoft.com/office/powerpoint/2010/main" val="32936457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763688" y="274638"/>
            <a:ext cx="7227912" cy="778098"/>
          </a:xfrm>
        </p:spPr>
        <p:txBody>
          <a:bodyPr/>
          <a:lstStyle/>
          <a:p>
            <a:r>
              <a:rPr lang="fr-CA" dirty="0" smtClean="0"/>
              <a:t>Principes de base de la contribution</a:t>
            </a:r>
            <a:endParaRPr lang="fr-CA" dirty="0"/>
          </a:p>
        </p:txBody>
      </p:sp>
      <p:sp>
        <p:nvSpPr>
          <p:cNvPr id="5" name="Espace réservé du contenu 4"/>
          <p:cNvSpPr>
            <a:spLocks noGrp="1"/>
          </p:cNvSpPr>
          <p:nvPr>
            <p:ph idx="1"/>
          </p:nvPr>
        </p:nvSpPr>
        <p:spPr/>
        <p:txBody>
          <a:bodyPr/>
          <a:lstStyle/>
          <a:p>
            <a:pPr>
              <a:spcBef>
                <a:spcPts val="1200"/>
              </a:spcBef>
              <a:spcAft>
                <a:spcPts val="1200"/>
              </a:spcAft>
              <a:buFont typeface="+mj-lt"/>
              <a:buAutoNum type="arabicPeriod"/>
            </a:pPr>
            <a:r>
              <a:rPr lang="fr-CA" b="1" dirty="0" smtClean="0"/>
              <a:t>Neutralité </a:t>
            </a:r>
            <a:r>
              <a:rPr lang="fr-CA" b="1" dirty="0"/>
              <a:t>de point de vue </a:t>
            </a:r>
            <a:r>
              <a:rPr lang="fr-CA" dirty="0"/>
              <a:t>: présentation juste et sans biais</a:t>
            </a:r>
          </a:p>
          <a:p>
            <a:pPr>
              <a:spcBef>
                <a:spcPts val="1200"/>
              </a:spcBef>
              <a:spcAft>
                <a:spcPts val="1200"/>
              </a:spcAft>
              <a:buFont typeface="+mj-lt"/>
              <a:buAutoNum type="arabicPeriod"/>
            </a:pPr>
            <a:r>
              <a:rPr lang="fr-CA" b="1" dirty="0"/>
              <a:t>Aucune recherche originale </a:t>
            </a:r>
            <a:r>
              <a:rPr lang="fr-CA" dirty="0"/>
              <a:t>: source fiable requise pour tous les arguments, assertions, théories, idées, etc.</a:t>
            </a:r>
          </a:p>
          <a:p>
            <a:pPr>
              <a:spcBef>
                <a:spcPts val="1200"/>
              </a:spcBef>
              <a:spcAft>
                <a:spcPts val="1200"/>
              </a:spcAft>
              <a:buFont typeface="+mj-lt"/>
              <a:buAutoNum type="arabicPeriod"/>
            </a:pPr>
            <a:r>
              <a:rPr lang="fr-CA" b="1" dirty="0"/>
              <a:t>Vérifiabilité :</a:t>
            </a:r>
            <a:r>
              <a:rPr lang="fr-CA" dirty="0"/>
              <a:t> référence requise pour tous les énoncés et </a:t>
            </a:r>
            <a:r>
              <a:rPr lang="fr-CA" dirty="0" smtClean="0"/>
              <a:t>citations</a:t>
            </a:r>
            <a:endParaRPr lang="fr-CA" dirty="0"/>
          </a:p>
        </p:txBody>
      </p:sp>
    </p:spTree>
    <p:extLst>
      <p:ext uri="{BB962C8B-B14F-4D97-AF65-F5344CB8AC3E}">
        <p14:creationId xmlns:p14="http://schemas.microsoft.com/office/powerpoint/2010/main" val="18582196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74038" y="6381328"/>
            <a:ext cx="7986394" cy="246221"/>
          </a:xfrm>
          <a:prstGeom prst="rect">
            <a:avLst/>
          </a:prstGeom>
          <a:noFill/>
        </p:spPr>
        <p:txBody>
          <a:bodyPr wrap="square" rtlCol="0">
            <a:spAutoFit/>
          </a:bodyPr>
          <a:lstStyle/>
          <a:p>
            <a:r>
              <a:rPr lang="fr-CA" sz="1000" dirty="0" smtClean="0">
                <a:latin typeface="Arial" panose="020B0604020202020204" pitchFamily="34" charset="0"/>
                <a:cs typeface="Arial" panose="020B0604020202020204" pitchFamily="34" charset="0"/>
              </a:rPr>
              <a:t>Source: </a:t>
            </a:r>
            <a:r>
              <a:rPr lang="fr-CA" sz="1000" dirty="0" err="1" smtClean="0">
                <a:latin typeface="Arial" panose="020B0604020202020204" pitchFamily="34" charset="0"/>
                <a:cs typeface="Arial" panose="020B0604020202020204" pitchFamily="34" charset="0"/>
              </a:rPr>
              <a:t>Ladage</a:t>
            </a:r>
            <a:r>
              <a:rPr lang="fr-CA" sz="1000" dirty="0" smtClean="0">
                <a:latin typeface="Arial" panose="020B0604020202020204" pitchFamily="34" charset="0"/>
                <a:cs typeface="Arial" panose="020B0604020202020204" pitchFamily="34" charset="0"/>
              </a:rPr>
              <a:t> et </a:t>
            </a:r>
            <a:r>
              <a:rPr lang="fr-CA" sz="1000" dirty="0" err="1" smtClean="0">
                <a:latin typeface="Arial" panose="020B0604020202020204" pitchFamily="34" charset="0"/>
                <a:cs typeface="Arial" panose="020B0604020202020204" pitchFamily="34" charset="0"/>
              </a:rPr>
              <a:t>Ravestein</a:t>
            </a:r>
            <a:r>
              <a:rPr lang="fr-CA" sz="1000" dirty="0" smtClean="0">
                <a:latin typeface="Arial" panose="020B0604020202020204" pitchFamily="34" charset="0"/>
                <a:cs typeface="Arial" panose="020B0604020202020204" pitchFamily="34" charset="0"/>
              </a:rPr>
              <a:t> (2013) </a:t>
            </a:r>
            <a:endParaRPr lang="fr-CA" sz="1000" dirty="0">
              <a:latin typeface="Arial" panose="020B0604020202020204" pitchFamily="34" charset="0"/>
              <a:cs typeface="Arial" panose="020B0604020202020204" pitchFamily="34" charset="0"/>
            </a:endParaRPr>
          </a:p>
        </p:txBody>
      </p:sp>
      <p:sp>
        <p:nvSpPr>
          <p:cNvPr id="2" name="Titre 1"/>
          <p:cNvSpPr>
            <a:spLocks noGrp="1"/>
          </p:cNvSpPr>
          <p:nvPr>
            <p:ph type="title"/>
          </p:nvPr>
        </p:nvSpPr>
        <p:spPr/>
        <p:txBody>
          <a:bodyPr>
            <a:normAutofit fontScale="90000"/>
          </a:bodyPr>
          <a:lstStyle/>
          <a:p>
            <a:r>
              <a:rPr lang="fr-CA" dirty="0" smtClean="0"/>
              <a:t>Représentations et pratiques</a:t>
            </a:r>
            <a:br>
              <a:rPr lang="fr-CA" dirty="0" smtClean="0"/>
            </a:br>
            <a:r>
              <a:rPr lang="fr-CA" dirty="0" smtClean="0"/>
              <a:t>des enseignants</a:t>
            </a:r>
            <a:endParaRPr lang="fr-CA" dirty="0"/>
          </a:p>
        </p:txBody>
      </p:sp>
      <p:sp>
        <p:nvSpPr>
          <p:cNvPr id="5" name="Espace réservé du contenu 4"/>
          <p:cNvSpPr>
            <a:spLocks noGrp="1"/>
          </p:cNvSpPr>
          <p:nvPr>
            <p:ph idx="1"/>
          </p:nvPr>
        </p:nvSpPr>
        <p:spPr/>
        <p:txBody>
          <a:bodyPr>
            <a:normAutofit fontScale="77500" lnSpcReduction="20000"/>
          </a:bodyPr>
          <a:lstStyle/>
          <a:p>
            <a:pPr marL="457200" indent="-457200">
              <a:spcBef>
                <a:spcPts val="1200"/>
              </a:spcBef>
              <a:spcAft>
                <a:spcPts val="1200"/>
              </a:spcAft>
            </a:pPr>
            <a:r>
              <a:rPr lang="fr-CA" dirty="0"/>
              <a:t>61 % </a:t>
            </a:r>
            <a:r>
              <a:rPr lang="fr-CA" dirty="0" smtClean="0"/>
              <a:t>l’utilisent dans leurs </a:t>
            </a:r>
            <a:r>
              <a:rPr lang="fr-CA" dirty="0"/>
              <a:t>pratiques </a:t>
            </a:r>
            <a:r>
              <a:rPr lang="fr-CA" dirty="0" smtClean="0"/>
              <a:t>informelles</a:t>
            </a:r>
          </a:p>
          <a:p>
            <a:pPr marL="457200" indent="-457200">
              <a:spcBef>
                <a:spcPts val="1200"/>
              </a:spcBef>
              <a:spcAft>
                <a:spcPts val="1200"/>
              </a:spcAft>
            </a:pPr>
            <a:r>
              <a:rPr lang="fr-CA" dirty="0" smtClean="0"/>
              <a:t>84 </a:t>
            </a:r>
            <a:r>
              <a:rPr lang="fr-CA" dirty="0"/>
              <a:t>% en sont </a:t>
            </a:r>
            <a:r>
              <a:rPr lang="fr-CA" dirty="0" smtClean="0"/>
              <a:t>satisfaits</a:t>
            </a:r>
          </a:p>
          <a:p>
            <a:pPr marL="457200" indent="-457200">
              <a:spcBef>
                <a:spcPts val="1200"/>
              </a:spcBef>
              <a:spcAft>
                <a:spcPts val="1200"/>
              </a:spcAft>
            </a:pPr>
            <a:r>
              <a:rPr lang="fr-CA" dirty="0" smtClean="0"/>
              <a:t>28 </a:t>
            </a:r>
            <a:r>
              <a:rPr lang="fr-CA" dirty="0"/>
              <a:t>% font confiance </a:t>
            </a:r>
            <a:r>
              <a:rPr lang="fr-CA" dirty="0" smtClean="0"/>
              <a:t>à son </a:t>
            </a:r>
            <a:r>
              <a:rPr lang="fr-CA" dirty="0"/>
              <a:t>contenu</a:t>
            </a:r>
          </a:p>
          <a:p>
            <a:pPr marL="457200" indent="-457200">
              <a:spcBef>
                <a:spcPts val="1200"/>
              </a:spcBef>
              <a:spcAft>
                <a:spcPts val="1200"/>
              </a:spcAft>
            </a:pPr>
            <a:r>
              <a:rPr lang="fr-CA" dirty="0"/>
              <a:t>73% ne la conseillent pas à leurs élèves </a:t>
            </a:r>
          </a:p>
          <a:p>
            <a:pPr marL="457200" indent="-457200">
              <a:spcBef>
                <a:spcPts val="1200"/>
              </a:spcBef>
              <a:spcAft>
                <a:spcPts val="1200"/>
              </a:spcAft>
            </a:pPr>
            <a:r>
              <a:rPr lang="fr-CA" dirty="0"/>
              <a:t>Très peu analysent les articles : </a:t>
            </a:r>
            <a:endParaRPr lang="fr-CA" dirty="0" smtClean="0"/>
          </a:p>
          <a:p>
            <a:pPr marL="857250" lvl="1" indent="-457200">
              <a:spcBef>
                <a:spcPts val="1200"/>
              </a:spcBef>
              <a:spcAft>
                <a:spcPts val="1200"/>
              </a:spcAft>
            </a:pPr>
            <a:r>
              <a:rPr lang="fr-CA" dirty="0" smtClean="0"/>
              <a:t>9 </a:t>
            </a:r>
            <a:r>
              <a:rPr lang="fr-CA" dirty="0"/>
              <a:t>% suivent les mises à jour avec l’onglet « historique » </a:t>
            </a:r>
            <a:endParaRPr lang="fr-CA" dirty="0" smtClean="0"/>
          </a:p>
          <a:p>
            <a:pPr marL="857250" lvl="1" indent="-457200">
              <a:spcBef>
                <a:spcPts val="1200"/>
              </a:spcBef>
              <a:spcAft>
                <a:spcPts val="1200"/>
              </a:spcAft>
            </a:pPr>
            <a:r>
              <a:rPr lang="fr-CA" dirty="0" smtClean="0"/>
              <a:t>67 </a:t>
            </a:r>
            <a:r>
              <a:rPr lang="fr-CA" dirty="0"/>
              <a:t>% vérifient peu ou pas qui sont les </a:t>
            </a:r>
            <a:r>
              <a:rPr lang="fr-CA" dirty="0" smtClean="0"/>
              <a:t>contributeurs</a:t>
            </a:r>
            <a:endParaRPr lang="fr-CA" dirty="0"/>
          </a:p>
        </p:txBody>
      </p:sp>
    </p:spTree>
    <p:extLst>
      <p:ext uri="{BB962C8B-B14F-4D97-AF65-F5344CB8AC3E}">
        <p14:creationId xmlns:p14="http://schemas.microsoft.com/office/powerpoint/2010/main" val="15164144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37822" y="6381144"/>
            <a:ext cx="7698298" cy="246221"/>
          </a:xfrm>
          <a:prstGeom prst="rect">
            <a:avLst/>
          </a:prstGeom>
          <a:noFill/>
        </p:spPr>
        <p:txBody>
          <a:bodyPr wrap="square" rtlCol="0">
            <a:spAutoFit/>
          </a:bodyPr>
          <a:lstStyle/>
          <a:p>
            <a:r>
              <a:rPr lang="fr-CA" sz="1000" dirty="0" smtClean="0">
                <a:latin typeface="Arial" panose="020B0604020202020204" pitchFamily="34" charset="0"/>
                <a:cs typeface="Arial" panose="020B0604020202020204" pitchFamily="34" charset="0"/>
              </a:rPr>
              <a:t>Sources: </a:t>
            </a:r>
            <a:r>
              <a:rPr lang="fr-CA" sz="1000" dirty="0" err="1" smtClean="0">
                <a:latin typeface="Arial" panose="020B0604020202020204" pitchFamily="34" charset="0"/>
                <a:cs typeface="Arial" panose="020B0604020202020204" pitchFamily="34" charset="0"/>
              </a:rPr>
              <a:t>Ladage</a:t>
            </a:r>
            <a:r>
              <a:rPr lang="fr-CA" sz="1000" dirty="0" smtClean="0">
                <a:latin typeface="Arial" panose="020B0604020202020204" pitchFamily="34" charset="0"/>
                <a:cs typeface="Arial" panose="020B0604020202020204" pitchFamily="34" charset="0"/>
              </a:rPr>
              <a:t> et </a:t>
            </a:r>
            <a:r>
              <a:rPr lang="fr-CA" sz="1000" dirty="0" err="1" smtClean="0">
                <a:latin typeface="Arial" panose="020B0604020202020204" pitchFamily="34" charset="0"/>
                <a:cs typeface="Arial" panose="020B0604020202020204" pitchFamily="34" charset="0"/>
              </a:rPr>
              <a:t>Ravestein</a:t>
            </a:r>
            <a:r>
              <a:rPr lang="fr-CA" sz="1000" dirty="0" smtClean="0">
                <a:latin typeface="Arial" panose="020B0604020202020204" pitchFamily="34" charset="0"/>
                <a:cs typeface="Arial" panose="020B0604020202020204" pitchFamily="34" charset="0"/>
              </a:rPr>
              <a:t> (2013); </a:t>
            </a:r>
            <a:r>
              <a:rPr lang="fr-CA" sz="1000" dirty="0" err="1" smtClean="0">
                <a:latin typeface="Arial" panose="020B0604020202020204" pitchFamily="34" charset="0"/>
                <a:cs typeface="Arial" panose="020B0604020202020204" pitchFamily="34" charset="0"/>
              </a:rPr>
              <a:t>Sahut</a:t>
            </a:r>
            <a:r>
              <a:rPr lang="fr-CA" sz="1000" dirty="0" smtClean="0">
                <a:latin typeface="Arial" panose="020B0604020202020204" pitchFamily="34" charset="0"/>
                <a:cs typeface="Arial" panose="020B0604020202020204" pitchFamily="34" charset="0"/>
              </a:rPr>
              <a:t> et Tricot (2013)</a:t>
            </a:r>
            <a:endParaRPr lang="fr-CA" sz="1000" dirty="0">
              <a:latin typeface="Arial" panose="020B0604020202020204" pitchFamily="34" charset="0"/>
              <a:cs typeface="Arial" panose="020B0604020202020204" pitchFamily="34" charset="0"/>
            </a:endParaRPr>
          </a:p>
        </p:txBody>
      </p:sp>
      <p:sp>
        <p:nvSpPr>
          <p:cNvPr id="3" name="Titre 2"/>
          <p:cNvSpPr>
            <a:spLocks noGrp="1"/>
          </p:cNvSpPr>
          <p:nvPr>
            <p:ph type="title"/>
          </p:nvPr>
        </p:nvSpPr>
        <p:spPr/>
        <p:txBody>
          <a:bodyPr>
            <a:normAutofit fontScale="90000"/>
          </a:bodyPr>
          <a:lstStyle/>
          <a:p>
            <a:r>
              <a:rPr lang="fr-CA" dirty="0" smtClean="0"/>
              <a:t>Représentations et pratiques</a:t>
            </a:r>
            <a:br>
              <a:rPr lang="fr-CA" dirty="0" smtClean="0"/>
            </a:br>
            <a:r>
              <a:rPr lang="fr-CA" dirty="0" smtClean="0"/>
              <a:t>des élèves</a:t>
            </a:r>
            <a:endParaRPr lang="fr-CA" dirty="0"/>
          </a:p>
        </p:txBody>
      </p:sp>
      <p:sp>
        <p:nvSpPr>
          <p:cNvPr id="6" name="Espace réservé du contenu 5"/>
          <p:cNvSpPr>
            <a:spLocks noGrp="1"/>
          </p:cNvSpPr>
          <p:nvPr>
            <p:ph idx="1"/>
          </p:nvPr>
        </p:nvSpPr>
        <p:spPr/>
        <p:txBody>
          <a:bodyPr>
            <a:normAutofit lnSpcReduction="10000"/>
          </a:bodyPr>
          <a:lstStyle/>
          <a:p>
            <a:pPr marL="457200" lvl="0" indent="-457200">
              <a:spcBef>
                <a:spcPts val="600"/>
              </a:spcBef>
            </a:pPr>
            <a:r>
              <a:rPr lang="fr-CA" sz="2400" dirty="0"/>
              <a:t>Avantages perçus</a:t>
            </a:r>
          </a:p>
          <a:p>
            <a:pPr marL="914400" lvl="1" indent="-457200">
              <a:spcBef>
                <a:spcPts val="600"/>
              </a:spcBef>
              <a:buFont typeface="Wingdings" panose="05000000000000000000" pitchFamily="2" charset="2"/>
              <a:buChar char="ü"/>
            </a:pPr>
            <a:r>
              <a:rPr lang="fr-CA" sz="2400" dirty="0"/>
              <a:t>Accessibilité</a:t>
            </a:r>
          </a:p>
          <a:p>
            <a:pPr marL="914400" lvl="1" indent="-457200">
              <a:spcBef>
                <a:spcPts val="600"/>
              </a:spcBef>
              <a:buFont typeface="Wingdings" panose="05000000000000000000" pitchFamily="2" charset="2"/>
              <a:buChar char="ü"/>
            </a:pPr>
            <a:r>
              <a:rPr lang="fr-CA" sz="2400" dirty="0"/>
              <a:t>Facilité d’utilisation</a:t>
            </a:r>
          </a:p>
          <a:p>
            <a:pPr marL="914400" lvl="1" indent="-457200">
              <a:spcBef>
                <a:spcPts val="600"/>
              </a:spcBef>
              <a:buFont typeface="Wingdings" panose="05000000000000000000" pitchFamily="2" charset="2"/>
              <a:buChar char="ü"/>
            </a:pPr>
            <a:r>
              <a:rPr lang="fr-CA" sz="2400" dirty="0"/>
              <a:t>Information riche, vulgarisée, facilement exploitable</a:t>
            </a:r>
          </a:p>
          <a:p>
            <a:pPr marL="914400" lvl="1" indent="-457200">
              <a:spcBef>
                <a:spcPts val="600"/>
              </a:spcBef>
              <a:buFont typeface="Wingdings" panose="05000000000000000000" pitchFamily="2" charset="2"/>
              <a:buChar char="ü"/>
            </a:pPr>
            <a:r>
              <a:rPr lang="fr-CA" sz="2400" dirty="0"/>
              <a:t>Présence de références et d’hyperliens</a:t>
            </a:r>
          </a:p>
          <a:p>
            <a:pPr marL="447675" lvl="1" indent="-447675">
              <a:spcBef>
                <a:spcPts val="600"/>
              </a:spcBef>
              <a:buFont typeface="Arial" panose="020B0604020202020204" pitchFamily="34" charset="0"/>
              <a:buChar char="•"/>
            </a:pPr>
            <a:r>
              <a:rPr lang="fr-CA" sz="2400" dirty="0"/>
              <a:t>Écart entre représentations et usage scolaire</a:t>
            </a:r>
          </a:p>
          <a:p>
            <a:pPr marL="904875" lvl="2" indent="-447675">
              <a:spcBef>
                <a:spcPts val="600"/>
              </a:spcBef>
            </a:pPr>
            <a:r>
              <a:rPr lang="fr-CA" dirty="0"/>
              <a:t>Utilisation abondante pour la recherche documentaire informelle </a:t>
            </a:r>
          </a:p>
          <a:p>
            <a:pPr marL="904875" lvl="2" indent="-447675">
              <a:spcBef>
                <a:spcPts val="600"/>
              </a:spcBef>
            </a:pPr>
            <a:r>
              <a:rPr lang="fr-CA" dirty="0"/>
              <a:t>Méfiance des enseignants, donc dissimulation des élèves pour la recherche documentaire </a:t>
            </a:r>
            <a:r>
              <a:rPr lang="fr-CA" dirty="0" smtClean="0"/>
              <a:t>scolaire</a:t>
            </a:r>
            <a:endParaRPr lang="fr-CA" dirty="0"/>
          </a:p>
        </p:txBody>
      </p:sp>
    </p:spTree>
    <p:extLst>
      <p:ext uri="{BB962C8B-B14F-4D97-AF65-F5344CB8AC3E}">
        <p14:creationId xmlns:p14="http://schemas.microsoft.com/office/powerpoint/2010/main" val="1461104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1048306784"/>
              </p:ext>
            </p:extLst>
          </p:nvPr>
        </p:nvGraphicFramePr>
        <p:xfrm>
          <a:off x="991017" y="1766515"/>
          <a:ext cx="7215892" cy="4145280"/>
        </p:xfrm>
        <a:graphic>
          <a:graphicData uri="http://schemas.openxmlformats.org/drawingml/2006/table">
            <a:tbl>
              <a:tblPr firstRow="1" bandRow="1">
                <a:tableStyleId>{21E4AEA4-8DFA-4A89-87EB-49C32662AFE0}</a:tableStyleId>
              </a:tblPr>
              <a:tblGrid>
                <a:gridCol w="3607946">
                  <a:extLst>
                    <a:ext uri="{9D8B030D-6E8A-4147-A177-3AD203B41FA5}">
                      <a16:colId xmlns:a16="http://schemas.microsoft.com/office/drawing/2014/main" val="20000"/>
                    </a:ext>
                  </a:extLst>
                </a:gridCol>
                <a:gridCol w="3607946">
                  <a:extLst>
                    <a:ext uri="{9D8B030D-6E8A-4147-A177-3AD203B41FA5}">
                      <a16:colId xmlns:a16="http://schemas.microsoft.com/office/drawing/2014/main" val="20001"/>
                    </a:ext>
                  </a:extLst>
                </a:gridCol>
              </a:tblGrid>
              <a:tr h="370840">
                <a:tc>
                  <a:txBody>
                    <a:bodyPr/>
                    <a:lstStyle/>
                    <a:p>
                      <a:pPr algn="ctr"/>
                      <a:r>
                        <a:rPr lang="fr-CA" sz="2400" dirty="0" smtClean="0"/>
                        <a:t>Avantages</a:t>
                      </a:r>
                      <a:endParaRPr lang="fr-CA" sz="2400" dirty="0"/>
                    </a:p>
                  </a:txBody>
                  <a:tcPr/>
                </a:tc>
                <a:tc>
                  <a:txBody>
                    <a:bodyPr/>
                    <a:lstStyle/>
                    <a:p>
                      <a:pPr algn="ctr"/>
                      <a:r>
                        <a:rPr lang="fr-CA" sz="2400" dirty="0" smtClean="0"/>
                        <a:t>Risques</a:t>
                      </a:r>
                      <a:endParaRPr lang="fr-CA" sz="2400" dirty="0"/>
                    </a:p>
                  </a:txBody>
                  <a:tcPr/>
                </a:tc>
                <a:extLst>
                  <a:ext uri="{0D108BD9-81ED-4DB2-BD59-A6C34878D82A}">
                    <a16:rowId xmlns:a16="http://schemas.microsoft.com/office/drawing/2014/main" val="10000"/>
                  </a:ext>
                </a:extLst>
              </a:tr>
              <a:tr h="2225040">
                <a:tc>
                  <a:txBody>
                    <a:bodyPr/>
                    <a:lstStyle/>
                    <a:p>
                      <a:pPr marL="342900" indent="-342900">
                        <a:spcBef>
                          <a:spcPts val="600"/>
                        </a:spcBef>
                        <a:buFont typeface="Arial" panose="020B0604020202020204" pitchFamily="34" charset="0"/>
                        <a:buChar char="•"/>
                      </a:pPr>
                      <a:r>
                        <a:rPr lang="fr-CA" sz="1800" dirty="0" smtClean="0"/>
                        <a:t>Accessibilité et gratuité</a:t>
                      </a:r>
                      <a:endParaRPr lang="fr-CA" sz="1800" dirty="0"/>
                    </a:p>
                    <a:p>
                      <a:pPr marL="342900" indent="-342900">
                        <a:spcBef>
                          <a:spcPts val="600"/>
                        </a:spcBef>
                        <a:buFont typeface="Arial" panose="020B0604020202020204" pitchFamily="34" charset="0"/>
                        <a:buChar char="•"/>
                      </a:pPr>
                      <a:r>
                        <a:rPr lang="fr-CA" sz="1800" dirty="0" smtClean="0"/>
                        <a:t>Facilité d’édition</a:t>
                      </a:r>
                      <a:endParaRPr lang="fr-CA" sz="1800" dirty="0"/>
                    </a:p>
                    <a:p>
                      <a:pPr marL="342900" indent="-342900">
                        <a:spcBef>
                          <a:spcPts val="600"/>
                        </a:spcBef>
                        <a:buFont typeface="Arial" panose="020B0604020202020204" pitchFamily="34" charset="0"/>
                        <a:buChar char="•"/>
                      </a:pPr>
                      <a:r>
                        <a:rPr lang="fr-CA" sz="1800" dirty="0" smtClean="0"/>
                        <a:t>Ouverture</a:t>
                      </a:r>
                      <a:r>
                        <a:rPr lang="fr-CA" sz="1800" baseline="0" dirty="0" smtClean="0"/>
                        <a:t> et couverture internationale : liens entre les articles en différentes langues</a:t>
                      </a:r>
                      <a:endParaRPr lang="fr-CA" sz="1800" dirty="0"/>
                    </a:p>
                    <a:p>
                      <a:pPr marL="342900" indent="-342900">
                        <a:spcBef>
                          <a:spcPts val="600"/>
                        </a:spcBef>
                        <a:buFont typeface="Arial" panose="020B0604020202020204" pitchFamily="34" charset="0"/>
                        <a:buChar char="•"/>
                      </a:pPr>
                      <a:r>
                        <a:rPr lang="fr-CA" sz="1800" dirty="0" smtClean="0"/>
                        <a:t>Richesse du contenu</a:t>
                      </a:r>
                      <a:endParaRPr lang="fr-CA" sz="1800" dirty="0"/>
                    </a:p>
                    <a:p>
                      <a:pPr marL="342900" marR="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fr-CA" sz="1800" dirty="0" smtClean="0"/>
                        <a:t>Présence de nombreux</a:t>
                      </a:r>
                      <a:r>
                        <a:rPr lang="fr-CA" sz="1800" baseline="0" dirty="0" smtClean="0"/>
                        <a:t> hyperliens et références</a:t>
                      </a:r>
                      <a:endParaRPr lang="fr-CA" sz="1800" dirty="0" smtClean="0"/>
                    </a:p>
                    <a:p>
                      <a:pPr marL="342900" indent="-342900">
                        <a:spcBef>
                          <a:spcPts val="600"/>
                        </a:spcBef>
                        <a:buFont typeface="Arial" panose="020B0604020202020204" pitchFamily="34" charset="0"/>
                        <a:buChar char="•"/>
                      </a:pPr>
                      <a:r>
                        <a:rPr lang="fr-CA" sz="1800" dirty="0" smtClean="0"/>
                        <a:t>Grande</a:t>
                      </a:r>
                      <a:r>
                        <a:rPr lang="fr-CA" sz="1800" baseline="0" dirty="0" smtClean="0"/>
                        <a:t> réactivité et actualisation</a:t>
                      </a:r>
                      <a:endParaRPr lang="fr-CA" sz="1800" dirty="0"/>
                    </a:p>
                  </a:txBody>
                  <a:tcPr/>
                </a:tc>
                <a:tc>
                  <a:txBody>
                    <a:bodyPr/>
                    <a:lstStyle/>
                    <a:p>
                      <a:pPr marL="342900" indent="-342900">
                        <a:spcBef>
                          <a:spcPts val="600"/>
                        </a:spcBef>
                        <a:buFont typeface="Arial" panose="020B0604020202020204" pitchFamily="34" charset="0"/>
                        <a:buChar char="•"/>
                      </a:pPr>
                      <a:r>
                        <a:rPr lang="fr-CA" sz="1800" dirty="0" smtClean="0"/>
                        <a:t>Exactitude de l’information incertaine</a:t>
                      </a:r>
                    </a:p>
                    <a:p>
                      <a:pPr marL="342900" indent="-342900">
                        <a:spcBef>
                          <a:spcPts val="600"/>
                        </a:spcBef>
                        <a:buFont typeface="Arial" panose="020B0604020202020204" pitchFamily="34" charset="0"/>
                        <a:buChar char="•"/>
                      </a:pPr>
                      <a:r>
                        <a:rPr lang="fr-CA" sz="1800" kern="1200" dirty="0" smtClean="0">
                          <a:effectLst/>
                        </a:rPr>
                        <a:t>Motifs des contributeurs inconnus (altruisme, vandalisme, mercantilisme, etc.)</a:t>
                      </a:r>
                    </a:p>
                    <a:p>
                      <a:pPr marL="342900" indent="-342900">
                        <a:spcBef>
                          <a:spcPts val="600"/>
                        </a:spcBef>
                        <a:buFont typeface="Arial" panose="020B0604020202020204" pitchFamily="34" charset="0"/>
                        <a:buChar char="•"/>
                      </a:pPr>
                      <a:r>
                        <a:rPr lang="fr-CA" sz="1800" kern="1200" dirty="0" smtClean="0">
                          <a:effectLst/>
                        </a:rPr>
                        <a:t>Expertise des contributeurs incertaine</a:t>
                      </a:r>
                    </a:p>
                    <a:p>
                      <a:pPr marL="342900" indent="-342900">
                        <a:spcBef>
                          <a:spcPts val="600"/>
                        </a:spcBef>
                        <a:buFont typeface="Arial" panose="020B0604020202020204" pitchFamily="34" charset="0"/>
                        <a:buChar char="•"/>
                      </a:pPr>
                      <a:r>
                        <a:rPr lang="fr-CA" sz="1800" kern="1200" dirty="0" smtClean="0">
                          <a:effectLst/>
                        </a:rPr>
                        <a:t>Volatilité du contenu (suppression, modification)</a:t>
                      </a:r>
                    </a:p>
                    <a:p>
                      <a:pPr marL="342900" indent="-342900">
                        <a:spcBef>
                          <a:spcPts val="600"/>
                        </a:spcBef>
                        <a:buFont typeface="Arial" panose="020B0604020202020204" pitchFamily="34" charset="0"/>
                        <a:buChar char="•"/>
                      </a:pPr>
                      <a:r>
                        <a:rPr lang="fr-CA" sz="1800" kern="1200" dirty="0" smtClean="0">
                          <a:effectLst/>
                        </a:rPr>
                        <a:t>Insuffisance des sources pour certains articles</a:t>
                      </a:r>
                      <a:endParaRPr lang="fr-CA" sz="1800" dirty="0"/>
                    </a:p>
                  </a:txBody>
                  <a:tcPr/>
                </a:tc>
                <a:extLst>
                  <a:ext uri="{0D108BD9-81ED-4DB2-BD59-A6C34878D82A}">
                    <a16:rowId xmlns:a16="http://schemas.microsoft.com/office/drawing/2014/main" val="10001"/>
                  </a:ext>
                </a:extLst>
              </a:tr>
            </a:tbl>
          </a:graphicData>
        </a:graphic>
      </p:graphicFrame>
      <p:sp>
        <p:nvSpPr>
          <p:cNvPr id="3" name="ZoneTexte 2"/>
          <p:cNvSpPr txBox="1"/>
          <p:nvPr/>
        </p:nvSpPr>
        <p:spPr>
          <a:xfrm>
            <a:off x="812493" y="6357264"/>
            <a:ext cx="7287899" cy="246221"/>
          </a:xfrm>
          <a:prstGeom prst="rect">
            <a:avLst/>
          </a:prstGeom>
          <a:noFill/>
        </p:spPr>
        <p:txBody>
          <a:bodyPr wrap="square" rtlCol="0">
            <a:spAutoFit/>
          </a:bodyPr>
          <a:lstStyle/>
          <a:p>
            <a:r>
              <a:rPr lang="fr-CA" sz="1000" dirty="0" smtClean="0">
                <a:latin typeface="Arial" panose="020B0604020202020204" pitchFamily="34" charset="0"/>
                <a:cs typeface="Arial" panose="020B0604020202020204" pitchFamily="34" charset="0"/>
              </a:rPr>
              <a:t>Sources: </a:t>
            </a:r>
            <a:r>
              <a:rPr lang="fr-CA" sz="1000" dirty="0" err="1" smtClean="0">
                <a:latin typeface="Arial" panose="020B0604020202020204" pitchFamily="34" charset="0"/>
                <a:cs typeface="Arial" panose="020B0604020202020204" pitchFamily="34" charset="0"/>
              </a:rPr>
              <a:t>Bruillard</a:t>
            </a:r>
            <a:r>
              <a:rPr lang="fr-CA" sz="1000" dirty="0" smtClean="0">
                <a:latin typeface="Arial" panose="020B0604020202020204" pitchFamily="34" charset="0"/>
                <a:cs typeface="Arial" panose="020B0604020202020204" pitchFamily="34" charset="0"/>
              </a:rPr>
              <a:t> (2007); </a:t>
            </a:r>
            <a:r>
              <a:rPr lang="fr-CA" sz="1000" dirty="0" err="1" smtClean="0">
                <a:latin typeface="Arial" panose="020B0604020202020204" pitchFamily="34" charset="0"/>
                <a:cs typeface="Arial" panose="020B0604020202020204" pitchFamily="34" charset="0"/>
              </a:rPr>
              <a:t>Rinne</a:t>
            </a:r>
            <a:r>
              <a:rPr lang="fr-CA" sz="1000" dirty="0" smtClean="0">
                <a:latin typeface="Arial" panose="020B0604020202020204" pitchFamily="34" charset="0"/>
                <a:cs typeface="Arial" panose="020B0604020202020204" pitchFamily="34" charset="0"/>
              </a:rPr>
              <a:t> (2009); </a:t>
            </a:r>
            <a:r>
              <a:rPr lang="fr-CA" sz="1000" dirty="0" err="1" smtClean="0">
                <a:latin typeface="Arial" panose="020B0604020202020204" pitchFamily="34" charset="0"/>
                <a:cs typeface="Arial" panose="020B0604020202020204" pitchFamily="34" charset="0"/>
              </a:rPr>
              <a:t>Vadendorpe</a:t>
            </a:r>
            <a:r>
              <a:rPr lang="fr-CA" sz="1000" dirty="0" smtClean="0">
                <a:latin typeface="Arial" panose="020B0604020202020204" pitchFamily="34" charset="0"/>
                <a:cs typeface="Arial" panose="020B0604020202020204" pitchFamily="34" charset="0"/>
              </a:rPr>
              <a:t> (2008)</a:t>
            </a:r>
            <a:endParaRPr lang="fr-CA" sz="1000" dirty="0">
              <a:latin typeface="Arial" panose="020B0604020202020204" pitchFamily="34" charset="0"/>
              <a:cs typeface="Arial" panose="020B0604020202020204" pitchFamily="34" charset="0"/>
            </a:endParaRPr>
          </a:p>
        </p:txBody>
      </p:sp>
      <p:sp>
        <p:nvSpPr>
          <p:cNvPr id="5" name="Titre 4"/>
          <p:cNvSpPr>
            <a:spLocks noGrp="1"/>
          </p:cNvSpPr>
          <p:nvPr>
            <p:ph type="title"/>
          </p:nvPr>
        </p:nvSpPr>
        <p:spPr/>
        <p:txBody>
          <a:bodyPr>
            <a:normAutofit/>
          </a:bodyPr>
          <a:lstStyle/>
          <a:p>
            <a:r>
              <a:rPr lang="fr-CA" dirty="0" smtClean="0"/>
              <a:t>Le pour et le contre</a:t>
            </a:r>
            <a:endParaRPr lang="fr-CA" dirty="0"/>
          </a:p>
        </p:txBody>
      </p:sp>
    </p:spTree>
    <p:extLst>
      <p:ext uri="{BB962C8B-B14F-4D97-AF65-F5344CB8AC3E}">
        <p14:creationId xmlns:p14="http://schemas.microsoft.com/office/powerpoint/2010/main" val="21028191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CA" smtClean="0"/>
              <a:t>Peut-on se fier à Wikipédia?</a:t>
            </a:r>
            <a:br>
              <a:rPr lang="fr-CA" smtClean="0"/>
            </a:br>
            <a:r>
              <a:rPr lang="fr-CA" smtClean="0"/>
              <a:t>Oui, mais…</a:t>
            </a:r>
            <a:endParaRPr lang="fr-CA" dirty="0"/>
          </a:p>
        </p:txBody>
      </p:sp>
      <p:sp>
        <p:nvSpPr>
          <p:cNvPr id="6" name="Espace réservé du contenu 5"/>
          <p:cNvSpPr>
            <a:spLocks noGrp="1"/>
          </p:cNvSpPr>
          <p:nvPr>
            <p:ph idx="1"/>
          </p:nvPr>
        </p:nvSpPr>
        <p:spPr/>
        <p:txBody>
          <a:bodyPr/>
          <a:lstStyle/>
          <a:p>
            <a:pPr>
              <a:lnSpc>
                <a:spcPct val="90000"/>
              </a:lnSpc>
              <a:spcBef>
                <a:spcPts val="1200"/>
              </a:spcBef>
            </a:pPr>
            <a:r>
              <a:rPr lang="fr-CA" sz="2400" dirty="0">
                <a:latin typeface="+mn-lt"/>
                <a:cs typeface="Calibri" charset="0"/>
              </a:rPr>
              <a:t>Une communauté dotée de mécanismes de surveillance</a:t>
            </a:r>
          </a:p>
          <a:p>
            <a:pPr>
              <a:lnSpc>
                <a:spcPct val="90000"/>
              </a:lnSpc>
              <a:spcBef>
                <a:spcPts val="1200"/>
              </a:spcBef>
            </a:pPr>
            <a:r>
              <a:rPr lang="fr-CA" sz="2400" dirty="0">
                <a:latin typeface="+mn-lt"/>
                <a:cs typeface="Calibri" charset="0"/>
              </a:rPr>
              <a:t>Un site en constante évolution</a:t>
            </a:r>
          </a:p>
          <a:p>
            <a:pPr>
              <a:lnSpc>
                <a:spcPct val="90000"/>
              </a:lnSpc>
              <a:spcBef>
                <a:spcPts val="1200"/>
              </a:spcBef>
            </a:pPr>
            <a:r>
              <a:rPr lang="fr-CA" sz="2400" dirty="0" smtClean="0">
                <a:latin typeface="+mn-lt"/>
                <a:cs typeface="Calibri" charset="0"/>
              </a:rPr>
              <a:t>Qualité </a:t>
            </a:r>
            <a:r>
              <a:rPr lang="fr-CA" sz="2400" dirty="0">
                <a:latin typeface="+mn-lt"/>
                <a:cs typeface="Calibri" charset="0"/>
              </a:rPr>
              <a:t>et </a:t>
            </a:r>
            <a:r>
              <a:rPr lang="fr-CA" sz="2400" dirty="0" smtClean="0">
                <a:latin typeface="+mn-lt"/>
                <a:cs typeface="Calibri" charset="0"/>
              </a:rPr>
              <a:t>fiabilité </a:t>
            </a:r>
            <a:r>
              <a:rPr lang="fr-CA" sz="2400" dirty="0">
                <a:latin typeface="+mn-lt"/>
                <a:cs typeface="Calibri" charset="0"/>
              </a:rPr>
              <a:t>de l</a:t>
            </a:r>
            <a:r>
              <a:rPr lang="fr-FR" sz="2400" dirty="0">
                <a:latin typeface="+mn-lt"/>
                <a:cs typeface="Calibri" charset="0"/>
              </a:rPr>
              <a:t>'</a:t>
            </a:r>
            <a:r>
              <a:rPr lang="fr-CA" sz="2400" dirty="0">
                <a:latin typeface="+mn-lt"/>
                <a:cs typeface="Calibri" charset="0"/>
              </a:rPr>
              <a:t>information </a:t>
            </a:r>
            <a:r>
              <a:rPr lang="fr-CA" sz="2400" dirty="0" smtClean="0">
                <a:latin typeface="+mn-lt"/>
                <a:cs typeface="Calibri" charset="0"/>
              </a:rPr>
              <a:t>variables </a:t>
            </a:r>
            <a:r>
              <a:rPr lang="fr-CA" sz="2400" dirty="0">
                <a:latin typeface="+mn-lt"/>
                <a:cs typeface="Calibri" charset="0"/>
              </a:rPr>
              <a:t>d</a:t>
            </a:r>
            <a:r>
              <a:rPr lang="fr-FR" sz="2400" dirty="0">
                <a:latin typeface="+mn-lt"/>
                <a:cs typeface="Calibri" charset="0"/>
              </a:rPr>
              <a:t>'</a:t>
            </a:r>
            <a:r>
              <a:rPr lang="fr-CA" sz="2400" dirty="0">
                <a:latin typeface="+mn-lt"/>
                <a:cs typeface="Calibri" charset="0"/>
              </a:rPr>
              <a:t>une page à l</a:t>
            </a:r>
            <a:r>
              <a:rPr lang="fr-FR" sz="2400" dirty="0">
                <a:latin typeface="+mn-lt"/>
                <a:cs typeface="Calibri" charset="0"/>
              </a:rPr>
              <a:t>'</a:t>
            </a:r>
            <a:r>
              <a:rPr lang="fr-CA" sz="2400" dirty="0">
                <a:latin typeface="+mn-lt"/>
                <a:cs typeface="Calibri" charset="0"/>
              </a:rPr>
              <a:t>autre</a:t>
            </a:r>
          </a:p>
          <a:p>
            <a:pPr>
              <a:lnSpc>
                <a:spcPct val="90000"/>
              </a:lnSpc>
              <a:spcBef>
                <a:spcPts val="1200"/>
              </a:spcBef>
            </a:pPr>
            <a:r>
              <a:rPr lang="fr-CA" sz="2400" dirty="0">
                <a:latin typeface="+mn-lt"/>
                <a:cs typeface="Calibri" charset="0"/>
              </a:rPr>
              <a:t>Rester vigilant!</a:t>
            </a:r>
          </a:p>
          <a:p>
            <a:pPr lvl="1">
              <a:lnSpc>
                <a:spcPct val="90000"/>
              </a:lnSpc>
            </a:pPr>
            <a:r>
              <a:rPr lang="fr-CA" sz="2400" dirty="0">
                <a:latin typeface="Calibri" charset="0"/>
                <a:cs typeface="Calibri" charset="0"/>
              </a:rPr>
              <a:t>Comparer plusieurs sources d</a:t>
            </a:r>
            <a:r>
              <a:rPr lang="fr-FR" sz="2400" dirty="0">
                <a:latin typeface="Calibri" charset="0"/>
                <a:cs typeface="Calibri" charset="0"/>
              </a:rPr>
              <a:t>'</a:t>
            </a:r>
            <a:r>
              <a:rPr lang="fr-CA" sz="2400" dirty="0">
                <a:latin typeface="Calibri" charset="0"/>
                <a:cs typeface="Calibri" charset="0"/>
              </a:rPr>
              <a:t>information</a:t>
            </a:r>
          </a:p>
          <a:p>
            <a:pPr lvl="1">
              <a:lnSpc>
                <a:spcPct val="90000"/>
              </a:lnSpc>
            </a:pPr>
            <a:r>
              <a:rPr lang="fr-CA" sz="2400" dirty="0">
                <a:latin typeface="Calibri" charset="0"/>
                <a:cs typeface="Calibri" charset="0"/>
              </a:rPr>
              <a:t>Exercer son jugement critique</a:t>
            </a:r>
          </a:p>
          <a:p>
            <a:pPr lvl="1">
              <a:lnSpc>
                <a:spcPct val="90000"/>
              </a:lnSpc>
            </a:pPr>
            <a:r>
              <a:rPr lang="fr-CA" sz="2400" dirty="0">
                <a:latin typeface="Calibri" charset="0"/>
                <a:cs typeface="Calibri" charset="0"/>
              </a:rPr>
              <a:t>Lire les bandeaux d</a:t>
            </a:r>
            <a:r>
              <a:rPr lang="fr-FR" sz="2400" dirty="0">
                <a:latin typeface="Calibri" charset="0"/>
                <a:cs typeface="Calibri" charset="0"/>
              </a:rPr>
              <a:t>'</a:t>
            </a:r>
            <a:r>
              <a:rPr lang="fr-CA" sz="2400" dirty="0">
                <a:latin typeface="Calibri" charset="0"/>
                <a:cs typeface="Calibri" charset="0"/>
              </a:rPr>
              <a:t>avertissement</a:t>
            </a:r>
          </a:p>
          <a:p>
            <a:pPr lvl="1">
              <a:lnSpc>
                <a:spcPct val="90000"/>
              </a:lnSpc>
            </a:pPr>
            <a:r>
              <a:rPr lang="fr-CA" sz="2400" dirty="0">
                <a:latin typeface="Calibri" charset="0"/>
                <a:cs typeface="Calibri" charset="0"/>
              </a:rPr>
              <a:t>Consulter l’historique des </a:t>
            </a:r>
            <a:r>
              <a:rPr lang="fr-CA" sz="2400" dirty="0" smtClean="0">
                <a:latin typeface="Calibri" charset="0"/>
                <a:cs typeface="Calibri" charset="0"/>
              </a:rPr>
              <a:t>articles</a:t>
            </a:r>
            <a:endParaRPr lang="fr-CA" sz="2400" dirty="0">
              <a:latin typeface="Calibri" charset="0"/>
              <a:cs typeface="Calibri" charset="0"/>
            </a:endParaRPr>
          </a:p>
        </p:txBody>
      </p:sp>
    </p:spTree>
    <p:extLst>
      <p:ext uri="{BB962C8B-B14F-4D97-AF65-F5344CB8AC3E}">
        <p14:creationId xmlns:p14="http://schemas.microsoft.com/office/powerpoint/2010/main" val="35606249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e 5"/>
          <p:cNvGrpSpPr/>
          <p:nvPr/>
        </p:nvGrpSpPr>
        <p:grpSpPr>
          <a:xfrm>
            <a:off x="715963" y="2456449"/>
            <a:ext cx="7743825" cy="3527425"/>
            <a:chOff x="715963" y="2781300"/>
            <a:chExt cx="7743825" cy="3527425"/>
          </a:xfrm>
        </p:grpSpPr>
        <p:pic>
          <p:nvPicPr>
            <p:cNvPr id="39" name="Image 38" descr="Exemple.tiff"/>
            <p:cNvPicPr>
              <a:picLocks noChangeAspect="1"/>
            </p:cNvPicPr>
            <p:nvPr/>
          </p:nvPicPr>
          <p:blipFill rotWithShape="1">
            <a:blip r:embed="rId3" cstate="print">
              <a:extLst>
                <a:ext uri="{28A0092B-C50C-407E-A947-70E740481C1C}">
                  <a14:useLocalDpi xmlns:a14="http://schemas.microsoft.com/office/drawing/2010/main" val="0"/>
                </a:ext>
              </a:extLst>
            </a:blip>
            <a:srcRect l="1009" t="14355" r="2841" b="39813"/>
            <a:stretch/>
          </p:blipFill>
          <p:spPr>
            <a:xfrm>
              <a:off x="715963" y="2781300"/>
              <a:ext cx="7743825" cy="3527425"/>
            </a:xfrm>
            <a:prstGeom prst="rect">
              <a:avLst/>
            </a:prstGeom>
            <a:ln>
              <a:solidFill>
                <a:srgbClr val="4F81BD"/>
              </a:solidFill>
            </a:ln>
            <a:effectLst>
              <a:outerShdw blurRad="50800" dist="38100" dir="2700000" algn="tl" rotWithShape="0">
                <a:srgbClr val="000000">
                  <a:alpha val="43000"/>
                </a:srgbClr>
              </a:outerShdw>
            </a:effectLst>
          </p:spPr>
        </p:pic>
        <p:sp>
          <p:nvSpPr>
            <p:cNvPr id="40" name="Ellipse 39"/>
            <p:cNvSpPr/>
            <p:nvPr/>
          </p:nvSpPr>
          <p:spPr>
            <a:xfrm>
              <a:off x="2699792" y="4005064"/>
              <a:ext cx="5328592"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5" name="Titre 4"/>
          <p:cNvSpPr>
            <a:spLocks noGrp="1"/>
          </p:cNvSpPr>
          <p:nvPr>
            <p:ph type="title"/>
          </p:nvPr>
        </p:nvSpPr>
        <p:spPr>
          <a:xfrm>
            <a:off x="1763688" y="274638"/>
            <a:ext cx="7259996" cy="778098"/>
          </a:xfrm>
        </p:spPr>
        <p:txBody>
          <a:bodyPr>
            <a:normAutofit fontScale="90000"/>
          </a:bodyPr>
          <a:lstStyle/>
          <a:p>
            <a:r>
              <a:rPr lang="fr-CA" dirty="0" smtClean="0"/>
              <a:t>Comment évaluer la fiabilité des articles?</a:t>
            </a:r>
            <a:endParaRPr lang="fr-CA" dirty="0"/>
          </a:p>
        </p:txBody>
      </p:sp>
      <p:sp>
        <p:nvSpPr>
          <p:cNvPr id="9" name="Espace réservé du contenu 8"/>
          <p:cNvSpPr>
            <a:spLocks noGrp="1"/>
          </p:cNvSpPr>
          <p:nvPr>
            <p:ph idx="1"/>
          </p:nvPr>
        </p:nvSpPr>
        <p:spPr>
          <a:xfrm>
            <a:off x="457200" y="1844824"/>
            <a:ext cx="8229600" cy="525397"/>
          </a:xfrm>
        </p:spPr>
        <p:txBody>
          <a:bodyPr>
            <a:noAutofit/>
          </a:bodyPr>
          <a:lstStyle/>
          <a:p>
            <a:pPr marL="457200" indent="-457200">
              <a:lnSpc>
                <a:spcPct val="90000"/>
              </a:lnSpc>
            </a:pPr>
            <a:r>
              <a:rPr lang="fr-CA" sz="2800" dirty="0">
                <a:latin typeface="Calibri" charset="0"/>
                <a:cs typeface="Calibri" charset="0"/>
              </a:rPr>
              <a:t>Lire les bandeaux d</a:t>
            </a:r>
            <a:r>
              <a:rPr lang="fr-FR" sz="2800" dirty="0">
                <a:latin typeface="Calibri" charset="0"/>
                <a:cs typeface="Calibri" charset="0"/>
              </a:rPr>
              <a:t>'</a:t>
            </a:r>
            <a:r>
              <a:rPr lang="fr-CA" sz="2800" dirty="0" smtClean="0">
                <a:latin typeface="Calibri" charset="0"/>
                <a:cs typeface="Calibri" charset="0"/>
              </a:rPr>
              <a:t>avertissement</a:t>
            </a:r>
            <a:endParaRPr lang="fr-CA" sz="2800" dirty="0">
              <a:latin typeface="Calibri" charset="0"/>
              <a:cs typeface="Calibri" charset="0"/>
            </a:endParaRPr>
          </a:p>
        </p:txBody>
      </p:sp>
    </p:spTree>
    <p:extLst>
      <p:ext uri="{BB962C8B-B14F-4D97-AF65-F5344CB8AC3E}">
        <p14:creationId xmlns:p14="http://schemas.microsoft.com/office/powerpoint/2010/main" val="18155711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e 6"/>
          <p:cNvGrpSpPr/>
          <p:nvPr/>
        </p:nvGrpSpPr>
        <p:grpSpPr>
          <a:xfrm>
            <a:off x="577850" y="1729919"/>
            <a:ext cx="7891463" cy="4252913"/>
            <a:chOff x="635000" y="2472869"/>
            <a:chExt cx="7891463" cy="4252913"/>
          </a:xfrm>
        </p:grpSpPr>
        <p:pic>
          <p:nvPicPr>
            <p:cNvPr id="39" name="Image 1" descr="a verifier.tiff"/>
            <p:cNvPicPr>
              <a:picLocks noChangeAspect="1"/>
            </p:cNvPicPr>
            <p:nvPr/>
          </p:nvPicPr>
          <p:blipFill>
            <a:blip r:embed="rId3" cstate="print">
              <a:extLst>
                <a:ext uri="{28A0092B-C50C-407E-A947-70E740481C1C}">
                  <a14:useLocalDpi xmlns:a14="http://schemas.microsoft.com/office/drawing/2010/main" val="0"/>
                </a:ext>
              </a:extLst>
            </a:blip>
            <a:srcRect l="22083" t="30858" r="10555" b="58311"/>
            <a:stretch>
              <a:fillRect/>
            </a:stretch>
          </p:blipFill>
          <p:spPr bwMode="auto">
            <a:xfrm>
              <a:off x="635000" y="2472869"/>
              <a:ext cx="788511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 3" descr="controverse.tiff"/>
            <p:cNvPicPr>
              <a:picLocks noChangeAspect="1"/>
            </p:cNvPicPr>
            <p:nvPr/>
          </p:nvPicPr>
          <p:blipFill>
            <a:blip r:embed="rId4" cstate="print">
              <a:extLst>
                <a:ext uri="{28A0092B-C50C-407E-A947-70E740481C1C}">
                  <a14:useLocalDpi xmlns:a14="http://schemas.microsoft.com/office/drawing/2010/main" val="0"/>
                </a:ext>
              </a:extLst>
            </a:blip>
            <a:srcRect l="22362" t="31471" r="10556" b="62193"/>
            <a:stretch>
              <a:fillRect/>
            </a:stretch>
          </p:blipFill>
          <p:spPr bwMode="auto">
            <a:xfrm>
              <a:off x="673100" y="6220957"/>
              <a:ext cx="78533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 5" descr="ebauche.tiff"/>
            <p:cNvPicPr>
              <a:picLocks noChangeAspect="1"/>
            </p:cNvPicPr>
            <p:nvPr/>
          </p:nvPicPr>
          <p:blipFill>
            <a:blip r:embed="rId5" cstate="print">
              <a:extLst>
                <a:ext uri="{28A0092B-C50C-407E-A947-70E740481C1C}">
                  <a14:useLocalDpi xmlns:a14="http://schemas.microsoft.com/office/drawing/2010/main" val="0"/>
                </a:ext>
              </a:extLst>
            </a:blip>
            <a:srcRect l="22221" t="36375" r="10693" b="56882"/>
            <a:stretch>
              <a:fillRect/>
            </a:stretch>
          </p:blipFill>
          <p:spPr bwMode="auto">
            <a:xfrm>
              <a:off x="647700" y="4252457"/>
              <a:ext cx="785336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Image 6" descr="evasif.tiff"/>
            <p:cNvPicPr>
              <a:picLocks noChangeAspect="1"/>
            </p:cNvPicPr>
            <p:nvPr/>
          </p:nvPicPr>
          <p:blipFill>
            <a:blip r:embed="rId6" cstate="print">
              <a:extLst>
                <a:ext uri="{28A0092B-C50C-407E-A947-70E740481C1C}">
                  <a14:useLocalDpi xmlns:a14="http://schemas.microsoft.com/office/drawing/2010/main" val="0"/>
                </a:ext>
              </a:extLst>
            </a:blip>
            <a:srcRect l="22639" t="31471" r="9583" b="61784"/>
            <a:stretch>
              <a:fillRect/>
            </a:stretch>
          </p:blipFill>
          <p:spPr bwMode="auto">
            <a:xfrm>
              <a:off x="685800" y="4889044"/>
              <a:ext cx="778986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Image 7" descr="non verifiable.tiff"/>
            <p:cNvPicPr>
              <a:picLocks noChangeAspect="1"/>
            </p:cNvPicPr>
            <p:nvPr/>
          </p:nvPicPr>
          <p:blipFill>
            <a:blip r:embed="rId7" cstate="email">
              <a:extLst>
                <a:ext uri="{28A0092B-C50C-407E-A947-70E740481C1C}">
                  <a14:useLocalDpi xmlns:a14="http://schemas.microsoft.com/office/drawing/2010/main" val="0"/>
                </a:ext>
              </a:extLst>
            </a:blip>
            <a:srcRect l="22223" t="31062" r="10555" b="59538"/>
            <a:stretch>
              <a:fillRect/>
            </a:stretch>
          </p:blipFill>
          <p:spPr bwMode="auto">
            <a:xfrm>
              <a:off x="647700" y="3409494"/>
              <a:ext cx="7869238"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Image 8" descr="recyclage.tiff"/>
            <p:cNvPicPr>
              <a:picLocks noChangeAspect="1"/>
            </p:cNvPicPr>
            <p:nvPr/>
          </p:nvPicPr>
          <p:blipFill>
            <a:blip r:embed="rId8" cstate="print">
              <a:extLst>
                <a:ext uri="{28A0092B-C50C-407E-A947-70E740481C1C}">
                  <a14:useLocalDpi xmlns:a14="http://schemas.microsoft.com/office/drawing/2010/main" val="0"/>
                </a:ext>
              </a:extLst>
            </a:blip>
            <a:srcRect l="22362" t="27997" r="10693" b="65260"/>
            <a:stretch>
              <a:fillRect/>
            </a:stretch>
          </p:blipFill>
          <p:spPr bwMode="auto">
            <a:xfrm>
              <a:off x="673100" y="5536744"/>
              <a:ext cx="783748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tre 2"/>
          <p:cNvSpPr>
            <a:spLocks noGrp="1"/>
          </p:cNvSpPr>
          <p:nvPr>
            <p:ph type="title"/>
          </p:nvPr>
        </p:nvSpPr>
        <p:spPr/>
        <p:txBody>
          <a:bodyPr>
            <a:normAutofit fontScale="90000"/>
          </a:bodyPr>
          <a:lstStyle/>
          <a:p>
            <a:r>
              <a:rPr lang="fr-CA" dirty="0"/>
              <a:t>Comment évaluer la fiabilité </a:t>
            </a:r>
            <a:br>
              <a:rPr lang="fr-CA" dirty="0"/>
            </a:br>
            <a:r>
              <a:rPr lang="fr-CA" dirty="0"/>
              <a:t>des </a:t>
            </a:r>
            <a:r>
              <a:rPr lang="fr-CA" dirty="0" smtClean="0"/>
              <a:t>articles?</a:t>
            </a:r>
            <a:endParaRPr lang="fr-CA" dirty="0"/>
          </a:p>
        </p:txBody>
      </p:sp>
    </p:spTree>
    <p:extLst>
      <p:ext uri="{BB962C8B-B14F-4D97-AF65-F5344CB8AC3E}">
        <p14:creationId xmlns:p14="http://schemas.microsoft.com/office/powerpoint/2010/main" val="26105141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 name="Image 1"/>
          <p:cNvPicPr>
            <a:picLocks noChangeAspect="1"/>
          </p:cNvPicPr>
          <p:nvPr/>
        </p:nvPicPr>
        <p:blipFill>
          <a:blip r:embed="rId3" cstate="email">
            <a:extLst>
              <a:ext uri="{28A0092B-C50C-407E-A947-70E740481C1C}">
                <a14:useLocalDpi xmlns:a14="http://schemas.microsoft.com/office/drawing/2010/main" val="0"/>
              </a:ext>
            </a:extLst>
          </a:blip>
          <a:srcRect t="12921" r="2010" b="34395"/>
          <a:stretch>
            <a:fillRect/>
          </a:stretch>
        </p:blipFill>
        <p:spPr bwMode="auto">
          <a:xfrm>
            <a:off x="457200" y="2418347"/>
            <a:ext cx="8207375" cy="3517131"/>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normAutofit fontScale="90000"/>
          </a:bodyPr>
          <a:lstStyle/>
          <a:p>
            <a:r>
              <a:rPr lang="fr-CA" smtClean="0"/>
              <a:t>Comment évaluer la fiabilité </a:t>
            </a:r>
            <a:br>
              <a:rPr lang="fr-CA" smtClean="0"/>
            </a:br>
            <a:r>
              <a:rPr lang="fr-CA" smtClean="0"/>
              <a:t>des articles?</a:t>
            </a:r>
            <a:endParaRPr lang="fr-CA" dirty="0"/>
          </a:p>
        </p:txBody>
      </p:sp>
      <p:sp>
        <p:nvSpPr>
          <p:cNvPr id="4" name="Espace réservé du contenu 3"/>
          <p:cNvSpPr>
            <a:spLocks noGrp="1"/>
          </p:cNvSpPr>
          <p:nvPr>
            <p:ph idx="1"/>
          </p:nvPr>
        </p:nvSpPr>
        <p:spPr>
          <a:xfrm>
            <a:off x="457200" y="1844824"/>
            <a:ext cx="8229600" cy="573523"/>
          </a:xfrm>
        </p:spPr>
        <p:txBody>
          <a:bodyPr>
            <a:normAutofit/>
          </a:bodyPr>
          <a:lstStyle/>
          <a:p>
            <a:r>
              <a:rPr lang="fr-CA" sz="2800" dirty="0">
                <a:latin typeface="Calibri" charset="0"/>
                <a:cs typeface="Calibri" charset="0"/>
              </a:rPr>
              <a:t>Exemple d</a:t>
            </a:r>
            <a:r>
              <a:rPr lang="fr-FR" sz="2800" dirty="0">
                <a:latin typeface="Calibri" charset="0"/>
                <a:cs typeface="Calibri" charset="0"/>
              </a:rPr>
              <a:t>'</a:t>
            </a:r>
            <a:r>
              <a:rPr lang="fr-CA" sz="2800" dirty="0">
                <a:latin typeface="Calibri" charset="0"/>
                <a:cs typeface="Calibri" charset="0"/>
              </a:rPr>
              <a:t>information plus </a:t>
            </a:r>
            <a:r>
              <a:rPr lang="fr-CA" sz="2800" dirty="0" smtClean="0">
                <a:latin typeface="Calibri" charset="0"/>
                <a:cs typeface="Calibri" charset="0"/>
              </a:rPr>
              <a:t>fiable</a:t>
            </a:r>
            <a:endParaRPr lang="fr-CA" sz="2800" dirty="0">
              <a:latin typeface="Calibri" charset="0"/>
              <a:cs typeface="Calibri" charset="0"/>
            </a:endParaRPr>
          </a:p>
        </p:txBody>
      </p:sp>
    </p:spTree>
    <p:extLst>
      <p:ext uri="{BB962C8B-B14F-4D97-AF65-F5344CB8AC3E}">
        <p14:creationId xmlns:p14="http://schemas.microsoft.com/office/powerpoint/2010/main" val="27187342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t>Quel public-cible?</a:t>
            </a:r>
            <a:endParaRPr lang="fr-CA" dirty="0"/>
          </a:p>
        </p:txBody>
      </p:sp>
      <p:sp>
        <p:nvSpPr>
          <p:cNvPr id="3" name="Espace réservé du contenu 2"/>
          <p:cNvSpPr>
            <a:spLocks noGrp="1"/>
          </p:cNvSpPr>
          <p:nvPr>
            <p:ph idx="1"/>
          </p:nvPr>
        </p:nvSpPr>
        <p:spPr>
          <a:xfrm>
            <a:off x="457200" y="1844824"/>
            <a:ext cx="8686800" cy="4281339"/>
          </a:xfrm>
        </p:spPr>
        <p:txBody>
          <a:bodyPr>
            <a:normAutofit fontScale="92500" lnSpcReduction="10000"/>
          </a:bodyPr>
          <a:lstStyle/>
          <a:p>
            <a:r>
              <a:rPr lang="fr-CA" dirty="0" smtClean="0"/>
              <a:t>Élèves du </a:t>
            </a:r>
            <a:r>
              <a:rPr lang="fr-CA" dirty="0"/>
              <a:t>primaire </a:t>
            </a:r>
            <a:r>
              <a:rPr lang="fr-CA" dirty="0" smtClean="0"/>
              <a:t>et du </a:t>
            </a:r>
            <a:r>
              <a:rPr lang="fr-CA" dirty="0"/>
              <a:t>secondaire</a:t>
            </a:r>
          </a:p>
          <a:p>
            <a:r>
              <a:rPr lang="fr-CA" dirty="0" smtClean="0"/>
              <a:t>Étudiants </a:t>
            </a:r>
            <a:r>
              <a:rPr lang="fr-CA" dirty="0"/>
              <a:t>du </a:t>
            </a:r>
            <a:r>
              <a:rPr lang="fr-CA" dirty="0" smtClean="0"/>
              <a:t>collégial</a:t>
            </a:r>
            <a:endParaRPr lang="fr-CA" dirty="0"/>
          </a:p>
          <a:p>
            <a:r>
              <a:rPr lang="fr-CA" dirty="0" smtClean="0"/>
              <a:t>Enseignants du primaire et du secondaire en formation initiale et continue</a:t>
            </a:r>
          </a:p>
          <a:p>
            <a:pPr lvl="1"/>
            <a:r>
              <a:rPr lang="fr-CA" dirty="0" smtClean="0"/>
              <a:t>Université Laval</a:t>
            </a:r>
          </a:p>
          <a:p>
            <a:pPr lvl="1"/>
            <a:r>
              <a:rPr lang="fr-CA" dirty="0" smtClean="0"/>
              <a:t>Université du Québec à Trois-Rivières</a:t>
            </a:r>
          </a:p>
          <a:p>
            <a:r>
              <a:rPr lang="fr-CA" dirty="0" smtClean="0"/>
              <a:t>Étudiants de 1</a:t>
            </a:r>
            <a:r>
              <a:rPr lang="fr-CA" baseline="30000" dirty="0" smtClean="0"/>
              <a:t>er</a:t>
            </a:r>
            <a:r>
              <a:rPr lang="fr-CA" dirty="0" smtClean="0"/>
              <a:t>, 2</a:t>
            </a:r>
            <a:r>
              <a:rPr lang="fr-CA" baseline="30000" dirty="0" smtClean="0"/>
              <a:t>e</a:t>
            </a:r>
            <a:r>
              <a:rPr lang="fr-CA" dirty="0" smtClean="0"/>
              <a:t> et 3</a:t>
            </a:r>
            <a:r>
              <a:rPr lang="fr-CA" baseline="30000" dirty="0" smtClean="0"/>
              <a:t>e</a:t>
            </a:r>
            <a:r>
              <a:rPr lang="fr-CA" dirty="0" smtClean="0"/>
              <a:t> cycles universitaires</a:t>
            </a:r>
          </a:p>
          <a:p>
            <a:pPr lvl="1"/>
            <a:r>
              <a:rPr lang="fr-CA" dirty="0" smtClean="0"/>
              <a:t>Ressources en développement</a:t>
            </a:r>
          </a:p>
          <a:p>
            <a:r>
              <a:rPr lang="fr-CA" dirty="0" smtClean="0"/>
              <a:t>Apprenants adultes</a:t>
            </a:r>
          </a:p>
          <a:p>
            <a:pPr lvl="1"/>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15</a:t>
            </a:fld>
            <a:endParaRPr lang="fr-CA"/>
          </a:p>
        </p:txBody>
      </p:sp>
    </p:spTree>
    <p:extLst>
      <p:ext uri="{BB962C8B-B14F-4D97-AF65-F5344CB8AC3E}">
        <p14:creationId xmlns:p14="http://schemas.microsoft.com/office/powerpoint/2010/main" val="307549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e 5"/>
          <p:cNvGrpSpPr/>
          <p:nvPr/>
        </p:nvGrpSpPr>
        <p:grpSpPr>
          <a:xfrm>
            <a:off x="457200" y="2418347"/>
            <a:ext cx="8207375" cy="3455789"/>
            <a:chOff x="468313" y="2852936"/>
            <a:chExt cx="8207375" cy="3455789"/>
          </a:xfrm>
        </p:grpSpPr>
        <p:pic>
          <p:nvPicPr>
            <p:cNvPr id="39" name="Image 3"/>
            <p:cNvPicPr>
              <a:picLocks noChangeAspect="1"/>
            </p:cNvPicPr>
            <p:nvPr/>
          </p:nvPicPr>
          <p:blipFill>
            <a:blip r:embed="rId3" cstate="email">
              <a:extLst>
                <a:ext uri="{28A0092B-C50C-407E-A947-70E740481C1C}">
                  <a14:useLocalDpi xmlns:a14="http://schemas.microsoft.com/office/drawing/2010/main" val="0"/>
                </a:ext>
              </a:extLst>
            </a:blip>
            <a:srcRect l="803" t="12878" r="2048" b="38597"/>
            <a:stretch>
              <a:fillRect/>
            </a:stretch>
          </p:blipFill>
          <p:spPr bwMode="auto">
            <a:xfrm>
              <a:off x="468313" y="2852936"/>
              <a:ext cx="8207375" cy="3455789"/>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sp>
          <p:nvSpPr>
            <p:cNvPr id="2" name="Ellipse 1"/>
            <p:cNvSpPr/>
            <p:nvPr/>
          </p:nvSpPr>
          <p:spPr>
            <a:xfrm>
              <a:off x="1979713" y="3717032"/>
              <a:ext cx="4464496" cy="18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3" name="Titre 2"/>
          <p:cNvSpPr>
            <a:spLocks noGrp="1"/>
          </p:cNvSpPr>
          <p:nvPr>
            <p:ph type="title"/>
          </p:nvPr>
        </p:nvSpPr>
        <p:spPr/>
        <p:txBody>
          <a:bodyPr>
            <a:normAutofit fontScale="90000"/>
          </a:bodyPr>
          <a:lstStyle/>
          <a:p>
            <a:r>
              <a:rPr lang="fr-CA" dirty="0" smtClean="0"/>
              <a:t>Comment évaluer la fiabilité </a:t>
            </a:r>
            <a:br>
              <a:rPr lang="fr-CA" dirty="0" smtClean="0"/>
            </a:br>
            <a:r>
              <a:rPr lang="fr-CA" dirty="0" smtClean="0"/>
              <a:t>des articles?</a:t>
            </a:r>
            <a:endParaRPr lang="fr-CA" dirty="0"/>
          </a:p>
        </p:txBody>
      </p:sp>
      <p:sp>
        <p:nvSpPr>
          <p:cNvPr id="5" name="Espace réservé du contenu 4"/>
          <p:cNvSpPr>
            <a:spLocks noGrp="1"/>
          </p:cNvSpPr>
          <p:nvPr>
            <p:ph idx="1"/>
          </p:nvPr>
        </p:nvSpPr>
        <p:spPr>
          <a:xfrm>
            <a:off x="457200" y="1844824"/>
            <a:ext cx="8229600" cy="573523"/>
          </a:xfrm>
        </p:spPr>
        <p:txBody>
          <a:bodyPr>
            <a:normAutofit/>
          </a:bodyPr>
          <a:lstStyle/>
          <a:p>
            <a:r>
              <a:rPr lang="fr-CA" sz="2800" dirty="0">
                <a:latin typeface="Calibri" charset="0"/>
                <a:cs typeface="Calibri" charset="0"/>
              </a:rPr>
              <a:t>Exemple d</a:t>
            </a:r>
            <a:r>
              <a:rPr lang="fr-FR" sz="2800" dirty="0">
                <a:latin typeface="Calibri" charset="0"/>
                <a:cs typeface="Calibri" charset="0"/>
              </a:rPr>
              <a:t>'</a:t>
            </a:r>
            <a:r>
              <a:rPr lang="fr-CA" sz="2800" dirty="0">
                <a:latin typeface="Calibri" charset="0"/>
                <a:cs typeface="Calibri" charset="0"/>
              </a:rPr>
              <a:t>information non </a:t>
            </a:r>
            <a:r>
              <a:rPr lang="fr-CA" sz="2800" dirty="0" smtClean="0">
                <a:latin typeface="Calibri" charset="0"/>
                <a:cs typeface="Calibri" charset="0"/>
              </a:rPr>
              <a:t>fiable</a:t>
            </a:r>
            <a:endParaRPr lang="fr-CA" sz="2800" dirty="0">
              <a:latin typeface="Calibri" charset="0"/>
              <a:cs typeface="Calibri" charset="0"/>
            </a:endParaRPr>
          </a:p>
        </p:txBody>
      </p:sp>
    </p:spTree>
    <p:extLst>
      <p:ext uri="{BB962C8B-B14F-4D97-AF65-F5344CB8AC3E}">
        <p14:creationId xmlns:p14="http://schemas.microsoft.com/office/powerpoint/2010/main" val="35758216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Comment évaluer la fiabilité</a:t>
            </a:r>
            <a:br>
              <a:rPr lang="fr-CA" dirty="0" smtClean="0"/>
            </a:br>
            <a:r>
              <a:rPr lang="fr-CA" dirty="0" smtClean="0"/>
              <a:t>des articles?</a:t>
            </a:r>
            <a:endParaRPr lang="fr-CA" dirty="0"/>
          </a:p>
        </p:txBody>
      </p:sp>
      <p:sp>
        <p:nvSpPr>
          <p:cNvPr id="3" name="Espace réservé du contenu 2"/>
          <p:cNvSpPr>
            <a:spLocks noGrp="1"/>
          </p:cNvSpPr>
          <p:nvPr>
            <p:ph idx="1"/>
          </p:nvPr>
        </p:nvSpPr>
        <p:spPr>
          <a:xfrm>
            <a:off x="235973" y="1785830"/>
            <a:ext cx="8701549" cy="4281339"/>
          </a:xfrm>
        </p:spPr>
        <p:txBody>
          <a:bodyPr>
            <a:normAutofit/>
          </a:bodyPr>
          <a:lstStyle/>
          <a:p>
            <a:r>
              <a:rPr lang="fr-CA" sz="2400" dirty="0" smtClean="0">
                <a:latin typeface="+mn-lt"/>
              </a:rPr>
              <a:t>Repérer les labels « bon article » et « article de qualité »</a:t>
            </a:r>
            <a:endParaRPr lang="fr-CA" sz="2400" dirty="0">
              <a:latin typeface="+mn-lt"/>
            </a:endParaRPr>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151</a:t>
            </a:fld>
            <a:endParaRPr lang="fr-CA"/>
          </a:p>
        </p:txBody>
      </p:sp>
      <p:sp>
        <p:nvSpPr>
          <p:cNvPr id="5" name="ZoneTexte 4"/>
          <p:cNvSpPr txBox="1"/>
          <p:nvPr/>
        </p:nvSpPr>
        <p:spPr>
          <a:xfrm>
            <a:off x="274101" y="6453336"/>
            <a:ext cx="1489587" cy="246221"/>
          </a:xfrm>
          <a:prstGeom prst="rect">
            <a:avLst/>
          </a:prstGeom>
          <a:noFill/>
        </p:spPr>
        <p:txBody>
          <a:bodyPr wrap="square" rtlCol="0">
            <a:spAutoFit/>
          </a:bodyPr>
          <a:lstStyle/>
          <a:p>
            <a:r>
              <a:rPr lang="fr-CA" sz="1000" dirty="0" err="1" smtClean="0"/>
              <a:t>Vandendorpe</a:t>
            </a:r>
            <a:r>
              <a:rPr lang="fr-CA" sz="1000" dirty="0" smtClean="0"/>
              <a:t>, 2015</a:t>
            </a:r>
            <a:endParaRPr lang="fr-CA" sz="1000" dirty="0"/>
          </a:p>
        </p:txBody>
      </p:sp>
      <p:pic>
        <p:nvPicPr>
          <p:cNvPr id="8" name="Image 7"/>
          <p:cNvPicPr>
            <a:picLocks noChangeAspect="1"/>
          </p:cNvPicPr>
          <p:nvPr/>
        </p:nvPicPr>
        <p:blipFill>
          <a:blip r:embed="rId3"/>
          <a:stretch>
            <a:fillRect/>
          </a:stretch>
        </p:blipFill>
        <p:spPr>
          <a:xfrm>
            <a:off x="603301" y="4266944"/>
            <a:ext cx="4552950" cy="1800225"/>
          </a:xfrm>
          <a:prstGeom prst="rect">
            <a:avLst/>
          </a:prstGeom>
        </p:spPr>
      </p:pic>
      <p:pic>
        <p:nvPicPr>
          <p:cNvPr id="9" name="Image 8"/>
          <p:cNvPicPr>
            <a:picLocks noChangeAspect="1"/>
          </p:cNvPicPr>
          <p:nvPr/>
        </p:nvPicPr>
        <p:blipFill>
          <a:blip r:embed="rId4"/>
          <a:stretch>
            <a:fillRect/>
          </a:stretch>
        </p:blipFill>
        <p:spPr>
          <a:xfrm>
            <a:off x="603301" y="2373924"/>
            <a:ext cx="5400675" cy="1552575"/>
          </a:xfrm>
          <a:prstGeom prst="rect">
            <a:avLst/>
          </a:prstGeom>
        </p:spPr>
      </p:pic>
    </p:spTree>
    <p:extLst>
      <p:ext uri="{BB962C8B-B14F-4D97-AF65-F5344CB8AC3E}">
        <p14:creationId xmlns:p14="http://schemas.microsoft.com/office/powerpoint/2010/main" val="36885827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Comment connaître les auteurs?</a:t>
            </a:r>
            <a:endParaRPr lang="fr-CA" dirty="0"/>
          </a:p>
        </p:txBody>
      </p:sp>
      <p:sp>
        <p:nvSpPr>
          <p:cNvPr id="4" name="Espace réservé du contenu 3"/>
          <p:cNvSpPr>
            <a:spLocks noGrp="1"/>
          </p:cNvSpPr>
          <p:nvPr>
            <p:ph idx="1"/>
          </p:nvPr>
        </p:nvSpPr>
        <p:spPr/>
        <p:txBody>
          <a:bodyPr/>
          <a:lstStyle/>
          <a:p>
            <a:pPr>
              <a:lnSpc>
                <a:spcPct val="90000"/>
              </a:lnSpc>
              <a:spcBef>
                <a:spcPts val="1200"/>
              </a:spcBef>
              <a:spcAft>
                <a:spcPts val="1200"/>
              </a:spcAft>
            </a:pPr>
            <a:r>
              <a:rPr lang="fr-CA" dirty="0">
                <a:latin typeface="+mn-lt"/>
                <a:cs typeface="Calibri" charset="0"/>
              </a:rPr>
              <a:t>Articles issus de la collaboration de multiples auteurs (identifiés par des pseudonymes)</a:t>
            </a:r>
          </a:p>
          <a:p>
            <a:pPr>
              <a:lnSpc>
                <a:spcPct val="90000"/>
              </a:lnSpc>
              <a:spcBef>
                <a:spcPts val="1200"/>
              </a:spcBef>
              <a:spcAft>
                <a:spcPts val="1200"/>
              </a:spcAft>
            </a:pPr>
            <a:r>
              <a:rPr lang="fr-CA" dirty="0">
                <a:latin typeface="+mn-lt"/>
                <a:cs typeface="Calibri" charset="0"/>
              </a:rPr>
              <a:t>Liste des contributions affichée dans l</a:t>
            </a:r>
            <a:r>
              <a:rPr lang="fr-FR" dirty="0">
                <a:latin typeface="+mn-lt"/>
                <a:cs typeface="Calibri" charset="0"/>
              </a:rPr>
              <a:t>'</a:t>
            </a:r>
            <a:r>
              <a:rPr lang="fr-CA" dirty="0">
                <a:latin typeface="+mn-lt"/>
                <a:cs typeface="Calibri" charset="0"/>
              </a:rPr>
              <a:t>historique</a:t>
            </a:r>
          </a:p>
          <a:p>
            <a:pPr>
              <a:lnSpc>
                <a:spcPct val="90000"/>
              </a:lnSpc>
              <a:spcBef>
                <a:spcPts val="1200"/>
              </a:spcBef>
              <a:spcAft>
                <a:spcPts val="1200"/>
              </a:spcAft>
            </a:pPr>
            <a:r>
              <a:rPr lang="fr-CA" dirty="0">
                <a:latin typeface="+mn-lt"/>
                <a:cs typeface="Calibri" charset="0"/>
              </a:rPr>
              <a:t>Validation de l</a:t>
            </a:r>
            <a:r>
              <a:rPr lang="fr-FR" dirty="0">
                <a:latin typeface="+mn-lt"/>
                <a:cs typeface="Calibri" charset="0"/>
              </a:rPr>
              <a:t>'</a:t>
            </a:r>
            <a:r>
              <a:rPr lang="fr-CA" dirty="0">
                <a:latin typeface="+mn-lt"/>
                <a:cs typeface="Calibri" charset="0"/>
              </a:rPr>
              <a:t>information assurée par surveillance de collaborateurs </a:t>
            </a:r>
            <a:r>
              <a:rPr lang="fr-CA" dirty="0" smtClean="0">
                <a:latin typeface="+mn-lt"/>
                <a:cs typeface="Calibri" charset="0"/>
              </a:rPr>
              <a:t>bénévoles</a:t>
            </a:r>
            <a:endParaRPr lang="fr-CA" dirty="0">
              <a:latin typeface="+mn-lt"/>
              <a:cs typeface="Calibri" charset="0"/>
            </a:endParaRPr>
          </a:p>
        </p:txBody>
      </p:sp>
    </p:spTree>
    <p:extLst>
      <p:ext uri="{BB962C8B-B14F-4D97-AF65-F5344CB8AC3E}">
        <p14:creationId xmlns:p14="http://schemas.microsoft.com/office/powerpoint/2010/main" val="8101626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 name="Image 38" descr="wiki - auteurs 1.tiff"/>
          <p:cNvPicPr>
            <a:picLocks noChangeAspect="1"/>
          </p:cNvPicPr>
          <p:nvPr/>
        </p:nvPicPr>
        <p:blipFill rotWithShape="1">
          <a:blip r:embed="rId3" cstate="email">
            <a:extLst>
              <a:ext uri="{28A0092B-C50C-407E-A947-70E740481C1C}">
                <a14:useLocalDpi xmlns:a14="http://schemas.microsoft.com/office/drawing/2010/main" val="0"/>
              </a:ext>
            </a:extLst>
          </a:blip>
          <a:srcRect l="1010" t="15313" r="1389" b="5263"/>
          <a:stretch/>
        </p:blipFill>
        <p:spPr>
          <a:xfrm>
            <a:off x="480671" y="1764000"/>
            <a:ext cx="8206129" cy="4430057"/>
          </a:xfrm>
          <a:prstGeom prst="rect">
            <a:avLst/>
          </a:prstGeom>
          <a:ln>
            <a:solidFill>
              <a:srgbClr val="4F81BD"/>
            </a:solidFill>
          </a:ln>
        </p:spPr>
      </p:pic>
      <p:sp>
        <p:nvSpPr>
          <p:cNvPr id="2" name="Titre 1"/>
          <p:cNvSpPr>
            <a:spLocks noGrp="1"/>
          </p:cNvSpPr>
          <p:nvPr>
            <p:ph type="title"/>
          </p:nvPr>
        </p:nvSpPr>
        <p:spPr/>
        <p:txBody>
          <a:bodyPr/>
          <a:lstStyle/>
          <a:p>
            <a:r>
              <a:rPr lang="fr-CA" dirty="0" smtClean="0"/>
              <a:t>Comment connaître les auteurs?</a:t>
            </a:r>
            <a:endParaRPr lang="fr-CA" dirty="0"/>
          </a:p>
        </p:txBody>
      </p:sp>
    </p:spTree>
    <p:extLst>
      <p:ext uri="{BB962C8B-B14F-4D97-AF65-F5344CB8AC3E}">
        <p14:creationId xmlns:p14="http://schemas.microsoft.com/office/powerpoint/2010/main" val="27589988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Comment connaître les auteurs?</a:t>
            </a:r>
            <a:endParaRPr lang="fr-CA" dirty="0"/>
          </a:p>
        </p:txBody>
      </p:sp>
      <p:pic>
        <p:nvPicPr>
          <p:cNvPr id="6" name="Image 5" descr="wiki - auteurs 1.tiff"/>
          <p:cNvPicPr>
            <a:picLocks noChangeAspect="1"/>
          </p:cNvPicPr>
          <p:nvPr/>
        </p:nvPicPr>
        <p:blipFill rotWithShape="1">
          <a:blip r:embed="rId3" cstate="email">
            <a:extLst>
              <a:ext uri="{28A0092B-C50C-407E-A947-70E740481C1C}">
                <a14:useLocalDpi xmlns:a14="http://schemas.microsoft.com/office/drawing/2010/main" val="0"/>
              </a:ext>
            </a:extLst>
          </a:blip>
          <a:srcRect l="1010" t="15313" r="1389" b="5263"/>
          <a:stretch/>
        </p:blipFill>
        <p:spPr>
          <a:xfrm>
            <a:off x="480671" y="1764000"/>
            <a:ext cx="8206129" cy="4430057"/>
          </a:xfrm>
          <a:prstGeom prst="rect">
            <a:avLst/>
          </a:prstGeom>
          <a:ln>
            <a:solidFill>
              <a:srgbClr val="4F81BD"/>
            </a:solidFill>
          </a:ln>
        </p:spPr>
      </p:pic>
      <p:sp>
        <p:nvSpPr>
          <p:cNvPr id="40" name="Rectangle 39"/>
          <p:cNvSpPr/>
          <p:nvPr/>
        </p:nvSpPr>
        <p:spPr>
          <a:xfrm>
            <a:off x="5618639" y="2053848"/>
            <a:ext cx="1080120" cy="360040"/>
          </a:xfrm>
          <a:prstGeom prst="rect">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8741239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e 4"/>
          <p:cNvGrpSpPr/>
          <p:nvPr/>
        </p:nvGrpSpPr>
        <p:grpSpPr>
          <a:xfrm>
            <a:off x="100862" y="1911034"/>
            <a:ext cx="8866140" cy="3972408"/>
            <a:chOff x="100862" y="1911034"/>
            <a:chExt cx="8866140" cy="3972408"/>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62" y="1911034"/>
              <a:ext cx="8866140" cy="39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07456" y="4869160"/>
              <a:ext cx="165643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3" name="Titre 2"/>
          <p:cNvSpPr>
            <a:spLocks noGrp="1"/>
          </p:cNvSpPr>
          <p:nvPr>
            <p:ph type="title"/>
          </p:nvPr>
        </p:nvSpPr>
        <p:spPr/>
        <p:txBody>
          <a:bodyPr/>
          <a:lstStyle/>
          <a:p>
            <a:r>
              <a:rPr lang="fr-CA" dirty="0" smtClean="0"/>
              <a:t>Comment connaître les auteurs?</a:t>
            </a:r>
            <a:endParaRPr lang="fr-CA" dirty="0"/>
          </a:p>
        </p:txBody>
      </p:sp>
    </p:spTree>
    <p:extLst>
      <p:ext uri="{BB962C8B-B14F-4D97-AF65-F5344CB8AC3E}">
        <p14:creationId xmlns:p14="http://schemas.microsoft.com/office/powerpoint/2010/main" val="1598682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e 7"/>
          <p:cNvGrpSpPr/>
          <p:nvPr/>
        </p:nvGrpSpPr>
        <p:grpSpPr>
          <a:xfrm>
            <a:off x="457200" y="2187207"/>
            <a:ext cx="7765327" cy="4014911"/>
            <a:chOff x="491594" y="2512060"/>
            <a:chExt cx="7765327" cy="4014911"/>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594" y="2512060"/>
              <a:ext cx="7765327" cy="4014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21688" y="3284984"/>
              <a:ext cx="1834088"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5"/>
            <p:cNvSpPr/>
            <p:nvPr/>
          </p:nvSpPr>
          <p:spPr>
            <a:xfrm>
              <a:off x="721688" y="5445224"/>
              <a:ext cx="716268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p:cNvSpPr/>
            <p:nvPr/>
          </p:nvSpPr>
          <p:spPr>
            <a:xfrm>
              <a:off x="1259632" y="2636912"/>
              <a:ext cx="56441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5" name="Titre 4"/>
          <p:cNvSpPr>
            <a:spLocks noGrp="1"/>
          </p:cNvSpPr>
          <p:nvPr>
            <p:ph type="title"/>
          </p:nvPr>
        </p:nvSpPr>
        <p:spPr/>
        <p:txBody>
          <a:bodyPr/>
          <a:lstStyle/>
          <a:p>
            <a:r>
              <a:rPr lang="fr-CA" smtClean="0"/>
              <a:t>Comment connaître les auteurs?</a:t>
            </a:r>
            <a:endParaRPr lang="fr-CA" dirty="0"/>
          </a:p>
        </p:txBody>
      </p:sp>
      <p:sp>
        <p:nvSpPr>
          <p:cNvPr id="10" name="Espace réservé du contenu 9"/>
          <p:cNvSpPr>
            <a:spLocks noGrp="1"/>
          </p:cNvSpPr>
          <p:nvPr>
            <p:ph idx="1"/>
          </p:nvPr>
        </p:nvSpPr>
        <p:spPr>
          <a:xfrm>
            <a:off x="457200" y="1844825"/>
            <a:ext cx="8229600" cy="489302"/>
          </a:xfrm>
        </p:spPr>
        <p:txBody>
          <a:bodyPr>
            <a:normAutofit fontScale="92500" lnSpcReduction="10000"/>
          </a:bodyPr>
          <a:lstStyle/>
          <a:p>
            <a:r>
              <a:rPr lang="fr-CA" sz="3000" dirty="0"/>
              <a:t>Pour en connaître plus sur les auteurs…</a:t>
            </a:r>
          </a:p>
          <a:p>
            <a:endParaRPr lang="fr-CA" dirty="0"/>
          </a:p>
        </p:txBody>
      </p:sp>
    </p:spTree>
    <p:extLst>
      <p:ext uri="{BB962C8B-B14F-4D97-AF65-F5344CB8AC3E}">
        <p14:creationId xmlns:p14="http://schemas.microsoft.com/office/powerpoint/2010/main" val="19397193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A" smtClean="0"/>
              <a:t>Quelles utilisations en éducation?</a:t>
            </a:r>
            <a:endParaRPr lang="fr-CA" dirty="0"/>
          </a:p>
        </p:txBody>
      </p:sp>
      <p:sp>
        <p:nvSpPr>
          <p:cNvPr id="7" name="Espace réservé du contenu 6"/>
          <p:cNvSpPr>
            <a:spLocks noGrp="1"/>
          </p:cNvSpPr>
          <p:nvPr>
            <p:ph idx="1"/>
          </p:nvPr>
        </p:nvSpPr>
        <p:spPr/>
        <p:txBody>
          <a:bodyPr>
            <a:normAutofit fontScale="92500" lnSpcReduction="10000"/>
          </a:bodyPr>
          <a:lstStyle/>
          <a:p>
            <a:pPr lvl="0">
              <a:spcBef>
                <a:spcPts val="600"/>
              </a:spcBef>
            </a:pPr>
            <a:r>
              <a:rPr lang="fr-CA" sz="2400" b="1" dirty="0"/>
              <a:t>Point de départ pour cerner un sujet de recherche</a:t>
            </a:r>
          </a:p>
          <a:p>
            <a:pPr marL="800100" lvl="1" indent="-342900">
              <a:spcBef>
                <a:spcPts val="600"/>
              </a:spcBef>
              <a:buFont typeface="Arial" panose="020B0604020202020204" pitchFamily="34" charset="0"/>
              <a:buChar char="•"/>
            </a:pPr>
            <a:r>
              <a:rPr lang="fr-CA" sz="2400" dirty="0"/>
              <a:t>Exploration des faits et concepts liés à un sujet</a:t>
            </a:r>
          </a:p>
          <a:p>
            <a:pPr marL="800100" lvl="1" indent="-342900">
              <a:spcBef>
                <a:spcPts val="600"/>
              </a:spcBef>
              <a:buFont typeface="Arial" panose="020B0604020202020204" pitchFamily="34" charset="0"/>
              <a:buChar char="•"/>
            </a:pPr>
            <a:r>
              <a:rPr lang="fr-CA" sz="2400" dirty="0"/>
              <a:t>Identification de mots-clés pour enrichir les requêtes</a:t>
            </a:r>
          </a:p>
          <a:p>
            <a:pPr marL="800100" lvl="1" indent="-342900">
              <a:spcBef>
                <a:spcPts val="600"/>
              </a:spcBef>
              <a:buFont typeface="Arial" panose="020B0604020202020204" pitchFamily="34" charset="0"/>
              <a:buChar char="•"/>
            </a:pPr>
            <a:r>
              <a:rPr lang="fr-CA" sz="2400" dirty="0"/>
              <a:t>Repérage de références fiables et d’hyperliens vers d’autres sources</a:t>
            </a:r>
          </a:p>
          <a:p>
            <a:pPr lvl="0">
              <a:spcBef>
                <a:spcPts val="600"/>
              </a:spcBef>
            </a:pPr>
            <a:r>
              <a:rPr lang="fr-CA" sz="2400" b="1" dirty="0"/>
              <a:t>Outil de formation à la lecture critique</a:t>
            </a:r>
          </a:p>
          <a:p>
            <a:pPr marL="800100" lvl="1" indent="-342900">
              <a:spcBef>
                <a:spcPts val="600"/>
              </a:spcBef>
              <a:buFont typeface="Arial" panose="020B0604020202020204" pitchFamily="34" charset="0"/>
              <a:buChar char="•"/>
            </a:pPr>
            <a:r>
              <a:rPr lang="fr-CA" sz="2400" dirty="0"/>
              <a:t>Vérification de la présence de sources crédibles (3QPOC)</a:t>
            </a:r>
          </a:p>
          <a:p>
            <a:pPr marL="800100" lvl="1" indent="-342900">
              <a:spcBef>
                <a:spcPts val="600"/>
              </a:spcBef>
              <a:buFont typeface="Arial" panose="020B0604020202020204" pitchFamily="34" charset="0"/>
              <a:buChar char="•"/>
            </a:pPr>
            <a:r>
              <a:rPr lang="fr-CA" sz="2400" dirty="0"/>
              <a:t>Consultation de l’historique pour évaluer le degré de maturité de l’article</a:t>
            </a:r>
          </a:p>
          <a:p>
            <a:pPr marL="800100" lvl="1" indent="-342900">
              <a:spcBef>
                <a:spcPts val="600"/>
              </a:spcBef>
              <a:buFont typeface="Arial" panose="020B0604020202020204" pitchFamily="34" charset="0"/>
              <a:buChar char="•"/>
            </a:pPr>
            <a:r>
              <a:rPr lang="fr-CA" sz="2400" dirty="0"/>
              <a:t>Identification des points en litige et appréciation du travail de </a:t>
            </a:r>
            <a:r>
              <a:rPr lang="fr-CA" sz="2400" dirty="0" smtClean="0"/>
              <a:t>réécriture</a:t>
            </a:r>
            <a:endParaRPr lang="fr-CA" sz="2400" dirty="0"/>
          </a:p>
        </p:txBody>
      </p:sp>
    </p:spTree>
    <p:extLst>
      <p:ext uri="{BB962C8B-B14F-4D97-AF65-F5344CB8AC3E}">
        <p14:creationId xmlns:p14="http://schemas.microsoft.com/office/powerpoint/2010/main" val="21838580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A" smtClean="0"/>
              <a:t>Quelles utilisations en éducation?</a:t>
            </a:r>
            <a:endParaRPr lang="fr-CA" dirty="0"/>
          </a:p>
        </p:txBody>
      </p:sp>
      <p:sp>
        <p:nvSpPr>
          <p:cNvPr id="7" name="Espace réservé du contenu 6"/>
          <p:cNvSpPr>
            <a:spLocks noGrp="1"/>
          </p:cNvSpPr>
          <p:nvPr>
            <p:ph idx="1"/>
          </p:nvPr>
        </p:nvSpPr>
        <p:spPr/>
        <p:txBody>
          <a:bodyPr/>
          <a:lstStyle/>
          <a:p>
            <a:pPr lvl="0">
              <a:spcBef>
                <a:spcPts val="600"/>
              </a:spcBef>
            </a:pPr>
            <a:r>
              <a:rPr lang="fr-CA" sz="2400" b="1" dirty="0"/>
              <a:t>Participation au processus </a:t>
            </a:r>
            <a:r>
              <a:rPr lang="fr-CA" sz="2400" b="1" dirty="0" smtClean="0"/>
              <a:t>éditorial : rédaction </a:t>
            </a:r>
            <a:r>
              <a:rPr lang="fr-CA" sz="2400" b="1" dirty="0"/>
              <a:t>d’un article d’encyclopédie</a:t>
            </a:r>
          </a:p>
          <a:p>
            <a:pPr marL="800100" lvl="1" indent="-342900">
              <a:spcBef>
                <a:spcPts val="600"/>
              </a:spcBef>
              <a:buFont typeface="Arial" panose="020B0604020202020204" pitchFamily="34" charset="0"/>
              <a:buChar char="•"/>
            </a:pPr>
            <a:r>
              <a:rPr lang="fr-CA" sz="2400" dirty="0"/>
              <a:t>Écriture </a:t>
            </a:r>
            <a:r>
              <a:rPr lang="fr-CA" sz="2400" dirty="0" smtClean="0"/>
              <a:t>collaborative</a:t>
            </a:r>
            <a:endParaRPr lang="fr-CA" sz="2400" dirty="0"/>
          </a:p>
          <a:p>
            <a:pPr marL="800100" lvl="1" indent="-342900">
              <a:spcBef>
                <a:spcPts val="600"/>
              </a:spcBef>
              <a:buFont typeface="Arial" panose="020B0604020202020204" pitchFamily="34" charset="0"/>
              <a:buChar char="•"/>
            </a:pPr>
            <a:r>
              <a:rPr lang="fr-CA" sz="2400" dirty="0"/>
              <a:t>Apprentissage participatif </a:t>
            </a:r>
          </a:p>
          <a:p>
            <a:pPr marL="800100" lvl="1" indent="-342900">
              <a:spcBef>
                <a:spcPts val="600"/>
              </a:spcBef>
              <a:buFont typeface="Arial" panose="020B0604020202020204" pitchFamily="34" charset="0"/>
              <a:buChar char="•"/>
            </a:pPr>
            <a:r>
              <a:rPr lang="fr-CA" sz="2400" dirty="0"/>
              <a:t>Projet authentique</a:t>
            </a:r>
          </a:p>
          <a:p>
            <a:pPr marL="800100" lvl="1" indent="-342900">
              <a:spcBef>
                <a:spcPts val="600"/>
              </a:spcBef>
              <a:buFont typeface="Arial" panose="020B0604020202020204" pitchFamily="34" charset="0"/>
              <a:buChar char="•"/>
            </a:pPr>
            <a:r>
              <a:rPr lang="fr-CA" sz="2400" dirty="0"/>
              <a:t>Compréhension du processus d’écriture et de réécriture d’un texte encyclopédique, de la citation des sources, du droit d’auteur</a:t>
            </a:r>
          </a:p>
          <a:p>
            <a:pPr marL="800100" lvl="1" indent="-342900">
              <a:spcBef>
                <a:spcPts val="600"/>
              </a:spcBef>
              <a:buFont typeface="Arial" panose="020B0604020202020204" pitchFamily="34" charset="0"/>
              <a:buChar char="•"/>
            </a:pPr>
            <a:r>
              <a:rPr lang="fr-CA" sz="2400" dirty="0"/>
              <a:t>Compréhension de l’intérêt de diversifier ses </a:t>
            </a:r>
            <a:r>
              <a:rPr lang="fr-CA" sz="2400" dirty="0" smtClean="0"/>
              <a:t>sources</a:t>
            </a:r>
            <a:endParaRPr lang="fr-CA" sz="2400" dirty="0"/>
          </a:p>
        </p:txBody>
      </p:sp>
    </p:spTree>
    <p:extLst>
      <p:ext uri="{BB962C8B-B14F-4D97-AF65-F5344CB8AC3E}">
        <p14:creationId xmlns:p14="http://schemas.microsoft.com/office/powerpoint/2010/main" val="2875082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marL="514350" indent="-514350">
              <a:buFont typeface="+mj-lt"/>
              <a:buAutoNum type="arabicPeriod" startAt="5"/>
            </a:pPr>
            <a:r>
              <a:rPr lang="fr-CA" dirty="0" smtClean="0"/>
              <a:t>Prendre des notes et citer une source</a:t>
            </a:r>
            <a:endParaRPr lang="fr-CA" dirty="0"/>
          </a:p>
        </p:txBody>
      </p:sp>
    </p:spTree>
    <p:extLst>
      <p:ext uri="{BB962C8B-B14F-4D97-AF65-F5344CB8AC3E}">
        <p14:creationId xmlns:p14="http://schemas.microsoft.com/office/powerpoint/2010/main" val="33387237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Approche pédagogique</a:t>
            </a:r>
            <a:endParaRPr lang="fr-CA" dirty="0"/>
          </a:p>
        </p:txBody>
      </p:sp>
      <p:sp>
        <p:nvSpPr>
          <p:cNvPr id="3" name="Espace réservé du contenu 2"/>
          <p:cNvSpPr>
            <a:spLocks noGrp="1"/>
          </p:cNvSpPr>
          <p:nvPr>
            <p:ph idx="1"/>
          </p:nvPr>
        </p:nvSpPr>
        <p:spPr/>
        <p:txBody>
          <a:bodyPr>
            <a:normAutofit fontScale="92500" lnSpcReduction="20000"/>
          </a:bodyPr>
          <a:lstStyle/>
          <a:p>
            <a:r>
              <a:rPr lang="fr-CA" dirty="0" smtClean="0"/>
              <a:t>Conception des capsules vidéos</a:t>
            </a:r>
          </a:p>
          <a:p>
            <a:pPr lvl="1"/>
            <a:r>
              <a:rPr lang="fr-CA" dirty="0" smtClean="0"/>
              <a:t>Modélisation / pensée à voix haute</a:t>
            </a:r>
          </a:p>
          <a:p>
            <a:endParaRPr lang="fr-CA" dirty="0" smtClean="0"/>
          </a:p>
          <a:p>
            <a:r>
              <a:rPr lang="fr-CA" dirty="0" smtClean="0"/>
              <a:t>Utilisation des capsules vidéos et des ressources d’accompagnement</a:t>
            </a:r>
          </a:p>
          <a:p>
            <a:pPr lvl="1"/>
            <a:r>
              <a:rPr lang="fr-CA" dirty="0" smtClean="0"/>
              <a:t>Enseignement magistral</a:t>
            </a:r>
          </a:p>
          <a:p>
            <a:pPr lvl="1"/>
            <a:r>
              <a:rPr lang="fr-CA" dirty="0"/>
              <a:t>Pédagogie inversée</a:t>
            </a:r>
          </a:p>
          <a:p>
            <a:pPr lvl="1"/>
            <a:r>
              <a:rPr lang="fr-CA" dirty="0" smtClean="0"/>
              <a:t>Enseignement explicite </a:t>
            </a:r>
            <a:r>
              <a:rPr lang="fr-CA" sz="2000" dirty="0" smtClean="0"/>
              <a:t>(mise </a:t>
            </a:r>
            <a:r>
              <a:rPr lang="fr-CA" sz="2000" dirty="0"/>
              <a:t>en </a:t>
            </a:r>
            <a:r>
              <a:rPr lang="fr-CA" sz="2000" dirty="0" smtClean="0"/>
              <a:t>situation; rappel </a:t>
            </a:r>
            <a:r>
              <a:rPr lang="fr-CA" sz="2000" dirty="0"/>
              <a:t>des </a:t>
            </a:r>
            <a:r>
              <a:rPr lang="fr-CA" sz="2000" dirty="0" smtClean="0"/>
              <a:t>préalables; modelage; pratique guidée; pratique autonome; objectivation; révision; évaluation)</a:t>
            </a:r>
          </a:p>
          <a:p>
            <a:pPr lvl="1"/>
            <a:r>
              <a:rPr lang="fr-CA" dirty="0"/>
              <a:t>Etc.</a:t>
            </a:r>
          </a:p>
          <a:p>
            <a:pPr lvl="1"/>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16</a:t>
            </a:fld>
            <a:endParaRPr lang="fr-CA"/>
          </a:p>
        </p:txBody>
      </p:sp>
    </p:spTree>
    <p:extLst>
      <p:ext uri="{BB962C8B-B14F-4D97-AF65-F5344CB8AC3E}">
        <p14:creationId xmlns:p14="http://schemas.microsoft.com/office/powerpoint/2010/main" val="35311295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560" y="1631276"/>
            <a:ext cx="6682719" cy="4559973"/>
          </a:xfrm>
          <a:prstGeom prst="rect">
            <a:avLst/>
          </a:prstGeom>
        </p:spPr>
      </p:pic>
      <p:sp>
        <p:nvSpPr>
          <p:cNvPr id="15" name="Rectangle à coins arrondis 14"/>
          <p:cNvSpPr/>
          <p:nvPr/>
        </p:nvSpPr>
        <p:spPr>
          <a:xfrm>
            <a:off x="1209356" y="1930058"/>
            <a:ext cx="2761511" cy="1826160"/>
          </a:xfrm>
          <a:prstGeom prst="wedgeRoundRectCallout">
            <a:avLst/>
          </a:prstGeom>
          <a:solidFill>
            <a:srgbClr val="3B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defTabSz="449263" fontAlgn="base">
              <a:lnSpc>
                <a:spcPct val="87000"/>
              </a:lnSpc>
              <a:spcBef>
                <a:spcPct val="0"/>
              </a:spcBef>
              <a:spcAft>
                <a:spcPct val="0"/>
              </a:spcAft>
              <a:buClr>
                <a:schemeClr val="accent3"/>
              </a:buClr>
              <a:buSzPct val="100000"/>
              <a:buFont typeface="Arial" panose="020B0604020202020204" pitchFamily="34" charset="0"/>
              <a:buChar char="•"/>
            </a:pPr>
            <a:r>
              <a:rPr lang="fr-FR" sz="1200" dirty="0" smtClean="0"/>
              <a:t>S’approprier </a:t>
            </a:r>
            <a:r>
              <a:rPr lang="fr-FR" sz="1200" dirty="0"/>
              <a:t>le </a:t>
            </a:r>
            <a:r>
              <a:rPr lang="fr-FR" sz="1200" dirty="0" smtClean="0"/>
              <a:t>contenu (survol, lecture approfondie, idée principale)</a:t>
            </a:r>
            <a:endParaRPr lang="fr-FR" sz="1200" dirty="0"/>
          </a:p>
          <a:p>
            <a:pPr marL="171450" indent="-171450" defTabSz="449263" fontAlgn="base">
              <a:lnSpc>
                <a:spcPct val="87000"/>
              </a:lnSpc>
              <a:spcBef>
                <a:spcPct val="0"/>
              </a:spcBef>
              <a:spcAft>
                <a:spcPct val="0"/>
              </a:spcAft>
              <a:buClr>
                <a:schemeClr val="accent3"/>
              </a:buClr>
              <a:buSzPct val="100000"/>
              <a:buFont typeface="Arial" panose="020B0604020202020204" pitchFamily="34" charset="0"/>
              <a:buChar char="•"/>
            </a:pPr>
            <a:r>
              <a:rPr lang="fr-FR" sz="1200" dirty="0" smtClean="0"/>
              <a:t>Prendre des notes (organisateur graphique, résumé)</a:t>
            </a:r>
          </a:p>
          <a:p>
            <a:pPr marL="171450" indent="-171450" defTabSz="449263" fontAlgn="base">
              <a:lnSpc>
                <a:spcPct val="87000"/>
              </a:lnSpc>
              <a:spcBef>
                <a:spcPct val="0"/>
              </a:spcBef>
              <a:spcAft>
                <a:spcPct val="0"/>
              </a:spcAft>
              <a:buClr>
                <a:schemeClr val="accent3"/>
              </a:buClr>
              <a:buSzPct val="100000"/>
              <a:buFont typeface="Arial" panose="020B0604020202020204" pitchFamily="34" charset="0"/>
              <a:buChar char="•"/>
            </a:pPr>
            <a:r>
              <a:rPr lang="fr-FR" sz="1200" dirty="0" smtClean="0"/>
              <a:t>Comparer </a:t>
            </a:r>
            <a:r>
              <a:rPr lang="fr-FR" sz="1200" dirty="0"/>
              <a:t>l’information </a:t>
            </a:r>
            <a:r>
              <a:rPr lang="fr-FR" sz="1200" dirty="0" smtClean="0"/>
              <a:t>dans ses </a:t>
            </a:r>
            <a:r>
              <a:rPr lang="fr-FR" sz="1200" dirty="0"/>
              <a:t>sources</a:t>
            </a:r>
          </a:p>
          <a:p>
            <a:pPr marL="171450" indent="-171450" defTabSz="449263" fontAlgn="base">
              <a:lnSpc>
                <a:spcPct val="87000"/>
              </a:lnSpc>
              <a:spcBef>
                <a:spcPct val="0"/>
              </a:spcBef>
              <a:spcAft>
                <a:spcPct val="0"/>
              </a:spcAft>
              <a:buClr>
                <a:schemeClr val="accent3"/>
              </a:buClr>
              <a:buSzPct val="100000"/>
              <a:buFont typeface="Arial" panose="020B0604020202020204" pitchFamily="34" charset="0"/>
              <a:buChar char="•"/>
            </a:pPr>
            <a:r>
              <a:rPr lang="fr-FR" sz="1200" dirty="0" smtClean="0"/>
              <a:t>Citer </a:t>
            </a:r>
            <a:r>
              <a:rPr lang="fr-FR" sz="1200" dirty="0"/>
              <a:t>ses sources</a:t>
            </a:r>
          </a:p>
          <a:p>
            <a:pPr marL="171450" indent="-171450">
              <a:buFont typeface="Arial" panose="020B0604020202020204" pitchFamily="34" charset="0"/>
              <a:buChar char="•"/>
            </a:pPr>
            <a:endParaRPr lang="fr-CA" sz="900" dirty="0" smtClean="0"/>
          </a:p>
        </p:txBody>
      </p:sp>
      <p:sp>
        <p:nvSpPr>
          <p:cNvPr id="5" name="Titre 4"/>
          <p:cNvSpPr>
            <a:spLocks noGrp="1"/>
          </p:cNvSpPr>
          <p:nvPr>
            <p:ph type="title"/>
          </p:nvPr>
        </p:nvSpPr>
        <p:spPr/>
        <p:txBody>
          <a:bodyPr>
            <a:normAutofit fontScale="90000"/>
          </a:bodyPr>
          <a:lstStyle/>
          <a:p>
            <a:r>
              <a:rPr lang="fr-CA" dirty="0" smtClean="0"/>
              <a:t>Processus de recherche d’information</a:t>
            </a:r>
            <a:endParaRPr lang="fr-CA" dirty="0"/>
          </a:p>
        </p:txBody>
      </p:sp>
      <p:sp>
        <p:nvSpPr>
          <p:cNvPr id="2" name="Espace réservé du numéro de diapositive 1"/>
          <p:cNvSpPr>
            <a:spLocks noGrp="1"/>
          </p:cNvSpPr>
          <p:nvPr>
            <p:ph type="sldNum" sz="quarter" idx="12"/>
          </p:nvPr>
        </p:nvSpPr>
        <p:spPr/>
        <p:txBody>
          <a:bodyPr/>
          <a:lstStyle/>
          <a:p>
            <a:fld id="{26D1B2AC-6F2B-489F-88EE-6297367FBD6D}" type="slidenum">
              <a:rPr lang="fr-CA" smtClean="0"/>
              <a:t>160</a:t>
            </a:fld>
            <a:endParaRPr lang="fr-CA"/>
          </a:p>
        </p:txBody>
      </p:sp>
    </p:spTree>
    <p:extLst>
      <p:ext uri="{BB962C8B-B14F-4D97-AF65-F5344CB8AC3E}">
        <p14:creationId xmlns:p14="http://schemas.microsoft.com/office/powerpoint/2010/main" val="36764362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
        <p:nvSpPr>
          <p:cNvPr id="3" name="ZoneTexte 2"/>
          <p:cNvSpPr txBox="1"/>
          <p:nvPr/>
        </p:nvSpPr>
        <p:spPr>
          <a:xfrm>
            <a:off x="2435290" y="5990253"/>
            <a:ext cx="1402948" cy="230832"/>
          </a:xfrm>
          <a:prstGeom prst="rect">
            <a:avLst/>
          </a:prstGeom>
          <a:noFill/>
        </p:spPr>
        <p:txBody>
          <a:bodyPr wrap="none" rtlCol="0">
            <a:spAutoFit/>
          </a:bodyPr>
          <a:lstStyle/>
          <a:p>
            <a:r>
              <a:rPr lang="fr-CA" sz="900" dirty="0" smtClean="0"/>
              <a:t>D’après </a:t>
            </a:r>
            <a:r>
              <a:rPr lang="fr-CA" sz="900" dirty="0" err="1" smtClean="0"/>
              <a:t>Giasson</a:t>
            </a:r>
            <a:r>
              <a:rPr lang="fr-CA" sz="900" dirty="0" smtClean="0"/>
              <a:t> (1990)</a:t>
            </a:r>
            <a:endParaRPr lang="fr-CA" sz="900" dirty="0"/>
          </a:p>
        </p:txBody>
      </p:sp>
    </p:spTree>
    <p:extLst>
      <p:ext uri="{BB962C8B-B14F-4D97-AF65-F5344CB8AC3E}">
        <p14:creationId xmlns:p14="http://schemas.microsoft.com/office/powerpoint/2010/main" val="341242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re 4"/>
          <p:cNvSpPr>
            <a:spLocks noGrp="1"/>
          </p:cNvSpPr>
          <p:nvPr>
            <p:ph type="title" idx="4294967295"/>
          </p:nvPr>
        </p:nvSpPr>
        <p:spPr>
          <a:xfrm>
            <a:off x="1046163" y="2205038"/>
            <a:ext cx="8097837" cy="1362075"/>
          </a:xfrm>
        </p:spPr>
        <p:txBody>
          <a:bodyPr/>
          <a:lstStyle/>
          <a:p>
            <a:r>
              <a:rPr lang="fr-CA" dirty="0" smtClean="0">
                <a:solidFill>
                  <a:schemeClr val="tx1"/>
                </a:solidFill>
              </a:rPr>
              <a:t>1. Survoler un texte informatif</a:t>
            </a:r>
            <a:endParaRPr lang="fr-CA" dirty="0">
              <a:solidFill>
                <a:schemeClr val="tx1"/>
              </a:solidFill>
            </a:endParaRPr>
          </a:p>
        </p:txBody>
      </p:sp>
      <p:sp>
        <p:nvSpPr>
          <p:cNvPr id="4" name="Espace réservé du numéro de diapositive 3"/>
          <p:cNvSpPr>
            <a:spLocks noGrp="1"/>
          </p:cNvSpPr>
          <p:nvPr>
            <p:ph type="sldNum" sz="quarter" idx="4294967295"/>
          </p:nvPr>
        </p:nvSpPr>
        <p:spPr>
          <a:xfrm>
            <a:off x="7010400" y="6453188"/>
            <a:ext cx="2133600" cy="365125"/>
          </a:xfrm>
        </p:spPr>
        <p:txBody>
          <a:bodyPr/>
          <a:lstStyle/>
          <a:p>
            <a:fld id="{D28E0718-3E8F-4FD4-B50D-1D4B3C616353}" type="slidenum">
              <a:rPr lang="fr-CA" smtClean="0">
                <a:solidFill>
                  <a:schemeClr val="tx1"/>
                </a:solidFill>
              </a:rPr>
              <a:pPr/>
              <a:t>162</a:t>
            </a:fld>
            <a:endParaRPr lang="fr-CA">
              <a:solidFill>
                <a:schemeClr val="tx1"/>
              </a:solidFill>
            </a:endParaRPr>
          </a:p>
        </p:txBody>
      </p:sp>
      <p:pic>
        <p:nvPicPr>
          <p:cNvPr id="6" name="Image 5"/>
          <p:cNvPicPr/>
          <p:nvPr/>
        </p:nvPicPr>
        <p:blipFill>
          <a:blip r:embed="rId2">
            <a:extLst>
              <a:ext uri="{28A0092B-C50C-407E-A947-70E740481C1C}">
                <a14:useLocalDpi xmlns:a14="http://schemas.microsoft.com/office/drawing/2010/main" val="0"/>
              </a:ext>
            </a:extLst>
          </a:blip>
          <a:stretch>
            <a:fillRect/>
          </a:stretch>
        </p:blipFill>
        <p:spPr>
          <a:xfrm>
            <a:off x="5796136" y="3645024"/>
            <a:ext cx="2186151" cy="2186151"/>
          </a:xfrm>
          <a:prstGeom prst="rect">
            <a:avLst/>
          </a:prstGeom>
        </p:spPr>
      </p:pic>
    </p:spTree>
    <p:extLst>
      <p:ext uri="{BB962C8B-B14F-4D97-AF65-F5344CB8AC3E}">
        <p14:creationId xmlns:p14="http://schemas.microsoft.com/office/powerpoint/2010/main" val="8442166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220913" y="274638"/>
            <a:ext cx="6923087" cy="777875"/>
          </a:xfrm>
        </p:spPr>
        <p:txBody>
          <a:bodyPr>
            <a:normAutofit fontScale="90000"/>
          </a:bodyPr>
          <a:lstStyle/>
          <a:p>
            <a:r>
              <a:rPr lang="fr-CA" dirty="0" smtClean="0"/>
              <a:t>Comment survoler un texte informatif</a:t>
            </a:r>
            <a:endParaRPr lang="fr-CA" dirty="0"/>
          </a:p>
        </p:txBody>
      </p:sp>
      <p:sp>
        <p:nvSpPr>
          <p:cNvPr id="3" name="Espace réservé du contenu 2"/>
          <p:cNvSpPr>
            <a:spLocks noGrp="1"/>
          </p:cNvSpPr>
          <p:nvPr>
            <p:ph idx="4294967295"/>
          </p:nvPr>
        </p:nvSpPr>
        <p:spPr>
          <a:xfrm>
            <a:off x="708025" y="1600200"/>
            <a:ext cx="8435975" cy="4924425"/>
          </a:xfrm>
        </p:spPr>
        <p:txBody>
          <a:bodyPr>
            <a:normAutofit/>
          </a:bodyPr>
          <a:lstStyle/>
          <a:p>
            <a:r>
              <a:rPr lang="fr-CA" dirty="0" smtClean="0"/>
              <a:t>Dans un chapitre ou une page Web, lire :</a:t>
            </a:r>
          </a:p>
          <a:p>
            <a:pPr lvl="1">
              <a:buFont typeface="Lucida Grande"/>
              <a:buChar char="-"/>
            </a:pPr>
            <a:endParaRPr lang="fr-CA" dirty="0" smtClean="0"/>
          </a:p>
          <a:p>
            <a:pPr lvl="1">
              <a:buFont typeface="Lucida Grande"/>
              <a:buChar char="-"/>
            </a:pPr>
            <a:r>
              <a:rPr lang="fr-CA" dirty="0" smtClean="0"/>
              <a:t>Le </a:t>
            </a:r>
            <a:r>
              <a:rPr lang="fr-CA" dirty="0"/>
              <a:t>titre</a:t>
            </a:r>
          </a:p>
          <a:p>
            <a:pPr lvl="1">
              <a:buFont typeface="Lucida Grande"/>
              <a:buChar char="-"/>
            </a:pPr>
            <a:r>
              <a:rPr lang="fr-CA" dirty="0"/>
              <a:t>L’introduction et la conclusion</a:t>
            </a:r>
          </a:p>
          <a:p>
            <a:pPr lvl="1">
              <a:buFont typeface="Lucida Grande"/>
              <a:buChar char="-"/>
            </a:pPr>
            <a:r>
              <a:rPr lang="fr-CA" dirty="0"/>
              <a:t>Les intertitres</a:t>
            </a:r>
          </a:p>
          <a:p>
            <a:pPr lvl="1">
              <a:buFont typeface="Lucida Grande"/>
              <a:buChar char="-"/>
            </a:pPr>
            <a:r>
              <a:rPr lang="fr-CA" dirty="0"/>
              <a:t>Les graphiques, tableaux et images</a:t>
            </a:r>
          </a:p>
          <a:p>
            <a:pPr lvl="1">
              <a:buFont typeface="Lucida Grande"/>
              <a:buChar char="-"/>
            </a:pPr>
            <a:r>
              <a:rPr lang="fr-CA" dirty="0"/>
              <a:t>Les mots en gras ou en italique</a:t>
            </a:r>
          </a:p>
          <a:p>
            <a:pPr lvl="1">
              <a:buFont typeface="Lucida Grande"/>
              <a:buChar char="-"/>
            </a:pPr>
            <a:r>
              <a:rPr lang="fr-CA" dirty="0"/>
              <a:t>Les encadrés</a:t>
            </a:r>
          </a:p>
        </p:txBody>
      </p:sp>
      <p:sp>
        <p:nvSpPr>
          <p:cNvPr id="4" name="Espace réservé du numéro de diapositive 3"/>
          <p:cNvSpPr>
            <a:spLocks noGrp="1"/>
          </p:cNvSpPr>
          <p:nvPr>
            <p:ph type="sldNum" sz="quarter" idx="4294967295"/>
          </p:nvPr>
        </p:nvSpPr>
        <p:spPr>
          <a:xfrm>
            <a:off x="7010400" y="6453188"/>
            <a:ext cx="2133600" cy="365125"/>
          </a:xfrm>
        </p:spPr>
        <p:txBody>
          <a:bodyPr/>
          <a:lstStyle/>
          <a:p>
            <a:fld id="{D28E0718-3E8F-4FD4-B50D-1D4B3C616353}" type="slidenum">
              <a:rPr lang="fr-CA" smtClean="0"/>
              <a:pPr/>
              <a:t>163</a:t>
            </a:fld>
            <a:endParaRPr lang="fr-CA"/>
          </a:p>
        </p:txBody>
      </p:sp>
    </p:spTree>
    <p:extLst>
      <p:ext uri="{BB962C8B-B14F-4D97-AF65-F5344CB8AC3E}">
        <p14:creationId xmlns:p14="http://schemas.microsoft.com/office/powerpoint/2010/main" val="29661043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333375"/>
            <a:ext cx="8218488" cy="6335713"/>
          </a:xfrm>
        </p:spPr>
        <p:txBody>
          <a:bodyPr>
            <a:noAutofit/>
          </a:bodyPr>
          <a:lstStyle/>
          <a:p>
            <a:pPr marL="0" indent="0">
              <a:buNone/>
            </a:pPr>
            <a:r>
              <a:rPr lang="fr-CA" sz="1400" b="1" dirty="0">
                <a:latin typeface="Arial"/>
                <a:cs typeface="Arial"/>
              </a:rPr>
              <a:t>Les abeilles </a:t>
            </a:r>
            <a:r>
              <a:rPr lang="fr-CA" sz="1400" b="1" dirty="0" smtClean="0">
                <a:latin typeface="Arial"/>
                <a:cs typeface="Arial"/>
              </a:rPr>
              <a:t>domestiques</a:t>
            </a:r>
          </a:p>
          <a:p>
            <a:pPr marL="0" indent="0">
              <a:buNone/>
            </a:pPr>
            <a:endParaRPr lang="fr-CA" sz="1400" b="1" dirty="0">
              <a:latin typeface="Times New Roman"/>
              <a:cs typeface="Times New Roman"/>
            </a:endParaRPr>
          </a:p>
          <a:p>
            <a:pPr marL="0" indent="0">
              <a:spcBef>
                <a:spcPts val="0"/>
              </a:spcBef>
              <a:spcAft>
                <a:spcPts val="1200"/>
              </a:spcAft>
              <a:buNone/>
            </a:pPr>
            <a:r>
              <a:rPr lang="fr-CA" sz="1400" dirty="0">
                <a:latin typeface="Times New Roman"/>
                <a:cs typeface="Times New Roman"/>
              </a:rPr>
              <a:t>Les abeilles domestiques sont les insectes qui produisent le miel à partir du pollen de trèfles, de bleuets et de framboisiers, par exemple.</a:t>
            </a:r>
            <a:r>
              <a:rPr lang="fr-CA" sz="1400" i="1" dirty="0">
                <a:latin typeface="Times New Roman"/>
                <a:cs typeface="Times New Roman"/>
              </a:rPr>
              <a:t> </a:t>
            </a:r>
            <a:r>
              <a:rPr lang="fr-CA" sz="1400" dirty="0">
                <a:latin typeface="Times New Roman"/>
                <a:cs typeface="Times New Roman"/>
              </a:rPr>
              <a:t>La production du miel nécessite une bonne répartition des rôles et nécessite beaucoup de travail de la part de si petites créatures. La fabrication du miel est un processus complexe. La fabrication du miel comporte plusieurs étapes</a:t>
            </a:r>
            <a:r>
              <a:rPr lang="fr-CA" sz="1400" dirty="0" smtClean="0">
                <a:latin typeface="Times New Roman"/>
                <a:cs typeface="Times New Roman"/>
              </a:rPr>
              <a:t>.</a:t>
            </a:r>
            <a:endParaRPr lang="fr-CA" sz="1400" dirty="0">
              <a:latin typeface="Times New Roman"/>
              <a:cs typeface="Times New Roman"/>
            </a:endParaRPr>
          </a:p>
          <a:p>
            <a:pPr marL="0" indent="0">
              <a:spcBef>
                <a:spcPts val="0"/>
              </a:spcBef>
              <a:spcAft>
                <a:spcPts val="1200"/>
              </a:spcAft>
              <a:buNone/>
            </a:pPr>
            <a:r>
              <a:rPr lang="fr-CA" sz="1400" dirty="0" smtClean="0">
                <a:latin typeface="Times New Roman"/>
                <a:cs typeface="Times New Roman"/>
              </a:rPr>
              <a:t>Les </a:t>
            </a:r>
            <a:r>
              <a:rPr lang="fr-CA" sz="1400" dirty="0">
                <a:latin typeface="Times New Roman"/>
                <a:cs typeface="Times New Roman"/>
              </a:rPr>
              <a:t>abeilles sont des insectes ayant une organisation sociale hautement élaborée. Il existe trois sortes d’abeilles : la reine, les faux-bourdons et les ouvrières. Chacune a des responsabilités distinctes dans la ruche</a:t>
            </a:r>
            <a:r>
              <a:rPr lang="fr-CA" sz="1400" dirty="0" smtClean="0">
                <a:latin typeface="Times New Roman"/>
                <a:cs typeface="Times New Roman"/>
              </a:rPr>
              <a:t>.</a:t>
            </a:r>
            <a:endParaRPr lang="fr-CA" sz="1400" dirty="0">
              <a:latin typeface="Times New Roman"/>
              <a:cs typeface="Times New Roman"/>
            </a:endParaRPr>
          </a:p>
          <a:p>
            <a:pPr marL="0" indent="0">
              <a:spcBef>
                <a:spcPts val="0"/>
              </a:spcBef>
              <a:spcAft>
                <a:spcPts val="1200"/>
              </a:spcAft>
              <a:buNone/>
            </a:pPr>
            <a:r>
              <a:rPr lang="fr-CA" sz="1400" dirty="0" smtClean="0">
                <a:latin typeface="Times New Roman"/>
                <a:cs typeface="Times New Roman"/>
              </a:rPr>
              <a:t>La </a:t>
            </a:r>
            <a:r>
              <a:rPr lang="fr-CA" sz="1400" dirty="0">
                <a:latin typeface="Times New Roman"/>
                <a:cs typeface="Times New Roman"/>
              </a:rPr>
              <a:t>reine est la plus grosse abeille de la ruche. Son rôle consiste à pondre les œufs qui donneront naissance à toutes les autres abeilles de la colonie</a:t>
            </a:r>
            <a:r>
              <a:rPr lang="fr-CA" sz="1400" dirty="0" smtClean="0">
                <a:latin typeface="Times New Roman"/>
                <a:cs typeface="Times New Roman"/>
              </a:rPr>
              <a:t>.</a:t>
            </a:r>
            <a:endParaRPr lang="fr-CA" sz="1400" dirty="0">
              <a:latin typeface="Times New Roman"/>
              <a:cs typeface="Times New Roman"/>
            </a:endParaRPr>
          </a:p>
          <a:p>
            <a:pPr marL="0" indent="0">
              <a:spcBef>
                <a:spcPts val="0"/>
              </a:spcBef>
              <a:spcAft>
                <a:spcPts val="1200"/>
              </a:spcAft>
              <a:buNone/>
            </a:pPr>
            <a:r>
              <a:rPr lang="fr-CA" sz="1400" dirty="0" smtClean="0">
                <a:latin typeface="Times New Roman"/>
                <a:cs typeface="Times New Roman"/>
              </a:rPr>
              <a:t>Les </a:t>
            </a:r>
            <a:r>
              <a:rPr lang="fr-CA" sz="1400" dirty="0">
                <a:latin typeface="Times New Roman"/>
                <a:cs typeface="Times New Roman"/>
              </a:rPr>
              <a:t>faux-bourdons sont les abeilles mâles de la colonie. Ils assurent la fécondation d’une future reine</a:t>
            </a:r>
            <a:r>
              <a:rPr lang="fr-CA" sz="1400" dirty="0" smtClean="0">
                <a:latin typeface="Times New Roman"/>
                <a:cs typeface="Times New Roman"/>
              </a:rPr>
              <a:t>.</a:t>
            </a:r>
            <a:endParaRPr lang="fr-CA" sz="1400" b="1" dirty="0" smtClean="0">
              <a:latin typeface="Times New Roman"/>
              <a:cs typeface="Times New Roman"/>
            </a:endParaRPr>
          </a:p>
          <a:p>
            <a:pPr marL="0" indent="0">
              <a:spcBef>
                <a:spcPts val="0"/>
              </a:spcBef>
              <a:spcAft>
                <a:spcPts val="1200"/>
              </a:spcAft>
              <a:buNone/>
            </a:pPr>
            <a:r>
              <a:rPr lang="fr-CA" sz="1400" dirty="0" smtClean="0">
                <a:latin typeface="Times New Roman"/>
                <a:cs typeface="Times New Roman"/>
              </a:rPr>
              <a:t>Les </a:t>
            </a:r>
            <a:r>
              <a:rPr lang="fr-CA" sz="1400" dirty="0">
                <a:latin typeface="Times New Roman"/>
                <a:cs typeface="Times New Roman"/>
              </a:rPr>
              <a:t>ouvrières assument à elles seules toutes les autres fonctions essentielles au bon fonctionnement de la ruche. Chacune d’entre elles remplit plusieurs rôles au cours de sa vie. Les ouvrières exécutent des tâches d’entretien : elles nettoient la ruche et elles bâtissent les alvéoles de la ruche.  Elles assurent aussi la protection de la ruche : elles la gardent des intrus et elles la ventilent pour en assurer la bonne température. Enfin, les ouvrières subviennent aux besoins d’approvisionnement en nourriture : elles nourrissent les larves et elles butinent les fleurs afin de fournir à la ruche le pollen nécessaire à la fabrication du miel. </a:t>
            </a:r>
            <a:endParaRPr lang="fr-CA" sz="1400" dirty="0" smtClean="0">
              <a:latin typeface="Times New Roman"/>
              <a:cs typeface="Times New Roman"/>
            </a:endParaRPr>
          </a:p>
          <a:p>
            <a:pPr marL="0" indent="0">
              <a:buNone/>
            </a:pPr>
            <a:endParaRPr lang="fr-CA" sz="1400" dirty="0">
              <a:latin typeface="Times New Roman"/>
              <a:cs typeface="Times New Roman"/>
            </a:endParaRPr>
          </a:p>
          <a:p>
            <a:pPr marL="0" indent="0">
              <a:buNone/>
            </a:pPr>
            <a:r>
              <a:rPr lang="fr-CA" sz="1200" b="1" dirty="0">
                <a:latin typeface="Arial"/>
                <a:cs typeface="Arial"/>
              </a:rPr>
              <a:t>La fabrication du miel</a:t>
            </a:r>
          </a:p>
          <a:p>
            <a:pPr marL="0" indent="0">
              <a:buNone/>
            </a:pPr>
            <a:r>
              <a:rPr lang="fr-CA" sz="1400" dirty="0">
                <a:latin typeface="Times New Roman"/>
                <a:cs typeface="Times New Roman"/>
              </a:rPr>
              <a:t>La fabrication du miel est un processus complexe. La fabrication commence par la récolte du pollen par les abeilles ouvrières. Ces abeilles rapportent ensuite le pollen aux autres ouvrières de la ruche qui le mélange à leur salive pour en faire du miel. Les ouvrières déposent alors le miel dans les alvéoles de la ruche. Elles le ventilent durant quelques jours afin que celui-ci durcisse et ait une bonne consistance. Les ouvrières ferment finalement l’alvéole avec de la cire. Le miel est alors enfin prêt à être consommé durant l’hiver.</a:t>
            </a:r>
          </a:p>
          <a:p>
            <a:endParaRPr lang="fr-CA" sz="1400" dirty="0">
              <a:latin typeface="Arial"/>
              <a:cs typeface="Arial"/>
            </a:endParaRPr>
          </a:p>
        </p:txBody>
      </p:sp>
      <p:sp>
        <p:nvSpPr>
          <p:cNvPr id="4" name="Espace réservé du numéro de diapositive 3"/>
          <p:cNvSpPr>
            <a:spLocks noGrp="1"/>
          </p:cNvSpPr>
          <p:nvPr>
            <p:ph type="sldNum" sz="quarter" idx="4294967295"/>
          </p:nvPr>
        </p:nvSpPr>
        <p:spPr>
          <a:xfrm>
            <a:off x="7010400" y="6453188"/>
            <a:ext cx="2133600" cy="365125"/>
          </a:xfrm>
        </p:spPr>
        <p:txBody>
          <a:bodyPr/>
          <a:lstStyle/>
          <a:p>
            <a:fld id="{D28E0718-3E8F-4FD4-B50D-1D4B3C616353}" type="slidenum">
              <a:rPr lang="fr-CA" smtClean="0"/>
              <a:pPr/>
              <a:t>164</a:t>
            </a:fld>
            <a:endParaRPr lang="fr-CA"/>
          </a:p>
        </p:txBody>
      </p:sp>
    </p:spTree>
    <p:extLst>
      <p:ext uri="{BB962C8B-B14F-4D97-AF65-F5344CB8AC3E}">
        <p14:creationId xmlns:p14="http://schemas.microsoft.com/office/powerpoint/2010/main" val="136316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re 4"/>
          <p:cNvSpPr>
            <a:spLocks noGrp="1"/>
          </p:cNvSpPr>
          <p:nvPr>
            <p:ph type="title" idx="4294967295"/>
          </p:nvPr>
        </p:nvSpPr>
        <p:spPr>
          <a:xfrm>
            <a:off x="830263" y="2205038"/>
            <a:ext cx="8313737" cy="1362075"/>
          </a:xfrm>
        </p:spPr>
        <p:txBody>
          <a:bodyPr/>
          <a:lstStyle/>
          <a:p>
            <a:r>
              <a:rPr lang="fr-CA" smtClean="0">
                <a:solidFill>
                  <a:schemeClr val="tx1"/>
                </a:solidFill>
              </a:rPr>
              <a:t>2. Faire </a:t>
            </a:r>
            <a:r>
              <a:rPr lang="fr-CA" dirty="0" smtClean="0">
                <a:solidFill>
                  <a:schemeClr val="tx1"/>
                </a:solidFill>
              </a:rPr>
              <a:t>une lecture approfondie</a:t>
            </a:r>
            <a:endParaRPr lang="fr-CA" dirty="0">
              <a:solidFill>
                <a:schemeClr val="tx1"/>
              </a:solidFill>
            </a:endParaRPr>
          </a:p>
        </p:txBody>
      </p:sp>
      <p:sp>
        <p:nvSpPr>
          <p:cNvPr id="4" name="Espace réservé du numéro de diapositive 3"/>
          <p:cNvSpPr>
            <a:spLocks noGrp="1"/>
          </p:cNvSpPr>
          <p:nvPr>
            <p:ph type="sldNum" sz="quarter" idx="4294967295"/>
          </p:nvPr>
        </p:nvSpPr>
        <p:spPr>
          <a:xfrm>
            <a:off x="7010400" y="6453188"/>
            <a:ext cx="2133600" cy="365125"/>
          </a:xfrm>
        </p:spPr>
        <p:txBody>
          <a:bodyPr/>
          <a:lstStyle/>
          <a:p>
            <a:fld id="{D28E0718-3E8F-4FD4-B50D-1D4B3C616353}" type="slidenum">
              <a:rPr lang="fr-CA" smtClean="0">
                <a:solidFill>
                  <a:schemeClr val="tx1"/>
                </a:solidFill>
              </a:rPr>
              <a:pPr/>
              <a:t>165</a:t>
            </a:fld>
            <a:endParaRPr lang="fr-CA">
              <a:solidFill>
                <a:schemeClr val="tx1"/>
              </a:solidFill>
            </a:endParaRPr>
          </a:p>
        </p:txBody>
      </p:sp>
      <p:pic>
        <p:nvPicPr>
          <p:cNvPr id="6" name="Image 5"/>
          <p:cNvPicPr/>
          <p:nvPr/>
        </p:nvPicPr>
        <p:blipFill>
          <a:blip r:embed="rId2" cstate="print">
            <a:extLst>
              <a:ext uri="{28A0092B-C50C-407E-A947-70E740481C1C}">
                <a14:useLocalDpi xmlns:a14="http://schemas.microsoft.com/office/drawing/2010/main" val="0"/>
              </a:ext>
            </a:extLst>
          </a:blip>
          <a:stretch>
            <a:fillRect/>
          </a:stretch>
        </p:blipFill>
        <p:spPr>
          <a:xfrm>
            <a:off x="5724128" y="3717032"/>
            <a:ext cx="2100808" cy="2143924"/>
          </a:xfrm>
          <a:prstGeom prst="rect">
            <a:avLst/>
          </a:prstGeom>
        </p:spPr>
      </p:pic>
    </p:spTree>
    <p:extLst>
      <p:ext uri="{BB962C8B-B14F-4D97-AF65-F5344CB8AC3E}">
        <p14:creationId xmlns:p14="http://schemas.microsoft.com/office/powerpoint/2010/main" val="5138818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220913" y="274638"/>
            <a:ext cx="6923087" cy="777875"/>
          </a:xfrm>
        </p:spPr>
        <p:txBody>
          <a:bodyPr>
            <a:normAutofit fontScale="90000"/>
          </a:bodyPr>
          <a:lstStyle/>
          <a:p>
            <a:r>
              <a:rPr lang="fr-CA" smtClean="0"/>
              <a:t>Comment faire </a:t>
            </a:r>
            <a:br>
              <a:rPr lang="fr-CA" smtClean="0"/>
            </a:br>
            <a:r>
              <a:rPr lang="fr-CA" smtClean="0"/>
              <a:t>une lecture approfondie</a:t>
            </a:r>
            <a:endParaRPr lang="fr-CA" dirty="0"/>
          </a:p>
        </p:txBody>
      </p:sp>
      <p:sp>
        <p:nvSpPr>
          <p:cNvPr id="3" name="Espace réservé du contenu 2"/>
          <p:cNvSpPr>
            <a:spLocks noGrp="1"/>
          </p:cNvSpPr>
          <p:nvPr>
            <p:ph idx="4294967295"/>
          </p:nvPr>
        </p:nvSpPr>
        <p:spPr>
          <a:xfrm>
            <a:off x="914400" y="1600200"/>
            <a:ext cx="8229600" cy="4525963"/>
          </a:xfrm>
        </p:spPr>
        <p:txBody>
          <a:bodyPr/>
          <a:lstStyle/>
          <a:p>
            <a:pPr lvl="1"/>
            <a:r>
              <a:rPr lang="fr-CA" dirty="0" smtClean="0"/>
              <a:t>Surligner les idées, mots, passages importants</a:t>
            </a:r>
          </a:p>
          <a:p>
            <a:pPr lvl="2"/>
            <a:r>
              <a:rPr lang="fr-CA" dirty="0" smtClean="0"/>
              <a:t>Le sujet de chaque paragraphe</a:t>
            </a:r>
          </a:p>
          <a:p>
            <a:pPr lvl="2"/>
            <a:r>
              <a:rPr lang="fr-CA" dirty="0" smtClean="0"/>
              <a:t>Les concepts fondamentaux, exemples, faits, chiffres, dates</a:t>
            </a:r>
          </a:p>
          <a:p>
            <a:pPr lvl="2"/>
            <a:r>
              <a:rPr lang="fr-CA" dirty="0" smtClean="0"/>
              <a:t>Maximum de 10-15 % du texte</a:t>
            </a:r>
          </a:p>
          <a:p>
            <a:pPr lvl="1"/>
            <a:r>
              <a:rPr lang="fr-CA" dirty="0"/>
              <a:t>Donner un titre aux </a:t>
            </a:r>
            <a:r>
              <a:rPr lang="fr-CA" dirty="0" smtClean="0"/>
              <a:t>paragraphes</a:t>
            </a:r>
            <a:endParaRPr lang="fr-CA" dirty="0"/>
          </a:p>
        </p:txBody>
      </p:sp>
      <p:sp>
        <p:nvSpPr>
          <p:cNvPr id="4" name="Espace réservé du numéro de diapositive 3"/>
          <p:cNvSpPr>
            <a:spLocks noGrp="1"/>
          </p:cNvSpPr>
          <p:nvPr>
            <p:ph type="sldNum" sz="quarter" idx="4294967295"/>
          </p:nvPr>
        </p:nvSpPr>
        <p:spPr>
          <a:xfrm>
            <a:off x="7010400" y="6453188"/>
            <a:ext cx="2133600" cy="365125"/>
          </a:xfrm>
        </p:spPr>
        <p:txBody>
          <a:bodyPr/>
          <a:lstStyle/>
          <a:p>
            <a:fld id="{D28E0718-3E8F-4FD4-B50D-1D4B3C616353}" type="slidenum">
              <a:rPr lang="fr-CA" smtClean="0"/>
              <a:pPr/>
              <a:t>166</a:t>
            </a:fld>
            <a:endParaRPr lang="fr-CA"/>
          </a:p>
        </p:txBody>
      </p:sp>
      <p:pic>
        <p:nvPicPr>
          <p:cNvPr id="6" name="Image 5"/>
          <p:cNvPicPr/>
          <p:nvPr/>
        </p:nvPicPr>
        <p:blipFill>
          <a:blip r:embed="rId2" cstate="print">
            <a:extLst>
              <a:ext uri="{28A0092B-C50C-407E-A947-70E740481C1C}">
                <a14:useLocalDpi xmlns:a14="http://schemas.microsoft.com/office/drawing/2010/main" val="0"/>
              </a:ext>
            </a:extLst>
          </a:blip>
          <a:stretch>
            <a:fillRect/>
          </a:stretch>
        </p:blipFill>
        <p:spPr>
          <a:xfrm>
            <a:off x="395536" y="3645024"/>
            <a:ext cx="720080" cy="864096"/>
          </a:xfrm>
          <a:prstGeom prst="rect">
            <a:avLst/>
          </a:prstGeom>
        </p:spPr>
      </p:pic>
      <p:pic>
        <p:nvPicPr>
          <p:cNvPr id="7" name="Image 6"/>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395536" y="1556792"/>
            <a:ext cx="734315" cy="648072"/>
          </a:xfrm>
          <a:prstGeom prst="rect">
            <a:avLst/>
          </a:prstGeom>
        </p:spPr>
      </p:pic>
    </p:spTree>
    <p:extLst>
      <p:ext uri="{BB962C8B-B14F-4D97-AF65-F5344CB8AC3E}">
        <p14:creationId xmlns:p14="http://schemas.microsoft.com/office/powerpoint/2010/main" val="29415181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333375"/>
            <a:ext cx="7283450" cy="6335713"/>
          </a:xfrm>
        </p:spPr>
        <p:txBody>
          <a:bodyPr>
            <a:normAutofit fontScale="85000" lnSpcReduction="10000"/>
          </a:bodyPr>
          <a:lstStyle/>
          <a:p>
            <a:pPr marL="0" indent="0">
              <a:buNone/>
            </a:pPr>
            <a:r>
              <a:rPr lang="fr-CA" sz="1800" b="1" dirty="0" smtClean="0">
                <a:latin typeface="Arial"/>
                <a:cs typeface="Arial"/>
              </a:rPr>
              <a:t>	Les </a:t>
            </a:r>
            <a:r>
              <a:rPr lang="fr-CA" sz="1800" b="1" dirty="0">
                <a:latin typeface="Arial"/>
                <a:cs typeface="Arial"/>
              </a:rPr>
              <a:t>abeilles </a:t>
            </a:r>
            <a:r>
              <a:rPr lang="fr-CA" sz="1800" b="1" dirty="0" smtClean="0">
                <a:latin typeface="Arial"/>
                <a:cs typeface="Arial"/>
              </a:rPr>
              <a:t>domestiques</a:t>
            </a:r>
          </a:p>
          <a:p>
            <a:pPr marL="0" indent="0">
              <a:buNone/>
            </a:pPr>
            <a:endParaRPr lang="fr-CA" sz="1600" b="1" dirty="0">
              <a:latin typeface="Times New Roman"/>
              <a:cs typeface="Times New Roman"/>
            </a:endParaRPr>
          </a:p>
          <a:p>
            <a:pPr marL="0" indent="0">
              <a:spcBef>
                <a:spcPts val="0"/>
              </a:spcBef>
              <a:spcAft>
                <a:spcPts val="1200"/>
              </a:spcAft>
              <a:buNone/>
            </a:pPr>
            <a:r>
              <a:rPr lang="fr-CA" sz="1600" dirty="0">
                <a:latin typeface="Times New Roman"/>
                <a:cs typeface="Times New Roman"/>
              </a:rPr>
              <a:t>Les abeilles domestiques sont les insectes qui produisent le miel à partir du pollen de trèfles, de bleuets et de framboisiers, par exemple.</a:t>
            </a:r>
            <a:r>
              <a:rPr lang="fr-CA" sz="1600" i="1" dirty="0">
                <a:latin typeface="Times New Roman"/>
                <a:cs typeface="Times New Roman"/>
              </a:rPr>
              <a:t> </a:t>
            </a:r>
            <a:r>
              <a:rPr lang="fr-CA" sz="1600" dirty="0">
                <a:latin typeface="Times New Roman"/>
                <a:cs typeface="Times New Roman"/>
              </a:rPr>
              <a:t>La production du miel nécessite une bonne répartition des rôles et nécessite beaucoup de travail de la part de si petites créatures. La fabrication du miel est un processus complexe. La fabrication du miel comporte plusieurs étapes</a:t>
            </a:r>
            <a:r>
              <a:rPr lang="fr-CA" sz="1600" dirty="0" smtClean="0">
                <a:latin typeface="Times New Roman"/>
                <a:cs typeface="Times New Roman"/>
              </a:rPr>
              <a:t>.</a:t>
            </a:r>
            <a:endParaRPr lang="fr-CA" sz="1600" dirty="0">
              <a:latin typeface="Times New Roman"/>
              <a:cs typeface="Times New Roman"/>
            </a:endParaRPr>
          </a:p>
          <a:p>
            <a:pPr marL="0" indent="0">
              <a:spcBef>
                <a:spcPts val="0"/>
              </a:spcBef>
              <a:spcAft>
                <a:spcPts val="1200"/>
              </a:spcAft>
              <a:buNone/>
            </a:pPr>
            <a:r>
              <a:rPr lang="fr-CA" sz="1600" b="1" dirty="0">
                <a:latin typeface="Arial"/>
                <a:cs typeface="Arial"/>
              </a:rPr>
              <a:t>L’organisation sociale des </a:t>
            </a:r>
            <a:r>
              <a:rPr lang="fr-CA" sz="1600" b="1" dirty="0" smtClean="0">
                <a:latin typeface="Arial"/>
                <a:cs typeface="Arial"/>
              </a:rPr>
              <a:t>abeilles</a:t>
            </a:r>
            <a:endParaRPr lang="fr-CA" sz="1600" dirty="0" smtClean="0">
              <a:latin typeface="Times New Roman"/>
              <a:cs typeface="Times New Roman"/>
            </a:endParaRPr>
          </a:p>
          <a:p>
            <a:pPr marL="0" indent="0">
              <a:lnSpc>
                <a:spcPct val="120000"/>
              </a:lnSpc>
              <a:spcBef>
                <a:spcPts val="0"/>
              </a:spcBef>
              <a:spcAft>
                <a:spcPts val="1200"/>
              </a:spcAft>
              <a:buNone/>
            </a:pPr>
            <a:r>
              <a:rPr lang="fr-CA" sz="1500" dirty="0" smtClean="0">
                <a:latin typeface="Times New Roman"/>
                <a:cs typeface="Times New Roman"/>
              </a:rPr>
              <a:t>Les </a:t>
            </a:r>
            <a:r>
              <a:rPr lang="fr-CA" sz="1500" dirty="0">
                <a:latin typeface="Times New Roman"/>
                <a:cs typeface="Times New Roman"/>
              </a:rPr>
              <a:t>abeilles sont des insectes ayant une organisation sociale hautement élaborée. Il existe trois sortes d’abeilles : la reine, les faux-bourdons et les ouvrières. Chacune a des responsabilités distinctes dans la ruche</a:t>
            </a:r>
            <a:r>
              <a:rPr lang="fr-CA" sz="1500" dirty="0" smtClean="0">
                <a:latin typeface="Times New Roman"/>
                <a:cs typeface="Times New Roman"/>
              </a:rPr>
              <a:t>.</a:t>
            </a:r>
          </a:p>
          <a:p>
            <a:pPr marL="0" indent="0">
              <a:spcBef>
                <a:spcPts val="0"/>
              </a:spcBef>
              <a:spcAft>
                <a:spcPts val="1200"/>
              </a:spcAft>
              <a:buNone/>
            </a:pPr>
            <a:r>
              <a:rPr lang="fr-CA" sz="1600" b="1" dirty="0">
                <a:latin typeface="Arial"/>
                <a:cs typeface="Arial"/>
              </a:rPr>
              <a:t>La </a:t>
            </a:r>
            <a:r>
              <a:rPr lang="fr-CA" sz="1600" b="1" dirty="0" smtClean="0">
                <a:latin typeface="Arial"/>
                <a:cs typeface="Arial"/>
              </a:rPr>
              <a:t>reine</a:t>
            </a:r>
            <a:endParaRPr lang="fr-CA" sz="1600" dirty="0">
              <a:latin typeface="Times New Roman"/>
              <a:cs typeface="Times New Roman"/>
            </a:endParaRPr>
          </a:p>
          <a:p>
            <a:pPr marL="0" indent="0">
              <a:lnSpc>
                <a:spcPct val="120000"/>
              </a:lnSpc>
              <a:spcBef>
                <a:spcPts val="0"/>
              </a:spcBef>
              <a:spcAft>
                <a:spcPts val="1200"/>
              </a:spcAft>
              <a:buNone/>
            </a:pPr>
            <a:r>
              <a:rPr lang="fr-CA" sz="1600" dirty="0" smtClean="0">
                <a:latin typeface="Times New Roman"/>
                <a:cs typeface="Times New Roman"/>
              </a:rPr>
              <a:t>La </a:t>
            </a:r>
            <a:r>
              <a:rPr lang="fr-CA" sz="1600" dirty="0">
                <a:latin typeface="Times New Roman"/>
                <a:cs typeface="Times New Roman"/>
              </a:rPr>
              <a:t>reine est la plus grosse abeille de la ruche. Son rôle consiste à pondre les œufs qui donneront naissance à toutes les autres abeilles de la colonie</a:t>
            </a:r>
            <a:r>
              <a:rPr lang="fr-CA" sz="1600" dirty="0" smtClean="0">
                <a:latin typeface="Times New Roman"/>
                <a:cs typeface="Times New Roman"/>
              </a:rPr>
              <a:t>.</a:t>
            </a:r>
          </a:p>
          <a:p>
            <a:pPr marL="0" indent="0">
              <a:spcBef>
                <a:spcPts val="0"/>
              </a:spcBef>
              <a:spcAft>
                <a:spcPts val="1200"/>
              </a:spcAft>
              <a:buNone/>
            </a:pPr>
            <a:r>
              <a:rPr lang="fr-CA" sz="1600" b="1" dirty="0" smtClean="0">
                <a:latin typeface="Times New Roman"/>
                <a:cs typeface="Times New Roman"/>
              </a:rPr>
              <a:t>Les faux-bourdons</a:t>
            </a:r>
            <a:endParaRPr lang="fr-CA" sz="1600" dirty="0">
              <a:latin typeface="Times New Roman"/>
              <a:cs typeface="Times New Roman"/>
            </a:endParaRPr>
          </a:p>
          <a:p>
            <a:pPr marL="0" indent="0">
              <a:spcBef>
                <a:spcPts val="0"/>
              </a:spcBef>
              <a:spcAft>
                <a:spcPts val="1200"/>
              </a:spcAft>
              <a:buNone/>
            </a:pPr>
            <a:r>
              <a:rPr lang="fr-CA" sz="1600" dirty="0" smtClean="0">
                <a:latin typeface="Times New Roman"/>
                <a:cs typeface="Times New Roman"/>
              </a:rPr>
              <a:t>Les </a:t>
            </a:r>
            <a:r>
              <a:rPr lang="fr-CA" sz="1600" dirty="0">
                <a:latin typeface="Times New Roman"/>
                <a:cs typeface="Times New Roman"/>
              </a:rPr>
              <a:t>faux-bourdons sont les abeilles mâles de la colonie. Ils assurent la fécondation d’une future reine</a:t>
            </a:r>
            <a:r>
              <a:rPr lang="fr-CA" sz="1600" dirty="0" smtClean="0">
                <a:latin typeface="Times New Roman"/>
                <a:cs typeface="Times New Roman"/>
              </a:rPr>
              <a:t>.</a:t>
            </a:r>
          </a:p>
          <a:p>
            <a:pPr marL="0" indent="0">
              <a:spcBef>
                <a:spcPts val="0"/>
              </a:spcBef>
              <a:spcAft>
                <a:spcPts val="1200"/>
              </a:spcAft>
              <a:buNone/>
            </a:pPr>
            <a:r>
              <a:rPr lang="fr-CA" sz="1600" b="1" dirty="0" smtClean="0">
                <a:latin typeface="Times New Roman"/>
                <a:cs typeface="Times New Roman"/>
              </a:rPr>
              <a:t>Les ouvrières</a:t>
            </a:r>
          </a:p>
          <a:p>
            <a:pPr marL="0" indent="0">
              <a:lnSpc>
                <a:spcPct val="120000"/>
              </a:lnSpc>
              <a:spcBef>
                <a:spcPts val="0"/>
              </a:spcBef>
              <a:spcAft>
                <a:spcPts val="1200"/>
              </a:spcAft>
              <a:buNone/>
            </a:pPr>
            <a:r>
              <a:rPr lang="fr-CA" sz="1500" dirty="0" smtClean="0">
                <a:latin typeface="Times New Roman"/>
                <a:cs typeface="Times New Roman"/>
              </a:rPr>
              <a:t>Les </a:t>
            </a:r>
            <a:r>
              <a:rPr lang="fr-CA" sz="1500" dirty="0">
                <a:latin typeface="Times New Roman"/>
                <a:cs typeface="Times New Roman"/>
              </a:rPr>
              <a:t>ouvrières assument à elles seules toutes les autres fonctions essentielles au bon fonctionnement de la ruche. Chacune d’entre elles remplit plusieurs rôles au cours de sa vie. Les ouvrières exécutent des tâches d’entretien : elles nettoient la ruche et elles bâtissent les alvéoles de la ruche.  Elles assurent aussi la protection de la ruche : elles la gardent des intrus et elles la ventilent pour en assurer la bonne température. Enfin, les ouvrières subviennent aux besoins d’approvisionnement en nourriture : elles nourrissent les larves et elles butinent les fleurs afin de fournir à la ruche le pollen nécessaire à la fabrication du miel. </a:t>
            </a:r>
            <a:endParaRPr lang="fr-CA" sz="1500" dirty="0" smtClean="0">
              <a:latin typeface="Times New Roman"/>
              <a:cs typeface="Times New Roman"/>
            </a:endParaRPr>
          </a:p>
        </p:txBody>
      </p:sp>
      <p:sp>
        <p:nvSpPr>
          <p:cNvPr id="4" name="Espace réservé du numéro de diapositive 3"/>
          <p:cNvSpPr>
            <a:spLocks noGrp="1"/>
          </p:cNvSpPr>
          <p:nvPr>
            <p:ph type="sldNum" sz="quarter" idx="4294967295"/>
          </p:nvPr>
        </p:nvSpPr>
        <p:spPr>
          <a:xfrm>
            <a:off x="7010400" y="6453188"/>
            <a:ext cx="2133600" cy="365125"/>
          </a:xfrm>
        </p:spPr>
        <p:txBody>
          <a:bodyPr/>
          <a:lstStyle/>
          <a:p>
            <a:fld id="{D28E0718-3E8F-4FD4-B50D-1D4B3C616353}" type="slidenum">
              <a:rPr lang="fr-CA" smtClean="0"/>
              <a:pPr/>
              <a:t>167</a:t>
            </a:fld>
            <a:endParaRPr lang="fr-CA"/>
          </a:p>
        </p:txBody>
      </p:sp>
      <p:pic>
        <p:nvPicPr>
          <p:cNvPr id="2" name="Image 1" descr="texte abeille.tiff"/>
          <p:cNvPicPr>
            <a:picLocks noChangeAspect="1"/>
          </p:cNvPicPr>
          <p:nvPr/>
        </p:nvPicPr>
        <p:blipFill rotWithShape="1">
          <a:blip r:embed="rId3">
            <a:extLst>
              <a:ext uri="{28A0092B-C50C-407E-A947-70E740481C1C}">
                <a14:useLocalDpi xmlns:a14="http://schemas.microsoft.com/office/drawing/2010/main" val="0"/>
              </a:ext>
            </a:extLst>
          </a:blip>
          <a:srcRect l="18937" t="27691" r="7454" b="12678"/>
          <a:stretch/>
        </p:blipFill>
        <p:spPr>
          <a:xfrm>
            <a:off x="84765" y="620687"/>
            <a:ext cx="7632847" cy="6085968"/>
          </a:xfrm>
          <a:prstGeom prst="rect">
            <a:avLst/>
          </a:prstGeom>
        </p:spPr>
      </p:pic>
      <p:pic>
        <p:nvPicPr>
          <p:cNvPr id="5" name="Image 4"/>
          <p:cNvPicPr/>
          <p:nvPr/>
        </p:nvPicPr>
        <p:blipFill>
          <a:blip r:embed="rId4" cstate="print">
            <a:biLevel thresh="75000"/>
            <a:extLst>
              <a:ext uri="{28A0092B-C50C-407E-A947-70E740481C1C}">
                <a14:useLocalDpi xmlns:a14="http://schemas.microsoft.com/office/drawing/2010/main" val="0"/>
              </a:ext>
            </a:extLst>
          </a:blip>
          <a:stretch>
            <a:fillRect/>
          </a:stretch>
        </p:blipFill>
        <p:spPr>
          <a:xfrm>
            <a:off x="467544" y="116632"/>
            <a:ext cx="734315" cy="648072"/>
          </a:xfrm>
          <a:prstGeom prst="rect">
            <a:avLst/>
          </a:prstGeom>
        </p:spPr>
      </p:pic>
    </p:spTree>
    <p:extLst>
      <p:ext uri="{BB962C8B-B14F-4D97-AF65-F5344CB8AC3E}">
        <p14:creationId xmlns:p14="http://schemas.microsoft.com/office/powerpoint/2010/main" val="8992491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333375"/>
            <a:ext cx="8218488" cy="6335713"/>
          </a:xfrm>
        </p:spPr>
        <p:txBody>
          <a:bodyPr>
            <a:noAutofit/>
          </a:bodyPr>
          <a:lstStyle/>
          <a:p>
            <a:pPr marL="0" indent="0">
              <a:buNone/>
            </a:pPr>
            <a:endParaRPr lang="fr-CA" sz="1600" dirty="0">
              <a:latin typeface="Times New Roman"/>
              <a:cs typeface="Times New Roman"/>
            </a:endParaRPr>
          </a:p>
          <a:p>
            <a:pPr marL="0" indent="0">
              <a:buNone/>
            </a:pPr>
            <a:r>
              <a:rPr lang="fr-CA" sz="1600" b="1" dirty="0" smtClean="0">
                <a:latin typeface="Arial"/>
                <a:cs typeface="Arial"/>
              </a:rPr>
              <a:t>	</a:t>
            </a:r>
            <a:r>
              <a:rPr lang="fr-CA" sz="2800" b="1" dirty="0" smtClean="0">
                <a:latin typeface="Arial"/>
                <a:cs typeface="Arial"/>
              </a:rPr>
              <a:t>La </a:t>
            </a:r>
            <a:r>
              <a:rPr lang="fr-CA" sz="2800" b="1" dirty="0">
                <a:latin typeface="Arial"/>
                <a:cs typeface="Arial"/>
              </a:rPr>
              <a:t>fabrication du miel</a:t>
            </a:r>
          </a:p>
          <a:p>
            <a:pPr marL="0" indent="0">
              <a:lnSpc>
                <a:spcPct val="110000"/>
              </a:lnSpc>
              <a:buNone/>
            </a:pPr>
            <a:r>
              <a:rPr lang="fr-CA" sz="2400" dirty="0">
                <a:latin typeface="Times New Roman"/>
                <a:cs typeface="Times New Roman"/>
              </a:rPr>
              <a:t>La fabrication du miel est un processus complexe. La fabrication commence par la récolte du pollen par les abeilles ouvrières. Ces abeilles rapportent ensuite le pollen aux autres ouvrières de la ruche qui le mélange à leur salive pour en faire du miel. Les ouvrières déposent alors le miel dans les alvéoles de la ruche. Elles le ventilent durant quelques jours afin que celui-ci durcisse et ait une bonne consistance. Les ouvrières ferment finalement l’alvéole avec de la cire. Le miel est alors enfin prêt à être consommé durant l’hiver.</a:t>
            </a:r>
          </a:p>
          <a:p>
            <a:endParaRPr lang="fr-CA" sz="1600" dirty="0">
              <a:latin typeface="Arial"/>
              <a:cs typeface="Arial"/>
            </a:endParaRPr>
          </a:p>
        </p:txBody>
      </p:sp>
      <p:sp>
        <p:nvSpPr>
          <p:cNvPr id="4" name="Espace réservé du numéro de diapositive 3"/>
          <p:cNvSpPr>
            <a:spLocks noGrp="1"/>
          </p:cNvSpPr>
          <p:nvPr>
            <p:ph type="sldNum" sz="quarter" idx="4294967295"/>
          </p:nvPr>
        </p:nvSpPr>
        <p:spPr>
          <a:xfrm>
            <a:off x="7010400" y="6453188"/>
            <a:ext cx="2133600" cy="365125"/>
          </a:xfrm>
        </p:spPr>
        <p:txBody>
          <a:bodyPr/>
          <a:lstStyle/>
          <a:p>
            <a:fld id="{D28E0718-3E8F-4FD4-B50D-1D4B3C616353}" type="slidenum">
              <a:rPr lang="fr-CA" smtClean="0"/>
              <a:pPr/>
              <a:t>168</a:t>
            </a:fld>
            <a:endParaRPr lang="fr-CA"/>
          </a:p>
        </p:txBody>
      </p:sp>
      <p:pic>
        <p:nvPicPr>
          <p:cNvPr id="5" name="Image 4"/>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467544" y="116632"/>
            <a:ext cx="734315" cy="648072"/>
          </a:xfrm>
          <a:prstGeom prst="rect">
            <a:avLst/>
          </a:prstGeom>
        </p:spPr>
      </p:pic>
    </p:spTree>
    <p:extLst>
      <p:ext uri="{BB962C8B-B14F-4D97-AF65-F5344CB8AC3E}">
        <p14:creationId xmlns:p14="http://schemas.microsoft.com/office/powerpoint/2010/main" val="23261617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4294967295"/>
          </p:nvPr>
        </p:nvSpPr>
        <p:spPr>
          <a:xfrm>
            <a:off x="7010400" y="6453188"/>
            <a:ext cx="2133600" cy="365125"/>
          </a:xfrm>
        </p:spPr>
        <p:txBody>
          <a:bodyPr/>
          <a:lstStyle/>
          <a:p>
            <a:fld id="{D28E0718-3E8F-4FD4-B50D-1D4B3C616353}" type="slidenum">
              <a:rPr lang="fr-CA" smtClean="0"/>
              <a:pPr/>
              <a:t>169</a:t>
            </a:fld>
            <a:endParaRPr lang="fr-CA"/>
          </a:p>
        </p:txBody>
      </p:sp>
      <p:pic>
        <p:nvPicPr>
          <p:cNvPr id="5" name="Image 4"/>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467544" y="116632"/>
            <a:ext cx="734315" cy="648072"/>
          </a:xfrm>
          <a:prstGeom prst="rect">
            <a:avLst/>
          </a:prstGeom>
        </p:spPr>
      </p:pic>
      <p:sp>
        <p:nvSpPr>
          <p:cNvPr id="2" name="Rectangle 1"/>
          <p:cNvSpPr/>
          <p:nvPr/>
        </p:nvSpPr>
        <p:spPr>
          <a:xfrm>
            <a:off x="2177716" y="1624264"/>
            <a:ext cx="2189747" cy="433137"/>
          </a:xfrm>
          <a:prstGeom prst="rect">
            <a:avLst/>
          </a:prstGeom>
          <a:solidFill>
            <a:srgbClr val="FACD4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5"/>
          <p:cNvSpPr/>
          <p:nvPr/>
        </p:nvSpPr>
        <p:spPr>
          <a:xfrm>
            <a:off x="1567656" y="2409424"/>
            <a:ext cx="2650958" cy="433137"/>
          </a:xfrm>
          <a:prstGeom prst="rect">
            <a:avLst/>
          </a:prstGeom>
          <a:solidFill>
            <a:srgbClr val="FACD4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p:cNvSpPr/>
          <p:nvPr/>
        </p:nvSpPr>
        <p:spPr>
          <a:xfrm>
            <a:off x="1303422" y="2843465"/>
            <a:ext cx="1126957" cy="433137"/>
          </a:xfrm>
          <a:prstGeom prst="rect">
            <a:avLst/>
          </a:prstGeom>
          <a:solidFill>
            <a:srgbClr val="FACD4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p:cNvSpPr/>
          <p:nvPr/>
        </p:nvSpPr>
        <p:spPr>
          <a:xfrm>
            <a:off x="3994486" y="2843465"/>
            <a:ext cx="2129588" cy="433137"/>
          </a:xfrm>
          <a:prstGeom prst="rect">
            <a:avLst/>
          </a:prstGeom>
          <a:solidFill>
            <a:srgbClr val="FACD4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8"/>
          <p:cNvSpPr/>
          <p:nvPr/>
        </p:nvSpPr>
        <p:spPr>
          <a:xfrm>
            <a:off x="1050759" y="3274794"/>
            <a:ext cx="1126957" cy="433137"/>
          </a:xfrm>
          <a:prstGeom prst="rect">
            <a:avLst/>
          </a:prstGeom>
          <a:solidFill>
            <a:srgbClr val="FACD4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p:cNvSpPr/>
          <p:nvPr/>
        </p:nvSpPr>
        <p:spPr>
          <a:xfrm>
            <a:off x="5329991" y="3629529"/>
            <a:ext cx="1126957" cy="433137"/>
          </a:xfrm>
          <a:prstGeom prst="rect">
            <a:avLst/>
          </a:prstGeom>
          <a:solidFill>
            <a:srgbClr val="FACD4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p:cNvSpPr/>
          <p:nvPr/>
        </p:nvSpPr>
        <p:spPr>
          <a:xfrm>
            <a:off x="1201859" y="4062666"/>
            <a:ext cx="1838120" cy="433137"/>
          </a:xfrm>
          <a:prstGeom prst="rect">
            <a:avLst/>
          </a:prstGeom>
          <a:solidFill>
            <a:srgbClr val="FACD4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Espace réservé du contenu 2"/>
          <p:cNvSpPr>
            <a:spLocks noGrp="1"/>
          </p:cNvSpPr>
          <p:nvPr>
            <p:ph idx="4294967295"/>
          </p:nvPr>
        </p:nvSpPr>
        <p:spPr>
          <a:xfrm>
            <a:off x="0" y="333375"/>
            <a:ext cx="8218488" cy="6335713"/>
          </a:xfrm>
        </p:spPr>
        <p:txBody>
          <a:bodyPr>
            <a:noAutofit/>
          </a:bodyPr>
          <a:lstStyle/>
          <a:p>
            <a:pPr marL="0" indent="0">
              <a:buNone/>
            </a:pPr>
            <a:endParaRPr lang="fr-CA" sz="1600" dirty="0">
              <a:latin typeface="Times New Roman"/>
              <a:cs typeface="Times New Roman"/>
            </a:endParaRPr>
          </a:p>
          <a:p>
            <a:pPr marL="0" indent="0">
              <a:buNone/>
            </a:pPr>
            <a:r>
              <a:rPr lang="fr-CA" sz="1600" b="1" dirty="0" smtClean="0">
                <a:latin typeface="Arial"/>
                <a:cs typeface="Arial"/>
              </a:rPr>
              <a:t>	</a:t>
            </a:r>
            <a:r>
              <a:rPr lang="fr-CA" sz="2800" b="1" dirty="0" smtClean="0">
                <a:latin typeface="Arial"/>
                <a:cs typeface="Arial"/>
              </a:rPr>
              <a:t>La </a:t>
            </a:r>
            <a:r>
              <a:rPr lang="fr-CA" sz="2800" b="1" dirty="0">
                <a:latin typeface="Arial"/>
                <a:cs typeface="Arial"/>
              </a:rPr>
              <a:t>fabrication du miel</a:t>
            </a:r>
          </a:p>
          <a:p>
            <a:pPr marL="0" indent="0">
              <a:lnSpc>
                <a:spcPct val="110000"/>
              </a:lnSpc>
              <a:buNone/>
            </a:pPr>
            <a:r>
              <a:rPr lang="fr-CA" sz="2400" dirty="0">
                <a:latin typeface="Times New Roman"/>
                <a:cs typeface="Times New Roman"/>
              </a:rPr>
              <a:t>La fabrication du miel est un processus complexe. La fabrication commence par la récolte du pollen par les abeilles ouvrières. Ces abeilles rapportent ensuite le pollen aux autres ouvrières de la ruche qui le mélange à leur salive pour en faire du miel. Les ouvrières déposent alors le miel dans les alvéoles de la ruche. Elles le ventilent durant quelques jours afin que celui-ci durcisse et ait une bonne consistance. Les ouvrières ferment finalement l’alvéole avec de la cire. Le miel est alors enfin prêt à être consommé durant l’hiver.</a:t>
            </a:r>
          </a:p>
          <a:p>
            <a:endParaRPr lang="fr-CA" sz="1600" dirty="0">
              <a:latin typeface="Arial"/>
              <a:cs typeface="Arial"/>
            </a:endParaRPr>
          </a:p>
        </p:txBody>
      </p:sp>
    </p:spTree>
    <p:extLst>
      <p:ext uri="{BB962C8B-B14F-4D97-AF65-F5344CB8AC3E}">
        <p14:creationId xmlns:p14="http://schemas.microsoft.com/office/powerpoint/2010/main" val="29109701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abiletés informationnelles, méthodologiques, cognitives et technologiques du Profil TIC: 1 Rechercher l'information, 2 Traiter l'information, 3 Présenter l'information, 4 Travailler en réseau et 5 Exploiter les TIC de manière efficace et respons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936" y="1766796"/>
            <a:ext cx="7130128" cy="4145661"/>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1763688" y="274638"/>
            <a:ext cx="7218080" cy="778098"/>
          </a:xfrm>
        </p:spPr>
        <p:txBody>
          <a:bodyPr>
            <a:normAutofit/>
          </a:bodyPr>
          <a:lstStyle/>
          <a:p>
            <a:r>
              <a:rPr lang="fr-CA" dirty="0" smtClean="0"/>
              <a:t>Profil TIC des étudiants du collégial</a:t>
            </a:r>
            <a:endParaRPr lang="fr-CA" dirty="0"/>
          </a:p>
        </p:txBody>
      </p:sp>
      <p:sp>
        <p:nvSpPr>
          <p:cNvPr id="3" name="ZoneTexte 2"/>
          <p:cNvSpPr txBox="1"/>
          <p:nvPr/>
        </p:nvSpPr>
        <p:spPr>
          <a:xfrm>
            <a:off x="146750" y="6002747"/>
            <a:ext cx="8850500" cy="261610"/>
          </a:xfrm>
          <a:prstGeom prst="rect">
            <a:avLst/>
          </a:prstGeom>
          <a:noFill/>
        </p:spPr>
        <p:txBody>
          <a:bodyPr wrap="none" rtlCol="0">
            <a:spAutoFit/>
          </a:bodyPr>
          <a:lstStyle/>
          <a:p>
            <a:r>
              <a:rPr lang="fr-CA" sz="1100" dirty="0"/>
              <a:t>Source : </a:t>
            </a:r>
            <a:r>
              <a:rPr lang="fr-CA" sz="1100" dirty="0" smtClean="0"/>
              <a:t>REPTIC (sans date). </a:t>
            </a:r>
            <a:r>
              <a:rPr lang="fr-CA" sz="1100" i="1" dirty="0"/>
              <a:t>Habiletés du Profil TIC des étudiants du </a:t>
            </a:r>
            <a:r>
              <a:rPr lang="fr-CA" sz="1100" i="1" dirty="0" smtClean="0"/>
              <a:t>collégial</a:t>
            </a:r>
            <a:r>
              <a:rPr lang="fr-CA" sz="1100" dirty="0" smtClean="0"/>
              <a:t>. Disponible le 6 juin 2016 à </a:t>
            </a:r>
            <a:r>
              <a:rPr lang="fr-CA" sz="1100" dirty="0"/>
              <a:t>http://www.profweb.ca/profil-tic/</a:t>
            </a:r>
          </a:p>
        </p:txBody>
      </p:sp>
    </p:spTree>
    <p:extLst>
      <p:ext uri="{BB962C8B-B14F-4D97-AF65-F5344CB8AC3E}">
        <p14:creationId xmlns:p14="http://schemas.microsoft.com/office/powerpoint/2010/main" val="17498039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p:cNvSpPr>
            <a:spLocks noGrp="1"/>
          </p:cNvSpPr>
          <p:nvPr>
            <p:ph type="title" idx="4294967295"/>
          </p:nvPr>
        </p:nvSpPr>
        <p:spPr>
          <a:xfrm>
            <a:off x="1371600" y="2205038"/>
            <a:ext cx="7772400" cy="1362075"/>
          </a:xfrm>
        </p:spPr>
        <p:txBody>
          <a:bodyPr/>
          <a:lstStyle/>
          <a:p>
            <a:r>
              <a:rPr lang="fr-CA" dirty="0" smtClean="0">
                <a:solidFill>
                  <a:schemeClr val="tx1"/>
                </a:solidFill>
              </a:rPr>
              <a:t>Rédiger un résumé</a:t>
            </a:r>
            <a:endParaRPr lang="fr-CA" dirty="0">
              <a:solidFill>
                <a:schemeClr val="tx1"/>
              </a:solidFill>
            </a:endParaRPr>
          </a:p>
        </p:txBody>
      </p:sp>
      <p:pic>
        <p:nvPicPr>
          <p:cNvPr id="3" name="Image 2"/>
          <p:cNvPicPr/>
          <p:nvPr/>
        </p:nvPicPr>
        <p:blipFill>
          <a:blip r:embed="rId2" cstate="print">
            <a:biLevel thresh="50000"/>
            <a:extLst>
              <a:ext uri="{28A0092B-C50C-407E-A947-70E740481C1C}">
                <a14:useLocalDpi xmlns:a14="http://schemas.microsoft.com/office/drawing/2010/main" val="0"/>
              </a:ext>
            </a:extLst>
          </a:blip>
          <a:stretch>
            <a:fillRect/>
          </a:stretch>
        </p:blipFill>
        <p:spPr>
          <a:xfrm>
            <a:off x="5436096" y="3861048"/>
            <a:ext cx="2506886" cy="2010067"/>
          </a:xfrm>
          <a:prstGeom prst="rect">
            <a:avLst/>
          </a:prstGeom>
        </p:spPr>
      </p:pic>
    </p:spTree>
    <p:extLst>
      <p:ext uri="{BB962C8B-B14F-4D97-AF65-F5344CB8AC3E}">
        <p14:creationId xmlns:p14="http://schemas.microsoft.com/office/powerpoint/2010/main" val="19935499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220913" y="274638"/>
            <a:ext cx="6923087" cy="777875"/>
          </a:xfrm>
        </p:spPr>
        <p:txBody>
          <a:bodyPr>
            <a:normAutofit/>
          </a:bodyPr>
          <a:lstStyle/>
          <a:p>
            <a:r>
              <a:rPr lang="fr-CA" dirty="0" smtClean="0"/>
              <a:t>Comment rédiger un résumé</a:t>
            </a:r>
            <a:endParaRPr lang="fr-CA" dirty="0"/>
          </a:p>
        </p:txBody>
      </p:sp>
      <p:sp>
        <p:nvSpPr>
          <p:cNvPr id="3" name="Espace réservé du contenu 2"/>
          <p:cNvSpPr>
            <a:spLocks noGrp="1"/>
          </p:cNvSpPr>
          <p:nvPr>
            <p:ph idx="4294967295"/>
          </p:nvPr>
        </p:nvSpPr>
        <p:spPr>
          <a:xfrm>
            <a:off x="0" y="1782763"/>
            <a:ext cx="8229600" cy="4525962"/>
          </a:xfrm>
        </p:spPr>
        <p:txBody>
          <a:bodyPr>
            <a:normAutofit fontScale="92500"/>
          </a:bodyPr>
          <a:lstStyle/>
          <a:p>
            <a:pPr marL="1428750" lvl="2" indent="-514350">
              <a:buFont typeface="+mj-lt"/>
              <a:buAutoNum type="alphaLcPeriod"/>
            </a:pPr>
            <a:r>
              <a:rPr lang="fr-CA" sz="3200" dirty="0" smtClean="0"/>
              <a:t>Éliminer </a:t>
            </a:r>
            <a:r>
              <a:rPr lang="fr-CA" sz="3200" dirty="0"/>
              <a:t>l’information moins </a:t>
            </a:r>
            <a:r>
              <a:rPr lang="fr-CA" sz="3200" dirty="0" smtClean="0"/>
              <a:t>importante</a:t>
            </a:r>
          </a:p>
          <a:p>
            <a:pPr marL="514350" indent="-514350">
              <a:buFont typeface="+mj-lt"/>
              <a:buAutoNum type="alphaLcPeriod"/>
            </a:pPr>
            <a:endParaRPr lang="fr-CA" dirty="0" smtClean="0"/>
          </a:p>
          <a:p>
            <a:pPr marL="514350" indent="-514350">
              <a:buFont typeface="+mj-lt"/>
              <a:buAutoNum type="alphaLcPeriod"/>
            </a:pPr>
            <a:endParaRPr lang="fr-CA" dirty="0"/>
          </a:p>
          <a:p>
            <a:pPr marL="1428750" lvl="2" indent="-514350">
              <a:buFont typeface="+mj-lt"/>
              <a:buAutoNum type="alphaLcPeriod"/>
            </a:pPr>
            <a:r>
              <a:rPr lang="fr-CA" sz="3200" dirty="0"/>
              <a:t>Éliminer l’information en </a:t>
            </a:r>
            <a:r>
              <a:rPr lang="fr-CA" sz="3200" dirty="0" smtClean="0"/>
              <a:t>double</a:t>
            </a:r>
          </a:p>
          <a:p>
            <a:pPr marL="514350" indent="-514350">
              <a:buFont typeface="+mj-lt"/>
              <a:buAutoNum type="alphaLcPeriod"/>
            </a:pPr>
            <a:endParaRPr lang="fr-CA" dirty="0" smtClean="0"/>
          </a:p>
          <a:p>
            <a:pPr marL="514350" indent="-514350">
              <a:buFont typeface="+mj-lt"/>
              <a:buAutoNum type="alphaLcPeriod"/>
            </a:pPr>
            <a:endParaRPr lang="fr-CA" dirty="0"/>
          </a:p>
          <a:p>
            <a:pPr marL="1428750" lvl="2" indent="-514350">
              <a:buFont typeface="+mj-lt"/>
              <a:buAutoNum type="alphaLcPeriod"/>
            </a:pPr>
            <a:r>
              <a:rPr lang="fr-CA" sz="3200" dirty="0"/>
              <a:t>Regrouper une liste d’éléments sous un mot plus général</a:t>
            </a:r>
          </a:p>
          <a:p>
            <a:endParaRPr lang="fr-CA" dirty="0" smtClean="0"/>
          </a:p>
        </p:txBody>
      </p:sp>
      <p:sp>
        <p:nvSpPr>
          <p:cNvPr id="4" name="Espace réservé du numéro de diapositive 3"/>
          <p:cNvSpPr>
            <a:spLocks noGrp="1"/>
          </p:cNvSpPr>
          <p:nvPr>
            <p:ph type="sldNum" sz="quarter" idx="4294967295"/>
          </p:nvPr>
        </p:nvSpPr>
        <p:spPr>
          <a:xfrm>
            <a:off x="7010400" y="6453188"/>
            <a:ext cx="2133600" cy="365125"/>
          </a:xfrm>
        </p:spPr>
        <p:txBody>
          <a:bodyPr/>
          <a:lstStyle/>
          <a:p>
            <a:fld id="{D28E0718-3E8F-4FD4-B50D-1D4B3C616353}" type="slidenum">
              <a:rPr lang="fr-CA" smtClean="0"/>
              <a:pPr/>
              <a:t>171</a:t>
            </a:fld>
            <a:endParaRPr lang="fr-CA" dirty="0"/>
          </a:p>
        </p:txBody>
      </p:sp>
      <p:pic>
        <p:nvPicPr>
          <p:cNvPr id="5" name="Image 4"/>
          <p:cNvPicPr/>
          <p:nvPr/>
        </p:nvPicPr>
        <p:blipFill>
          <a:blip r:embed="rId2" cstate="print">
            <a:grayscl/>
            <a:extLst>
              <a:ext uri="{28A0092B-C50C-407E-A947-70E740481C1C}">
                <a14:useLocalDpi xmlns:a14="http://schemas.microsoft.com/office/drawing/2010/main" val="0"/>
              </a:ext>
            </a:extLst>
          </a:blip>
          <a:stretch>
            <a:fillRect/>
          </a:stretch>
        </p:blipFill>
        <p:spPr>
          <a:xfrm rot="10800000">
            <a:off x="467544" y="1595933"/>
            <a:ext cx="864096" cy="864096"/>
          </a:xfrm>
          <a:prstGeom prst="rect">
            <a:avLst/>
          </a:prstGeom>
        </p:spPr>
      </p:pic>
      <p:pic>
        <p:nvPicPr>
          <p:cNvPr id="6" name="Image 5"/>
          <p:cNvPicPr/>
          <p:nvPr/>
        </p:nvPicPr>
        <p:blipFill>
          <a:blip r:embed="rId3" cstate="print">
            <a:grayscl/>
            <a:extLst>
              <a:ext uri="{28A0092B-C50C-407E-A947-70E740481C1C}">
                <a14:useLocalDpi xmlns:a14="http://schemas.microsoft.com/office/drawing/2010/main" val="0"/>
              </a:ext>
            </a:extLst>
          </a:blip>
          <a:stretch>
            <a:fillRect/>
          </a:stretch>
        </p:blipFill>
        <p:spPr>
          <a:xfrm>
            <a:off x="467544" y="3252117"/>
            <a:ext cx="864096" cy="864096"/>
          </a:xfrm>
          <a:prstGeom prst="rect">
            <a:avLst/>
          </a:prstGeom>
        </p:spPr>
      </p:pic>
      <p:pic>
        <p:nvPicPr>
          <p:cNvPr id="7" name="Image 6"/>
          <p:cNvPicPr/>
          <p:nvPr/>
        </p:nvPicPr>
        <p:blipFill>
          <a:blip r:embed="rId4">
            <a:graysc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23528" y="5052317"/>
            <a:ext cx="1104126" cy="1008112"/>
          </a:xfrm>
          <a:prstGeom prst="rect">
            <a:avLst/>
          </a:prstGeom>
        </p:spPr>
      </p:pic>
    </p:spTree>
    <p:extLst>
      <p:ext uri="{BB962C8B-B14F-4D97-AF65-F5344CB8AC3E}">
        <p14:creationId xmlns:p14="http://schemas.microsoft.com/office/powerpoint/2010/main" val="9560921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333375"/>
            <a:ext cx="8218488" cy="6335713"/>
          </a:xfrm>
        </p:spPr>
        <p:txBody>
          <a:bodyPr>
            <a:noAutofit/>
          </a:bodyPr>
          <a:lstStyle/>
          <a:p>
            <a:pPr marL="457200" indent="-457200">
              <a:spcBef>
                <a:spcPts val="0"/>
              </a:spcBef>
              <a:buFont typeface="+mj-lt"/>
              <a:buAutoNum type="alphaLcPeriod"/>
            </a:pPr>
            <a:r>
              <a:rPr lang="fr-CA" sz="2000" dirty="0"/>
              <a:t>Éliminer l’information moins importante</a:t>
            </a:r>
          </a:p>
          <a:p>
            <a:pPr marL="457200" indent="-457200">
              <a:spcBef>
                <a:spcPts val="0"/>
              </a:spcBef>
              <a:buFont typeface="+mj-lt"/>
              <a:buAutoNum type="alphaLcPeriod"/>
            </a:pPr>
            <a:r>
              <a:rPr lang="fr-CA" sz="2000" dirty="0"/>
              <a:t>Éliminer l’information en </a:t>
            </a:r>
            <a:r>
              <a:rPr lang="fr-CA" sz="2000" dirty="0" smtClean="0"/>
              <a:t>double</a:t>
            </a:r>
          </a:p>
          <a:p>
            <a:pPr marL="457200" lvl="1" indent="-457200">
              <a:spcBef>
                <a:spcPts val="0"/>
              </a:spcBef>
              <a:buFont typeface="+mj-lt"/>
              <a:buAutoNum type="alphaLcPeriod" startAt="3"/>
            </a:pPr>
            <a:r>
              <a:rPr lang="fr-CA" sz="2000" dirty="0"/>
              <a:t>Regrouper une liste d’éléments sous un mot plus </a:t>
            </a:r>
            <a:r>
              <a:rPr lang="fr-CA" sz="2000" dirty="0" smtClean="0"/>
              <a:t>général</a:t>
            </a:r>
          </a:p>
          <a:p>
            <a:pPr marL="0" indent="0">
              <a:spcBef>
                <a:spcPts val="0"/>
              </a:spcBef>
              <a:buNone/>
            </a:pPr>
            <a:endParaRPr lang="fr-CA" dirty="0" smtClean="0"/>
          </a:p>
          <a:p>
            <a:pPr marL="0" indent="0">
              <a:lnSpc>
                <a:spcPct val="350000"/>
              </a:lnSpc>
              <a:spcBef>
                <a:spcPts val="0"/>
              </a:spcBef>
              <a:buNone/>
            </a:pPr>
            <a:r>
              <a:rPr lang="fr-CA" sz="1800" dirty="0" smtClean="0"/>
              <a:t>Les abeilles domestiques sont les insectes qui produisent le miel à partir du pollen de trèfles, de bleuets et de framboisiers, par exemple.</a:t>
            </a:r>
            <a:r>
              <a:rPr lang="fr-CA" sz="1800" i="1" dirty="0" smtClean="0"/>
              <a:t> </a:t>
            </a:r>
            <a:r>
              <a:rPr lang="fr-CA" sz="1800" dirty="0" smtClean="0"/>
              <a:t>La production du miel nécessite une bonne répartition des rôles et nécessite beaucoup de travail de la part de si petites créatures. La fabrication du miel est un processus complexe. La fabrication du miel comporte plusieurs étapes.</a:t>
            </a:r>
          </a:p>
          <a:p>
            <a:endParaRPr lang="fr-CA" sz="1400" dirty="0">
              <a:latin typeface="Arial"/>
              <a:cs typeface="Arial"/>
            </a:endParaRPr>
          </a:p>
        </p:txBody>
      </p:sp>
      <p:sp>
        <p:nvSpPr>
          <p:cNvPr id="4" name="Espace réservé du numéro de diapositive 3"/>
          <p:cNvSpPr>
            <a:spLocks noGrp="1"/>
          </p:cNvSpPr>
          <p:nvPr>
            <p:ph type="sldNum" sz="quarter" idx="4294967295"/>
          </p:nvPr>
        </p:nvSpPr>
        <p:spPr>
          <a:xfrm>
            <a:off x="7010400" y="6453188"/>
            <a:ext cx="2133600" cy="365125"/>
          </a:xfrm>
        </p:spPr>
        <p:txBody>
          <a:bodyPr/>
          <a:lstStyle/>
          <a:p>
            <a:fld id="{D28E0718-3E8F-4FD4-B50D-1D4B3C616353}" type="slidenum">
              <a:rPr lang="fr-CA" smtClean="0"/>
              <a:pPr/>
              <a:t>172</a:t>
            </a:fld>
            <a:endParaRPr lang="fr-CA"/>
          </a:p>
        </p:txBody>
      </p:sp>
    </p:spTree>
    <p:extLst>
      <p:ext uri="{BB962C8B-B14F-4D97-AF65-F5344CB8AC3E}">
        <p14:creationId xmlns:p14="http://schemas.microsoft.com/office/powerpoint/2010/main" val="224167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0" y="-100013"/>
            <a:ext cx="8218488" cy="6337301"/>
          </a:xfrm>
        </p:spPr>
        <p:txBody>
          <a:bodyPr>
            <a:noAutofit/>
          </a:bodyPr>
          <a:lstStyle/>
          <a:p>
            <a:pPr marL="0" indent="0">
              <a:lnSpc>
                <a:spcPct val="300000"/>
              </a:lnSpc>
              <a:spcBef>
                <a:spcPts val="0"/>
              </a:spcBef>
              <a:buNone/>
            </a:pPr>
            <a:r>
              <a:rPr lang="fr-CA" sz="1800" dirty="0" smtClean="0"/>
              <a:t>Les abeilles domestiques sont les insectes qui produisent le miel à partir du pollen </a:t>
            </a:r>
            <a:r>
              <a:rPr lang="fr-CA" sz="1800" strike="sngStrike" dirty="0" smtClean="0"/>
              <a:t>de trèfles, de bleuets et de framboisiers</a:t>
            </a:r>
            <a:r>
              <a:rPr lang="fr-CA" sz="1800" dirty="0" smtClean="0"/>
              <a:t>, </a:t>
            </a:r>
            <a:r>
              <a:rPr lang="fr-CA" sz="1800" strike="sngStrike" dirty="0" smtClean="0"/>
              <a:t>par exemple</a:t>
            </a:r>
            <a:r>
              <a:rPr lang="fr-CA" sz="1800" dirty="0" smtClean="0"/>
              <a:t>.</a:t>
            </a:r>
            <a:r>
              <a:rPr lang="fr-CA" sz="1800" i="1" dirty="0" smtClean="0"/>
              <a:t> </a:t>
            </a:r>
            <a:r>
              <a:rPr lang="fr-CA" sz="1800" strike="sngStrike" dirty="0" smtClean="0"/>
              <a:t>La production du miel</a:t>
            </a:r>
            <a:r>
              <a:rPr lang="fr-CA" sz="1800" dirty="0" smtClean="0"/>
              <a:t> nécessite une bonne répartition des rôles et </a:t>
            </a:r>
            <a:r>
              <a:rPr lang="fr-CA" sz="1800" strike="sngStrike" dirty="0" smtClean="0"/>
              <a:t>nécessite</a:t>
            </a:r>
            <a:r>
              <a:rPr lang="fr-CA" sz="1800" dirty="0" smtClean="0"/>
              <a:t> beaucoup de travail </a:t>
            </a:r>
            <a:r>
              <a:rPr lang="fr-CA" sz="1800" strike="sngStrike" dirty="0" smtClean="0"/>
              <a:t>de la part de si petites créatures</a:t>
            </a:r>
            <a:r>
              <a:rPr lang="fr-CA" sz="1800" dirty="0" smtClean="0"/>
              <a:t>. La fabrication du miel est un processus complexe. </a:t>
            </a:r>
            <a:r>
              <a:rPr lang="fr-CA" sz="1800" strike="sngStrike" dirty="0" smtClean="0"/>
              <a:t>La fabrication du miel</a:t>
            </a:r>
            <a:r>
              <a:rPr lang="fr-CA" sz="1800" dirty="0" smtClean="0"/>
              <a:t> comporte plusieurs étapes.</a:t>
            </a:r>
          </a:p>
          <a:p>
            <a:pPr marL="0" indent="0">
              <a:lnSpc>
                <a:spcPct val="120000"/>
              </a:lnSpc>
              <a:spcBef>
                <a:spcPts val="0"/>
              </a:spcBef>
              <a:buNone/>
            </a:pPr>
            <a:endParaRPr lang="fr-CA" sz="1800" dirty="0" smtClean="0"/>
          </a:p>
          <a:p>
            <a:pPr marL="0" indent="0">
              <a:buNone/>
            </a:pPr>
            <a:r>
              <a:rPr lang="fr-CA" sz="1800" b="1" dirty="0"/>
              <a:t>RÉSUMÉ : </a:t>
            </a:r>
          </a:p>
          <a:p>
            <a:pPr marL="0" indent="0">
              <a:buNone/>
            </a:pPr>
            <a:r>
              <a:rPr lang="fr-CA" sz="1800" dirty="0"/>
              <a:t>Les abeilles domestiques sont les insectes qui produisent le miel à partir du pollen de plantes. Cette production nécessite une bonne répartition des rôles et beaucoup de travail. La fabrication du miel est un processus complexe qui comporte plusieurs étapes.</a:t>
            </a:r>
          </a:p>
          <a:p>
            <a:pPr marL="0" indent="0">
              <a:lnSpc>
                <a:spcPct val="350000"/>
              </a:lnSpc>
              <a:spcBef>
                <a:spcPts val="0"/>
              </a:spcBef>
              <a:buNone/>
            </a:pPr>
            <a:endParaRPr lang="fr-CA" sz="1800" dirty="0" smtClean="0"/>
          </a:p>
          <a:p>
            <a:endParaRPr lang="fr-CA" sz="1400" dirty="0">
              <a:latin typeface="Arial"/>
              <a:cs typeface="Arial"/>
            </a:endParaRPr>
          </a:p>
        </p:txBody>
      </p:sp>
      <p:sp>
        <p:nvSpPr>
          <p:cNvPr id="4" name="Espace réservé du numéro de diapositive 3"/>
          <p:cNvSpPr>
            <a:spLocks noGrp="1"/>
          </p:cNvSpPr>
          <p:nvPr>
            <p:ph type="sldNum" sz="quarter" idx="4294967295"/>
          </p:nvPr>
        </p:nvSpPr>
        <p:spPr>
          <a:xfrm>
            <a:off x="7010400" y="6453188"/>
            <a:ext cx="2133600" cy="365125"/>
          </a:xfrm>
        </p:spPr>
        <p:txBody>
          <a:bodyPr/>
          <a:lstStyle/>
          <a:p>
            <a:fld id="{D28E0718-3E8F-4FD4-B50D-1D4B3C616353}" type="slidenum">
              <a:rPr lang="fr-CA" smtClean="0"/>
              <a:pPr/>
              <a:t>173</a:t>
            </a:fld>
            <a:endParaRPr lang="fr-CA"/>
          </a:p>
        </p:txBody>
      </p:sp>
      <p:sp>
        <p:nvSpPr>
          <p:cNvPr id="5" name="Zone de texte 5"/>
          <p:cNvSpPr txBox="1"/>
          <p:nvPr/>
        </p:nvSpPr>
        <p:spPr>
          <a:xfrm>
            <a:off x="1259632" y="692696"/>
            <a:ext cx="2232248" cy="432048"/>
          </a:xfrm>
          <a:prstGeom prst="rect">
            <a:avLst/>
          </a:prstGeom>
          <a:no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fr-CA" sz="1600" i="1" kern="50" dirty="0">
                <a:effectLst/>
                <a:latin typeface="Times New Roman"/>
                <a:ea typeface="DejaVu Sans"/>
              </a:rPr>
              <a:t>regrouper sous mot général</a:t>
            </a:r>
            <a:r>
              <a:rPr lang="fr-CA" sz="1600" kern="50" dirty="0">
                <a:effectLst/>
                <a:latin typeface="Times New Roman"/>
                <a:ea typeface="DejaVu Sans"/>
              </a:rPr>
              <a:t> (plantes)</a:t>
            </a:r>
          </a:p>
        </p:txBody>
      </p:sp>
      <p:sp>
        <p:nvSpPr>
          <p:cNvPr id="6" name="Zone de texte 9"/>
          <p:cNvSpPr txBox="1"/>
          <p:nvPr/>
        </p:nvSpPr>
        <p:spPr>
          <a:xfrm>
            <a:off x="4899702" y="692696"/>
            <a:ext cx="1296144" cy="492760"/>
          </a:xfrm>
          <a:prstGeom prst="rect">
            <a:avLst/>
          </a:prstGeom>
          <a:no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fr-CA" sz="1600" i="1" kern="50" dirty="0">
                <a:effectLst/>
                <a:latin typeface="Times New Roman"/>
                <a:ea typeface="DejaVu Sans"/>
              </a:rPr>
              <a:t>moins important</a:t>
            </a:r>
            <a:endParaRPr lang="fr-CA" sz="1600" kern="50" dirty="0">
              <a:effectLst/>
              <a:latin typeface="Times New Roman"/>
              <a:ea typeface="DejaVu Sans"/>
            </a:endParaRPr>
          </a:p>
        </p:txBody>
      </p:sp>
      <p:sp>
        <p:nvSpPr>
          <p:cNvPr id="7" name="Zone de texte 11"/>
          <p:cNvSpPr txBox="1"/>
          <p:nvPr/>
        </p:nvSpPr>
        <p:spPr>
          <a:xfrm>
            <a:off x="1436798" y="3181284"/>
            <a:ext cx="1676400" cy="457200"/>
          </a:xfrm>
          <a:prstGeom prst="rect">
            <a:avLst/>
          </a:prstGeom>
          <a:no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fr-CA" sz="1600" i="1" kern="50" dirty="0">
                <a:effectLst/>
                <a:latin typeface="Times New Roman"/>
                <a:ea typeface="DejaVu Sans"/>
              </a:rPr>
              <a:t>en double</a:t>
            </a:r>
            <a:endParaRPr lang="fr-CA" sz="1600" kern="50" dirty="0">
              <a:effectLst/>
              <a:latin typeface="Times New Roman"/>
              <a:ea typeface="DejaVu Sans"/>
            </a:endParaRPr>
          </a:p>
          <a:p>
            <a:pPr algn="ctr">
              <a:spcAft>
                <a:spcPts val="0"/>
              </a:spcAft>
            </a:pPr>
            <a:r>
              <a:rPr lang="fr-CA" sz="1600" kern="50" dirty="0" smtClean="0">
                <a:effectLst/>
                <a:latin typeface="Times New Roman"/>
                <a:ea typeface="DejaVu Sans"/>
              </a:rPr>
              <a:t>(</a:t>
            </a:r>
            <a:r>
              <a:rPr lang="fr-CA" sz="1600" kern="50" dirty="0" smtClean="0">
                <a:latin typeface="Times New Roman"/>
                <a:ea typeface="DejaVu Sans"/>
              </a:rPr>
              <a:t>qui</a:t>
            </a:r>
            <a:r>
              <a:rPr lang="fr-CA" sz="1600" kern="50" dirty="0" smtClean="0">
                <a:effectLst/>
                <a:latin typeface="Times New Roman"/>
                <a:ea typeface="DejaVu Sans"/>
              </a:rPr>
              <a:t>)</a:t>
            </a:r>
            <a:endParaRPr lang="fr-CA" sz="1600" kern="50" dirty="0">
              <a:effectLst/>
              <a:latin typeface="Times New Roman"/>
              <a:ea typeface="DejaVu Sans"/>
            </a:endParaRPr>
          </a:p>
        </p:txBody>
      </p:sp>
      <p:sp>
        <p:nvSpPr>
          <p:cNvPr id="8" name="Zone de texte 11"/>
          <p:cNvSpPr txBox="1"/>
          <p:nvPr/>
        </p:nvSpPr>
        <p:spPr>
          <a:xfrm>
            <a:off x="4804521" y="1772816"/>
            <a:ext cx="1676400" cy="457200"/>
          </a:xfrm>
          <a:prstGeom prst="rect">
            <a:avLst/>
          </a:prstGeom>
          <a:no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fr-CA" sz="1600" i="1" kern="50" dirty="0">
                <a:effectLst/>
                <a:latin typeface="Times New Roman"/>
                <a:ea typeface="DejaVu Sans"/>
              </a:rPr>
              <a:t>en </a:t>
            </a:r>
            <a:r>
              <a:rPr lang="fr-CA" sz="1600" i="1" kern="50" dirty="0" smtClean="0">
                <a:effectLst/>
                <a:latin typeface="Times New Roman"/>
                <a:ea typeface="DejaVu Sans"/>
              </a:rPr>
              <a:t>double</a:t>
            </a:r>
            <a:endParaRPr lang="fr-CA" sz="1600" kern="50" dirty="0">
              <a:effectLst/>
              <a:latin typeface="Times New Roman"/>
              <a:ea typeface="DejaVu Sans"/>
            </a:endParaRPr>
          </a:p>
        </p:txBody>
      </p:sp>
      <p:sp>
        <p:nvSpPr>
          <p:cNvPr id="9" name="Zone de texte 9"/>
          <p:cNvSpPr txBox="1"/>
          <p:nvPr/>
        </p:nvSpPr>
        <p:spPr>
          <a:xfrm>
            <a:off x="1662930" y="2331100"/>
            <a:ext cx="1224136" cy="492760"/>
          </a:xfrm>
          <a:prstGeom prst="rect">
            <a:avLst/>
          </a:prstGeom>
          <a:no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fr-CA" sz="1600" i="1" kern="50" dirty="0">
                <a:effectLst/>
                <a:latin typeface="Times New Roman"/>
                <a:ea typeface="DejaVu Sans"/>
              </a:rPr>
              <a:t>moins important</a:t>
            </a:r>
            <a:endParaRPr lang="fr-CA" sz="1600" kern="50" dirty="0">
              <a:effectLst/>
              <a:latin typeface="Times New Roman"/>
              <a:ea typeface="DejaVu Sans"/>
            </a:endParaRPr>
          </a:p>
        </p:txBody>
      </p:sp>
      <p:sp>
        <p:nvSpPr>
          <p:cNvPr id="11" name="Zone de texte 11"/>
          <p:cNvSpPr txBox="1"/>
          <p:nvPr/>
        </p:nvSpPr>
        <p:spPr>
          <a:xfrm>
            <a:off x="5799067" y="692696"/>
            <a:ext cx="2448272" cy="457200"/>
          </a:xfrm>
          <a:prstGeom prst="rect">
            <a:avLst/>
          </a:prstGeom>
          <a:no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fr-CA" sz="1600" i="1" kern="50" dirty="0">
                <a:effectLst/>
                <a:latin typeface="Times New Roman"/>
                <a:ea typeface="DejaVu Sans"/>
              </a:rPr>
              <a:t>en double</a:t>
            </a:r>
            <a:endParaRPr lang="fr-CA" sz="1600" kern="50" dirty="0">
              <a:effectLst/>
              <a:latin typeface="Times New Roman"/>
              <a:ea typeface="DejaVu Sans"/>
            </a:endParaRPr>
          </a:p>
          <a:p>
            <a:pPr algn="ctr">
              <a:spcAft>
                <a:spcPts val="0"/>
              </a:spcAft>
            </a:pPr>
            <a:r>
              <a:rPr lang="fr-CA" sz="1600" kern="50" dirty="0">
                <a:effectLst/>
                <a:latin typeface="Times New Roman"/>
                <a:ea typeface="DejaVu Sans"/>
              </a:rPr>
              <a:t>(Cette production)</a:t>
            </a:r>
          </a:p>
        </p:txBody>
      </p:sp>
    </p:spTree>
    <p:extLst>
      <p:ext uri="{BB962C8B-B14F-4D97-AF65-F5344CB8AC3E}">
        <p14:creationId xmlns:p14="http://schemas.microsoft.com/office/powerpoint/2010/main" val="40831574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re 4"/>
          <p:cNvSpPr>
            <a:spLocks noGrp="1"/>
          </p:cNvSpPr>
          <p:nvPr>
            <p:ph type="title" idx="4294967295"/>
          </p:nvPr>
        </p:nvSpPr>
        <p:spPr>
          <a:xfrm>
            <a:off x="1371600" y="2205038"/>
            <a:ext cx="7772400" cy="1362075"/>
          </a:xfrm>
        </p:spPr>
        <p:txBody>
          <a:bodyPr/>
          <a:lstStyle/>
          <a:p>
            <a:r>
              <a:rPr lang="fr-CA" dirty="0" smtClean="0">
                <a:solidFill>
                  <a:schemeClr val="tx1"/>
                </a:solidFill>
              </a:rPr>
              <a:t>Prendre des notes</a:t>
            </a:r>
            <a:endParaRPr lang="fr-CA" dirty="0">
              <a:solidFill>
                <a:schemeClr val="tx1"/>
              </a:solidFill>
            </a:endParaRPr>
          </a:p>
        </p:txBody>
      </p:sp>
      <p:sp>
        <p:nvSpPr>
          <p:cNvPr id="4" name="Espace réservé du numéro de diapositive 3"/>
          <p:cNvSpPr>
            <a:spLocks noGrp="1"/>
          </p:cNvSpPr>
          <p:nvPr>
            <p:ph type="sldNum" sz="quarter" idx="4294967295"/>
          </p:nvPr>
        </p:nvSpPr>
        <p:spPr>
          <a:xfrm>
            <a:off x="7010400" y="6453188"/>
            <a:ext cx="2133600" cy="365125"/>
          </a:xfrm>
        </p:spPr>
        <p:txBody>
          <a:bodyPr/>
          <a:lstStyle/>
          <a:p>
            <a:fld id="{D28E0718-3E8F-4FD4-B50D-1D4B3C616353}" type="slidenum">
              <a:rPr lang="fr-CA" smtClean="0">
                <a:solidFill>
                  <a:schemeClr val="tx1"/>
                </a:solidFill>
              </a:rPr>
              <a:pPr/>
              <a:t>174</a:t>
            </a:fld>
            <a:endParaRPr lang="fr-CA">
              <a:solidFill>
                <a:schemeClr val="tx1"/>
              </a:solidFill>
            </a:endParaRPr>
          </a:p>
        </p:txBody>
      </p:sp>
      <p:pic>
        <p:nvPicPr>
          <p:cNvPr id="6" name="Image 5"/>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724128" y="3573016"/>
            <a:ext cx="2321595" cy="2537618"/>
          </a:xfrm>
          <a:prstGeom prst="rect">
            <a:avLst/>
          </a:prstGeom>
        </p:spPr>
      </p:pic>
    </p:spTree>
    <p:extLst>
      <p:ext uri="{BB962C8B-B14F-4D97-AF65-F5344CB8AC3E}">
        <p14:creationId xmlns:p14="http://schemas.microsoft.com/office/powerpoint/2010/main" val="41013484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220913" y="274638"/>
            <a:ext cx="6923087" cy="777875"/>
          </a:xfrm>
        </p:spPr>
        <p:txBody>
          <a:bodyPr>
            <a:normAutofit/>
          </a:bodyPr>
          <a:lstStyle/>
          <a:p>
            <a:r>
              <a:rPr lang="fr-CA" dirty="0" smtClean="0"/>
              <a:t>Comment prendre des notes</a:t>
            </a:r>
            <a:endParaRPr lang="fr-CA" dirty="0"/>
          </a:p>
        </p:txBody>
      </p:sp>
      <p:sp>
        <p:nvSpPr>
          <p:cNvPr id="3" name="Espace réservé du contenu 2"/>
          <p:cNvSpPr>
            <a:spLocks noGrp="1"/>
          </p:cNvSpPr>
          <p:nvPr>
            <p:ph idx="4294967295"/>
          </p:nvPr>
        </p:nvSpPr>
        <p:spPr>
          <a:xfrm>
            <a:off x="708025" y="1600200"/>
            <a:ext cx="8435975" cy="4924425"/>
          </a:xfrm>
        </p:spPr>
        <p:txBody>
          <a:bodyPr>
            <a:normAutofit/>
          </a:bodyPr>
          <a:lstStyle/>
          <a:p>
            <a:pPr lvl="2"/>
            <a:r>
              <a:rPr lang="fr-CA" sz="3200" dirty="0" smtClean="0"/>
              <a:t>Rédiger une fiche de lecture</a:t>
            </a:r>
          </a:p>
          <a:p>
            <a:pPr lvl="3"/>
            <a:r>
              <a:rPr lang="fr-CA" sz="2400" dirty="0"/>
              <a:t>titre du </a:t>
            </a:r>
            <a:r>
              <a:rPr lang="fr-CA" sz="2400" dirty="0" smtClean="0"/>
              <a:t>texte </a:t>
            </a:r>
          </a:p>
          <a:p>
            <a:pPr lvl="3"/>
            <a:r>
              <a:rPr lang="fr-FR" sz="2400" dirty="0" smtClean="0"/>
              <a:t>i</a:t>
            </a:r>
            <a:r>
              <a:rPr lang="fr-CA" sz="2400" dirty="0" err="1" smtClean="0"/>
              <a:t>ntertitres</a:t>
            </a:r>
            <a:r>
              <a:rPr lang="fr-CA" sz="2400" dirty="0" smtClean="0"/>
              <a:t> </a:t>
            </a:r>
          </a:p>
          <a:p>
            <a:pPr lvl="3"/>
            <a:r>
              <a:rPr lang="fr-CA" sz="2400" dirty="0" smtClean="0"/>
              <a:t>informations </a:t>
            </a:r>
            <a:r>
              <a:rPr lang="fr-CA" sz="2400" dirty="0"/>
              <a:t>importantes à </a:t>
            </a:r>
            <a:r>
              <a:rPr lang="fr-CA" sz="2400" dirty="0" smtClean="0"/>
              <a:t>retenir</a:t>
            </a:r>
          </a:p>
          <a:p>
            <a:pPr lvl="3"/>
            <a:r>
              <a:rPr lang="fr-FR" sz="2400" dirty="0" smtClean="0"/>
              <a:t>d</a:t>
            </a:r>
            <a:r>
              <a:rPr lang="fr-CA" sz="2400" dirty="0" smtClean="0"/>
              <a:t>ans</a:t>
            </a:r>
            <a:r>
              <a:rPr lang="fr-CA" sz="2400" b="1" dirty="0" smtClean="0"/>
              <a:t> ses </a:t>
            </a:r>
            <a:r>
              <a:rPr lang="fr-CA" sz="2400" dirty="0" smtClean="0"/>
              <a:t>mots</a:t>
            </a:r>
            <a:endParaRPr lang="fr-CA" sz="2400" dirty="0"/>
          </a:p>
          <a:p>
            <a:pPr lvl="2"/>
            <a:r>
              <a:rPr lang="fr-CA" sz="3200" dirty="0" smtClean="0"/>
              <a:t>Illustrer le texte avec un organisateur graphique</a:t>
            </a:r>
          </a:p>
        </p:txBody>
      </p:sp>
      <p:sp>
        <p:nvSpPr>
          <p:cNvPr id="4" name="Espace réservé du numéro de diapositive 3"/>
          <p:cNvSpPr>
            <a:spLocks noGrp="1"/>
          </p:cNvSpPr>
          <p:nvPr>
            <p:ph type="sldNum" sz="quarter" idx="4294967295"/>
          </p:nvPr>
        </p:nvSpPr>
        <p:spPr>
          <a:xfrm>
            <a:off x="7010400" y="6453188"/>
            <a:ext cx="2133600" cy="365125"/>
          </a:xfrm>
        </p:spPr>
        <p:txBody>
          <a:bodyPr/>
          <a:lstStyle/>
          <a:p>
            <a:fld id="{D28E0718-3E8F-4FD4-B50D-1D4B3C616353}" type="slidenum">
              <a:rPr lang="fr-CA" smtClean="0"/>
              <a:pPr/>
              <a:t>175</a:t>
            </a:fld>
            <a:endParaRPr lang="fr-CA"/>
          </a:p>
        </p:txBody>
      </p:sp>
      <p:pic>
        <p:nvPicPr>
          <p:cNvPr id="5" name="Image 4"/>
          <p:cNvPicPr/>
          <p:nvPr/>
        </p:nvPicPr>
        <p:blipFill>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tretch>
            <a:fillRect/>
          </a:stretch>
        </p:blipFill>
        <p:spPr>
          <a:xfrm>
            <a:off x="539552" y="1628800"/>
            <a:ext cx="745232" cy="648072"/>
          </a:xfrm>
          <a:prstGeom prst="rect">
            <a:avLst/>
          </a:prstGeom>
        </p:spPr>
      </p:pic>
      <p:pic>
        <p:nvPicPr>
          <p:cNvPr id="6" name="Image 5"/>
          <p:cNvPicPr/>
          <p:nvPr/>
        </p:nvPicPr>
        <p:blipFill>
          <a:blip r:embed="rId4" cstate="print">
            <a:extLst>
              <a:ext uri="{28A0092B-C50C-407E-A947-70E740481C1C}">
                <a14:useLocalDpi xmlns:a14="http://schemas.microsoft.com/office/drawing/2010/main" val="0"/>
              </a:ext>
            </a:extLst>
          </a:blip>
          <a:stretch>
            <a:fillRect/>
          </a:stretch>
        </p:blipFill>
        <p:spPr>
          <a:xfrm rot="10800000">
            <a:off x="467544" y="4077072"/>
            <a:ext cx="810890" cy="648072"/>
          </a:xfrm>
          <a:prstGeom prst="rect">
            <a:avLst/>
          </a:prstGeom>
        </p:spPr>
      </p:pic>
    </p:spTree>
    <p:extLst>
      <p:ext uri="{BB962C8B-B14F-4D97-AF65-F5344CB8AC3E}">
        <p14:creationId xmlns:p14="http://schemas.microsoft.com/office/powerpoint/2010/main" val="31952951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descr="cmap abeill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02" y="620688"/>
            <a:ext cx="8078705" cy="5040560"/>
          </a:xfrm>
          <a:prstGeom prst="rect">
            <a:avLst/>
          </a:prstGeom>
        </p:spPr>
      </p:pic>
      <p:sp>
        <p:nvSpPr>
          <p:cNvPr id="5" name="ZoneTexte 4"/>
          <p:cNvSpPr txBox="1"/>
          <p:nvPr/>
        </p:nvSpPr>
        <p:spPr>
          <a:xfrm>
            <a:off x="107504" y="836712"/>
            <a:ext cx="1539826" cy="369332"/>
          </a:xfrm>
          <a:prstGeom prst="rect">
            <a:avLst/>
          </a:prstGeom>
          <a:noFill/>
        </p:spPr>
        <p:txBody>
          <a:bodyPr wrap="square" rtlCol="0">
            <a:spAutoFit/>
          </a:bodyPr>
          <a:lstStyle/>
          <a:p>
            <a:r>
              <a:rPr lang="fr-CA" dirty="0" smtClean="0"/>
              <a:t>NIVEAU 1</a:t>
            </a:r>
            <a:endParaRPr lang="fr-CA" dirty="0"/>
          </a:p>
        </p:txBody>
      </p:sp>
      <p:sp>
        <p:nvSpPr>
          <p:cNvPr id="2" name="Espace réservé du numéro de diapositive 1"/>
          <p:cNvSpPr>
            <a:spLocks noGrp="1"/>
          </p:cNvSpPr>
          <p:nvPr>
            <p:ph type="sldNum" sz="quarter" idx="12"/>
          </p:nvPr>
        </p:nvSpPr>
        <p:spPr/>
        <p:txBody>
          <a:bodyPr/>
          <a:lstStyle/>
          <a:p>
            <a:fld id="{26D1B2AC-6F2B-489F-88EE-6297367FBD6D}" type="slidenum">
              <a:rPr lang="fr-CA" smtClean="0"/>
              <a:t>176</a:t>
            </a:fld>
            <a:endParaRPr lang="fr-CA"/>
          </a:p>
        </p:txBody>
      </p:sp>
    </p:spTree>
    <p:extLst>
      <p:ext uri="{BB962C8B-B14F-4D97-AF65-F5344CB8AC3E}">
        <p14:creationId xmlns:p14="http://schemas.microsoft.com/office/powerpoint/2010/main" val="15807931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28E0718-3E8F-4FD4-B50D-1D4B3C616353}" type="slidenum">
              <a:rPr lang="fr-CA" smtClean="0"/>
              <a:pPr/>
              <a:t>177</a:t>
            </a:fld>
            <a:endParaRPr lang="fr-CA"/>
          </a:p>
        </p:txBody>
      </p:sp>
      <p:sp>
        <p:nvSpPr>
          <p:cNvPr id="3" name="Espace réservé du contenu 2"/>
          <p:cNvSpPr>
            <a:spLocks noGrp="1"/>
          </p:cNvSpPr>
          <p:nvPr>
            <p:ph idx="4294967295"/>
          </p:nvPr>
        </p:nvSpPr>
        <p:spPr>
          <a:xfrm>
            <a:off x="0" y="333375"/>
            <a:ext cx="8218488" cy="6335713"/>
          </a:xfrm>
        </p:spPr>
        <p:txBody>
          <a:bodyPr>
            <a:noAutofit/>
          </a:bodyPr>
          <a:lstStyle/>
          <a:p>
            <a:pPr marL="0" indent="0">
              <a:buNone/>
            </a:pPr>
            <a:endParaRPr lang="fr-CA" sz="1400" dirty="0" smtClean="0">
              <a:latin typeface="Times New Roman"/>
              <a:cs typeface="Times New Roman"/>
            </a:endParaRPr>
          </a:p>
          <a:p>
            <a:endParaRPr lang="fr-CA" sz="1400" dirty="0">
              <a:latin typeface="Arial"/>
              <a:cs typeface="Arial"/>
            </a:endParaRPr>
          </a:p>
        </p:txBody>
      </p:sp>
      <p:pic>
        <p:nvPicPr>
          <p:cNvPr id="8" name="Image 7" descr="cmap abeilles corri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038" y="620688"/>
            <a:ext cx="8189885" cy="5112568"/>
          </a:xfrm>
          <a:prstGeom prst="rect">
            <a:avLst/>
          </a:prstGeom>
        </p:spPr>
      </p:pic>
      <p:sp>
        <p:nvSpPr>
          <p:cNvPr id="9" name="ZoneTexte 8"/>
          <p:cNvSpPr txBox="1"/>
          <p:nvPr/>
        </p:nvSpPr>
        <p:spPr>
          <a:xfrm>
            <a:off x="107504" y="836712"/>
            <a:ext cx="1539826" cy="369332"/>
          </a:xfrm>
          <a:prstGeom prst="rect">
            <a:avLst/>
          </a:prstGeom>
          <a:noFill/>
        </p:spPr>
        <p:txBody>
          <a:bodyPr wrap="square" rtlCol="0">
            <a:spAutoFit/>
          </a:bodyPr>
          <a:lstStyle/>
          <a:p>
            <a:r>
              <a:rPr lang="fr-CA" dirty="0" smtClean="0"/>
              <a:t>NIVEAU 1</a:t>
            </a:r>
            <a:endParaRPr lang="fr-CA" dirty="0"/>
          </a:p>
        </p:txBody>
      </p:sp>
      <p:sp>
        <p:nvSpPr>
          <p:cNvPr id="10" name="ZoneTexte 9"/>
          <p:cNvSpPr txBox="1"/>
          <p:nvPr/>
        </p:nvSpPr>
        <p:spPr>
          <a:xfrm>
            <a:off x="107504" y="1772816"/>
            <a:ext cx="1539826" cy="369332"/>
          </a:xfrm>
          <a:prstGeom prst="rect">
            <a:avLst/>
          </a:prstGeom>
          <a:noFill/>
        </p:spPr>
        <p:txBody>
          <a:bodyPr wrap="square" rtlCol="0">
            <a:spAutoFit/>
          </a:bodyPr>
          <a:lstStyle/>
          <a:p>
            <a:r>
              <a:rPr lang="fr-CA" dirty="0" smtClean="0"/>
              <a:t>NIVEAU 2</a:t>
            </a:r>
            <a:endParaRPr lang="fr-CA" dirty="0"/>
          </a:p>
        </p:txBody>
      </p:sp>
      <p:sp>
        <p:nvSpPr>
          <p:cNvPr id="11" name="ZoneTexte 10"/>
          <p:cNvSpPr txBox="1"/>
          <p:nvPr/>
        </p:nvSpPr>
        <p:spPr>
          <a:xfrm>
            <a:off x="107504" y="3140968"/>
            <a:ext cx="1539826" cy="369332"/>
          </a:xfrm>
          <a:prstGeom prst="rect">
            <a:avLst/>
          </a:prstGeom>
          <a:noFill/>
        </p:spPr>
        <p:txBody>
          <a:bodyPr wrap="square" rtlCol="0">
            <a:spAutoFit/>
          </a:bodyPr>
          <a:lstStyle/>
          <a:p>
            <a:r>
              <a:rPr lang="fr-CA" dirty="0" smtClean="0"/>
              <a:t>NIVEAU 3</a:t>
            </a:r>
            <a:endParaRPr lang="fr-CA" dirty="0"/>
          </a:p>
        </p:txBody>
      </p:sp>
      <p:sp>
        <p:nvSpPr>
          <p:cNvPr id="12" name="ZoneTexte 11"/>
          <p:cNvSpPr txBox="1"/>
          <p:nvPr/>
        </p:nvSpPr>
        <p:spPr>
          <a:xfrm rot="16200000">
            <a:off x="-261719" y="4734327"/>
            <a:ext cx="1539826" cy="369332"/>
          </a:xfrm>
          <a:prstGeom prst="rect">
            <a:avLst/>
          </a:prstGeom>
          <a:noFill/>
        </p:spPr>
        <p:txBody>
          <a:bodyPr wrap="square" rtlCol="0">
            <a:spAutoFit/>
          </a:bodyPr>
          <a:lstStyle/>
          <a:p>
            <a:pPr algn="ctr"/>
            <a:r>
              <a:rPr lang="fr-CA" dirty="0" smtClean="0"/>
              <a:t>NIVEAU 4</a:t>
            </a:r>
            <a:endParaRPr lang="fr-CA" dirty="0"/>
          </a:p>
        </p:txBody>
      </p:sp>
      <p:cxnSp>
        <p:nvCxnSpPr>
          <p:cNvPr id="13" name="Connecteur droit 12"/>
          <p:cNvCxnSpPr/>
          <p:nvPr/>
        </p:nvCxnSpPr>
        <p:spPr>
          <a:xfrm flipV="1">
            <a:off x="611560" y="2924944"/>
            <a:ext cx="504056" cy="216024"/>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611560" y="3573016"/>
            <a:ext cx="144016" cy="21602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46389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34918579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33490165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Contenu et approche de la formation</a:t>
            </a:r>
            <a:endParaRPr lang="fr-CA" dirty="0"/>
          </a:p>
        </p:txBody>
      </p:sp>
      <p:sp>
        <p:nvSpPr>
          <p:cNvPr id="3" name="Espace réservé du contenu 2"/>
          <p:cNvSpPr>
            <a:spLocks noGrp="1"/>
          </p:cNvSpPr>
          <p:nvPr>
            <p:ph idx="1"/>
          </p:nvPr>
        </p:nvSpPr>
        <p:spPr/>
        <p:txBody>
          <a:bodyPr>
            <a:normAutofit fontScale="92500" lnSpcReduction="10000"/>
          </a:bodyPr>
          <a:lstStyle/>
          <a:p>
            <a:r>
              <a:rPr lang="fr-CA" dirty="0" smtClean="0"/>
              <a:t>Faire une recherche d’information…            De quoi s’agit-il? Que faut-il enseigner?</a:t>
            </a:r>
          </a:p>
          <a:p>
            <a:r>
              <a:rPr lang="fr-CA" dirty="0" smtClean="0"/>
              <a:t>Sur quelles ressources éducatives s’appuyer en classe?</a:t>
            </a:r>
          </a:p>
          <a:p>
            <a:endParaRPr lang="fr-CA" dirty="0"/>
          </a:p>
          <a:p>
            <a:r>
              <a:rPr lang="fr-CA" dirty="0" smtClean="0"/>
              <a:t>Vue d’ensemble du processus de recherche documentaire</a:t>
            </a:r>
          </a:p>
          <a:p>
            <a:r>
              <a:rPr lang="fr-CA" dirty="0" smtClean="0"/>
              <a:t>Modélisation et expérimentation de la démarche</a:t>
            </a:r>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18</a:t>
            </a:fld>
            <a:endParaRPr lang="fr-CA"/>
          </a:p>
        </p:txBody>
      </p:sp>
    </p:spTree>
    <p:extLst>
      <p:ext uri="{BB962C8B-B14F-4D97-AF65-F5344CB8AC3E}">
        <p14:creationId xmlns:p14="http://schemas.microsoft.com/office/powerpoint/2010/main" val="29078017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marL="514350" indent="-514350">
              <a:buFont typeface="+mj-lt"/>
              <a:buAutoNum type="arabicPeriod" startAt="6"/>
            </a:pPr>
            <a:r>
              <a:rPr lang="fr-CA" dirty="0" smtClean="0"/>
              <a:t>Présenter les résultats</a:t>
            </a:r>
            <a:endParaRPr lang="fr-CA" dirty="0"/>
          </a:p>
        </p:txBody>
      </p:sp>
    </p:spTree>
    <p:extLst>
      <p:ext uri="{BB962C8B-B14F-4D97-AF65-F5344CB8AC3E}">
        <p14:creationId xmlns:p14="http://schemas.microsoft.com/office/powerpoint/2010/main" val="17117384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560" y="1631276"/>
            <a:ext cx="6682719" cy="4559973"/>
          </a:xfrm>
          <a:prstGeom prst="rect">
            <a:avLst/>
          </a:prstGeom>
        </p:spPr>
      </p:pic>
      <p:sp>
        <p:nvSpPr>
          <p:cNvPr id="5" name="Titre 4"/>
          <p:cNvSpPr>
            <a:spLocks noGrp="1"/>
          </p:cNvSpPr>
          <p:nvPr>
            <p:ph type="title"/>
          </p:nvPr>
        </p:nvSpPr>
        <p:spPr/>
        <p:txBody>
          <a:bodyPr>
            <a:normAutofit fontScale="90000"/>
          </a:bodyPr>
          <a:lstStyle/>
          <a:p>
            <a:r>
              <a:rPr lang="fr-CA" dirty="0" smtClean="0"/>
              <a:t>Processus de recherche d’information</a:t>
            </a:r>
            <a:endParaRPr lang="fr-CA" dirty="0"/>
          </a:p>
        </p:txBody>
      </p:sp>
      <p:sp>
        <p:nvSpPr>
          <p:cNvPr id="16" name="Rectangle à coins arrondis 15"/>
          <p:cNvSpPr/>
          <p:nvPr/>
        </p:nvSpPr>
        <p:spPr>
          <a:xfrm>
            <a:off x="1454684" y="1830833"/>
            <a:ext cx="2877015" cy="629619"/>
          </a:xfrm>
          <a:prstGeom prst="wedgeRoundRectCallout">
            <a:avLst/>
          </a:prstGeom>
          <a:solidFill>
            <a:srgbClr val="3B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fr-CA" sz="1200" dirty="0" smtClean="0"/>
              <a:t>Créer une production</a:t>
            </a:r>
            <a:endParaRPr lang="fr-CA" sz="1200" dirty="0"/>
          </a:p>
        </p:txBody>
      </p:sp>
      <p:sp>
        <p:nvSpPr>
          <p:cNvPr id="2" name="Espace réservé du numéro de diapositive 1"/>
          <p:cNvSpPr>
            <a:spLocks noGrp="1"/>
          </p:cNvSpPr>
          <p:nvPr>
            <p:ph type="sldNum" sz="quarter" idx="12"/>
          </p:nvPr>
        </p:nvSpPr>
        <p:spPr/>
        <p:txBody>
          <a:bodyPr/>
          <a:lstStyle/>
          <a:p>
            <a:fld id="{26D1B2AC-6F2B-489F-88EE-6297367FBD6D}" type="slidenum">
              <a:rPr lang="fr-CA" smtClean="0"/>
              <a:t>181</a:t>
            </a:fld>
            <a:endParaRPr lang="fr-CA"/>
          </a:p>
        </p:txBody>
      </p:sp>
    </p:spTree>
    <p:extLst>
      <p:ext uri="{BB962C8B-B14F-4D97-AF65-F5344CB8AC3E}">
        <p14:creationId xmlns:p14="http://schemas.microsoft.com/office/powerpoint/2010/main" val="8758096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Évaluer son travail</a:t>
            </a:r>
            <a:endParaRPr lang="fr-CA" dirty="0"/>
          </a:p>
        </p:txBody>
      </p:sp>
    </p:spTree>
    <p:extLst>
      <p:ext uri="{BB962C8B-B14F-4D97-AF65-F5344CB8AC3E}">
        <p14:creationId xmlns:p14="http://schemas.microsoft.com/office/powerpoint/2010/main" val="17378809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560" y="1631276"/>
            <a:ext cx="6682719" cy="4559973"/>
          </a:xfrm>
          <a:prstGeom prst="rect">
            <a:avLst/>
          </a:prstGeom>
        </p:spPr>
      </p:pic>
      <p:sp>
        <p:nvSpPr>
          <p:cNvPr id="5" name="Titre 4"/>
          <p:cNvSpPr>
            <a:spLocks noGrp="1"/>
          </p:cNvSpPr>
          <p:nvPr>
            <p:ph type="title"/>
          </p:nvPr>
        </p:nvSpPr>
        <p:spPr/>
        <p:txBody>
          <a:bodyPr>
            <a:normAutofit fontScale="90000"/>
          </a:bodyPr>
          <a:lstStyle/>
          <a:p>
            <a:r>
              <a:rPr lang="fr-CA" dirty="0" smtClean="0"/>
              <a:t>Processus de recherche d’information</a:t>
            </a:r>
            <a:endParaRPr lang="fr-CA" dirty="0"/>
          </a:p>
        </p:txBody>
      </p:sp>
      <p:sp>
        <p:nvSpPr>
          <p:cNvPr id="17" name="Rectangle à coins arrondis 16"/>
          <p:cNvSpPr/>
          <p:nvPr/>
        </p:nvSpPr>
        <p:spPr>
          <a:xfrm>
            <a:off x="3786735" y="2376056"/>
            <a:ext cx="2004466" cy="859274"/>
          </a:xfrm>
          <a:prstGeom prst="wedgeRoundRectCallout">
            <a:avLst/>
          </a:prstGeom>
          <a:solidFill>
            <a:srgbClr val="3B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fr-CA" sz="1200" dirty="0" smtClean="0"/>
              <a:t>À chacune des étapes</a:t>
            </a:r>
            <a:endParaRPr lang="fr-CA" sz="1200" dirty="0"/>
          </a:p>
        </p:txBody>
      </p:sp>
      <p:sp>
        <p:nvSpPr>
          <p:cNvPr id="2" name="Espace réservé du numéro de diapositive 1"/>
          <p:cNvSpPr>
            <a:spLocks noGrp="1"/>
          </p:cNvSpPr>
          <p:nvPr>
            <p:ph type="sldNum" sz="quarter" idx="12"/>
          </p:nvPr>
        </p:nvSpPr>
        <p:spPr/>
        <p:txBody>
          <a:bodyPr/>
          <a:lstStyle/>
          <a:p>
            <a:fld id="{26D1B2AC-6F2B-489F-88EE-6297367FBD6D}" type="slidenum">
              <a:rPr lang="fr-CA" smtClean="0"/>
              <a:t>183</a:t>
            </a:fld>
            <a:endParaRPr lang="fr-CA"/>
          </a:p>
        </p:txBody>
      </p:sp>
    </p:spTree>
    <p:extLst>
      <p:ext uri="{BB962C8B-B14F-4D97-AF65-F5344CB8AC3E}">
        <p14:creationId xmlns:p14="http://schemas.microsoft.com/office/powerpoint/2010/main" val="41370427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Ressources à votre disposition</a:t>
            </a:r>
            <a:endParaRPr lang="fr-CA" dirty="0"/>
          </a:p>
        </p:txBody>
      </p:sp>
      <p:sp>
        <p:nvSpPr>
          <p:cNvPr id="3" name="Espace réservé du contenu 2"/>
          <p:cNvSpPr>
            <a:spLocks noGrp="1"/>
          </p:cNvSpPr>
          <p:nvPr>
            <p:ph idx="1"/>
          </p:nvPr>
        </p:nvSpPr>
        <p:spPr>
          <a:xfrm>
            <a:off x="457200" y="1844824"/>
            <a:ext cx="8469984" cy="4281339"/>
          </a:xfrm>
        </p:spPr>
        <p:txBody>
          <a:bodyPr>
            <a:normAutofit/>
          </a:bodyPr>
          <a:lstStyle/>
          <a:p>
            <a:r>
              <a:rPr lang="fr-CA" dirty="0" smtClean="0"/>
              <a:t>Ressources éducatives en ligne</a:t>
            </a:r>
            <a:r>
              <a:rPr lang="fr-CA" dirty="0"/>
              <a:t> </a:t>
            </a:r>
            <a:r>
              <a:rPr lang="fr-CA" dirty="0" smtClean="0"/>
              <a:t>et approche pédagogique</a:t>
            </a:r>
          </a:p>
          <a:p>
            <a:pPr lvl="1"/>
            <a:r>
              <a:rPr lang="fr-CA" dirty="0" smtClean="0"/>
              <a:t>Toutes disponibles en ligne sous licence </a:t>
            </a:r>
            <a:r>
              <a:rPr lang="fr-CA" dirty="0" err="1" smtClean="0"/>
              <a:t>Creative</a:t>
            </a:r>
            <a:r>
              <a:rPr lang="fr-CA" dirty="0" smtClean="0"/>
              <a:t> Commons BY-NC-SA</a:t>
            </a:r>
          </a:p>
          <a:p>
            <a:pPr lvl="2"/>
            <a:r>
              <a:rPr lang="fr-CA" sz="1800" dirty="0" smtClean="0"/>
              <a:t>(Attribution, Pas d’utilisation commerciale, </a:t>
            </a:r>
            <a:r>
              <a:rPr lang="fr-CA" sz="1800" dirty="0"/>
              <a:t>Partage des conditions initiales à </a:t>
            </a:r>
            <a:r>
              <a:rPr lang="fr-CA" sz="1800" dirty="0" smtClean="0"/>
              <a:t>l'identique)</a:t>
            </a:r>
          </a:p>
          <a:p>
            <a:pPr lvl="2"/>
            <a:r>
              <a:rPr lang="fr-CA" dirty="0" smtClean="0"/>
              <a:t>Documents textuels : format Word et PDF</a:t>
            </a:r>
          </a:p>
          <a:p>
            <a:pPr lvl="2"/>
            <a:r>
              <a:rPr lang="fr-CA" dirty="0" smtClean="0"/>
              <a:t>Affiches et vidéos</a:t>
            </a:r>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pPr/>
              <a:t>184</a:t>
            </a:fld>
            <a:endParaRPr lang="fr-CA"/>
          </a:p>
        </p:txBody>
      </p:sp>
    </p:spTree>
    <p:extLst>
      <p:ext uri="{BB962C8B-B14F-4D97-AF65-F5344CB8AC3E}">
        <p14:creationId xmlns:p14="http://schemas.microsoft.com/office/powerpoint/2010/main" val="20866688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99792" y="3935909"/>
            <a:ext cx="5044034" cy="1296144"/>
          </a:xfrm>
        </p:spPr>
        <p:txBody>
          <a:bodyPr/>
          <a:lstStyle/>
          <a:p>
            <a:r>
              <a:rPr lang="fr-CA" dirty="0" smtClean="0"/>
              <a:t>Autres ressources sur le site</a:t>
            </a:r>
            <a:endParaRPr lang="fr-CA" dirty="0"/>
          </a:p>
        </p:txBody>
      </p:sp>
      <p:sp>
        <p:nvSpPr>
          <p:cNvPr id="6" name="Rectangle 5"/>
          <p:cNvSpPr/>
          <p:nvPr/>
        </p:nvSpPr>
        <p:spPr>
          <a:xfrm>
            <a:off x="2699792" y="3935909"/>
            <a:ext cx="4929733" cy="1136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 name="Imag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381" y="4503986"/>
            <a:ext cx="387938" cy="369465"/>
          </a:xfrm>
          <a:prstGeom prst="rect">
            <a:avLst/>
          </a:prstGeom>
          <a:solidFill>
            <a:schemeClr val="accent1"/>
          </a:solidFill>
        </p:spPr>
      </p:pic>
    </p:spTree>
    <p:extLst>
      <p:ext uri="{BB962C8B-B14F-4D97-AF65-F5344CB8AC3E}">
        <p14:creationId xmlns:p14="http://schemas.microsoft.com/office/powerpoint/2010/main" val="24492167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t>Quelle fréquentation du site?</a:t>
            </a:r>
            <a:endParaRPr lang="fr-CA" dirty="0"/>
          </a:p>
        </p:txBody>
      </p:sp>
      <p:sp>
        <p:nvSpPr>
          <p:cNvPr id="3" name="Espace réservé du contenu 2"/>
          <p:cNvSpPr>
            <a:spLocks noGrp="1"/>
          </p:cNvSpPr>
          <p:nvPr>
            <p:ph idx="1"/>
          </p:nvPr>
        </p:nvSpPr>
        <p:spPr>
          <a:xfrm>
            <a:off x="457200" y="1844824"/>
            <a:ext cx="8686800" cy="4281339"/>
          </a:xfrm>
        </p:spPr>
        <p:txBody>
          <a:bodyPr>
            <a:normAutofit fontScale="92500"/>
          </a:bodyPr>
          <a:lstStyle/>
          <a:p>
            <a:r>
              <a:rPr lang="fr-CA" dirty="0" smtClean="0"/>
              <a:t>Près de 40 000 consultations du site / an</a:t>
            </a:r>
          </a:p>
          <a:p>
            <a:r>
              <a:rPr lang="fr-CA" dirty="0" smtClean="0"/>
              <a:t>Recommandé, entre autres, par</a:t>
            </a:r>
          </a:p>
          <a:p>
            <a:pPr lvl="1"/>
            <a:r>
              <a:rPr lang="fr-CA" dirty="0" smtClean="0"/>
              <a:t>RÉCIT TIC</a:t>
            </a:r>
          </a:p>
          <a:p>
            <a:pPr lvl="1"/>
            <a:r>
              <a:rPr lang="fr-CA" dirty="0" smtClean="0"/>
              <a:t>RÉCIT Montréal</a:t>
            </a:r>
          </a:p>
          <a:p>
            <a:pPr lvl="1"/>
            <a:r>
              <a:rPr lang="fr-CA" dirty="0" smtClean="0"/>
              <a:t>Carrefour </a:t>
            </a:r>
            <a:r>
              <a:rPr lang="fr-CA" dirty="0"/>
              <a:t>Éducation </a:t>
            </a:r>
            <a:r>
              <a:rPr lang="fr-CA" sz="2200" dirty="0" smtClean="0"/>
              <a:t>(ministère </a:t>
            </a:r>
            <a:r>
              <a:rPr lang="fr-CA" sz="2200" dirty="0"/>
              <a:t>de </a:t>
            </a:r>
            <a:r>
              <a:rPr lang="fr-CA" sz="2200" dirty="0" smtClean="0"/>
              <a:t>l’Éducation du Québec)</a:t>
            </a:r>
            <a:endParaRPr lang="fr-CA" dirty="0" smtClean="0"/>
          </a:p>
          <a:p>
            <a:pPr lvl="1"/>
            <a:r>
              <a:rPr lang="fr-CA" dirty="0" err="1" smtClean="0"/>
              <a:t>NetPublic</a:t>
            </a:r>
            <a:r>
              <a:rPr lang="fr-CA" dirty="0" smtClean="0"/>
              <a:t> </a:t>
            </a:r>
            <a:r>
              <a:rPr lang="fr-CA" dirty="0"/>
              <a:t>et </a:t>
            </a:r>
            <a:r>
              <a:rPr lang="fr-CA" dirty="0" err="1"/>
              <a:t>Éduscol</a:t>
            </a:r>
            <a:r>
              <a:rPr lang="fr-CA" dirty="0"/>
              <a:t> </a:t>
            </a:r>
            <a:r>
              <a:rPr lang="fr-CA" sz="2200" dirty="0" smtClean="0"/>
              <a:t>(ministère </a:t>
            </a:r>
            <a:r>
              <a:rPr lang="fr-CA" sz="2200" dirty="0"/>
              <a:t>de l’Enseignement supérieur et de la recherche de la France</a:t>
            </a:r>
            <a:r>
              <a:rPr lang="fr-CA" sz="2200" dirty="0" smtClean="0"/>
              <a:t>)</a:t>
            </a:r>
          </a:p>
          <a:p>
            <a:pPr lvl="1"/>
            <a:r>
              <a:rPr lang="fr-CA" dirty="0" smtClean="0"/>
              <a:t>Magazines </a:t>
            </a:r>
            <a:r>
              <a:rPr lang="fr-CA" dirty="0"/>
              <a:t>québécois et internationaux </a:t>
            </a:r>
            <a:r>
              <a:rPr lang="fr-CA" dirty="0" smtClean="0"/>
              <a:t>: École </a:t>
            </a:r>
            <a:r>
              <a:rPr lang="fr-CA" dirty="0"/>
              <a:t>branchée, </a:t>
            </a:r>
            <a:r>
              <a:rPr lang="fr-CA" dirty="0" err="1"/>
              <a:t>Infobourg</a:t>
            </a:r>
            <a:r>
              <a:rPr lang="fr-CA" dirty="0"/>
              <a:t> et Thot </a:t>
            </a:r>
            <a:r>
              <a:rPr lang="fr-CA" dirty="0" smtClean="0"/>
              <a:t>Cursus</a:t>
            </a:r>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186</a:t>
            </a:fld>
            <a:endParaRPr lang="fr-CA"/>
          </a:p>
        </p:txBody>
      </p:sp>
    </p:spTree>
    <p:extLst>
      <p:ext uri="{BB962C8B-B14F-4D97-AF65-F5344CB8AC3E}">
        <p14:creationId xmlns:p14="http://schemas.microsoft.com/office/powerpoint/2010/main" val="24499582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CA" dirty="0" smtClean="0"/>
              <a:t>Merci de</a:t>
            </a:r>
            <a:br>
              <a:rPr lang="fr-CA" dirty="0" smtClean="0"/>
            </a:br>
            <a:r>
              <a:rPr lang="fr-CA" dirty="0" smtClean="0"/>
              <a:t>votre attention</a:t>
            </a:r>
            <a:endParaRPr lang="fr-CA" dirty="0"/>
          </a:p>
        </p:txBody>
      </p:sp>
      <p:sp>
        <p:nvSpPr>
          <p:cNvPr id="3" name="Sous-titre 2"/>
          <p:cNvSpPr>
            <a:spLocks noGrp="1"/>
          </p:cNvSpPr>
          <p:nvPr>
            <p:ph type="subTitle" idx="1"/>
          </p:nvPr>
        </p:nvSpPr>
        <p:spPr/>
        <p:txBody>
          <a:bodyPr/>
          <a:lstStyle/>
          <a:p>
            <a:r>
              <a:rPr lang="fr-CA" dirty="0" smtClean="0"/>
              <a:t>Des questions?</a:t>
            </a:r>
          </a:p>
          <a:p>
            <a:r>
              <a:rPr lang="fr-CA" dirty="0" smtClean="0"/>
              <a:t>Des commentaires?</a:t>
            </a:r>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pPr/>
              <a:t>187</a:t>
            </a:fld>
            <a:endParaRPr lang="fr-CA"/>
          </a:p>
        </p:txBody>
      </p:sp>
    </p:spTree>
    <p:extLst>
      <p:ext uri="{BB962C8B-B14F-4D97-AF65-F5344CB8AC3E}">
        <p14:creationId xmlns:p14="http://schemas.microsoft.com/office/powerpoint/2010/main" val="12593184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a:xfrm>
            <a:off x="4499992" y="1322173"/>
            <a:ext cx="4392488" cy="2854411"/>
          </a:xfrm>
        </p:spPr>
        <p:txBody>
          <a:bodyPr>
            <a:normAutofit/>
          </a:bodyPr>
          <a:lstStyle/>
          <a:p>
            <a:pPr algn="l"/>
            <a:r>
              <a:rPr lang="fr-CA" b="0" dirty="0" smtClean="0"/>
              <a:t>Des ressources </a:t>
            </a:r>
            <a:br>
              <a:rPr lang="fr-CA" b="0" dirty="0" smtClean="0"/>
            </a:br>
            <a:r>
              <a:rPr lang="fr-CA" b="0" dirty="0" smtClean="0"/>
              <a:t>en ligne </a:t>
            </a:r>
            <a:br>
              <a:rPr lang="fr-CA" b="0" dirty="0" smtClean="0"/>
            </a:br>
            <a:r>
              <a:rPr lang="fr-CA" b="0" dirty="0" smtClean="0"/>
              <a:t>pour la formation </a:t>
            </a:r>
            <a:br>
              <a:rPr lang="fr-CA" b="0" dirty="0" smtClean="0"/>
            </a:br>
            <a:r>
              <a:rPr lang="fr-CA" b="0" dirty="0" smtClean="0"/>
              <a:t>à la recherche d’information</a:t>
            </a:r>
            <a:endParaRPr lang="fr-CA" dirty="0"/>
          </a:p>
        </p:txBody>
      </p:sp>
      <p:sp>
        <p:nvSpPr>
          <p:cNvPr id="3" name="Sous-titre 2"/>
          <p:cNvSpPr>
            <a:spLocks noGrp="1"/>
          </p:cNvSpPr>
          <p:nvPr>
            <p:ph type="subTitle" idx="1"/>
          </p:nvPr>
        </p:nvSpPr>
        <p:spPr>
          <a:xfrm>
            <a:off x="4499992" y="4287578"/>
            <a:ext cx="4392488" cy="1752600"/>
          </a:xfrm>
        </p:spPr>
        <p:txBody>
          <a:bodyPr>
            <a:normAutofit fontScale="32500" lnSpcReduction="20000"/>
          </a:bodyPr>
          <a:lstStyle/>
          <a:p>
            <a:endParaRPr lang="fr-CA" dirty="0" smtClean="0"/>
          </a:p>
          <a:p>
            <a:pPr algn="l"/>
            <a:r>
              <a:rPr lang="fr-CA" sz="6400" dirty="0" smtClean="0"/>
              <a:t>Martine Mottet</a:t>
            </a:r>
          </a:p>
          <a:p>
            <a:pPr algn="l"/>
            <a:r>
              <a:rPr lang="fr-CA" sz="6400" dirty="0" smtClean="0"/>
              <a:t>Professeure</a:t>
            </a:r>
          </a:p>
          <a:p>
            <a:pPr algn="l"/>
            <a:endParaRPr lang="fr-CA" sz="6400" dirty="0" smtClean="0"/>
          </a:p>
          <a:p>
            <a:pPr algn="l"/>
            <a:r>
              <a:rPr lang="fr-CA" sz="6400" dirty="0" smtClean="0"/>
              <a:t>2016</a:t>
            </a:r>
            <a:endParaRPr lang="fr-CA" sz="6400"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pPr/>
              <a:t>188</a:t>
            </a:fld>
            <a:endParaRPr lang="fr-CA"/>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63" y="6202190"/>
            <a:ext cx="1395151" cy="576000"/>
          </a:xfrm>
          <a:prstGeom prst="rect">
            <a:avLst/>
          </a:prstGeom>
        </p:spPr>
      </p:pic>
    </p:spTree>
    <p:extLst>
      <p:ext uri="{BB962C8B-B14F-4D97-AF65-F5344CB8AC3E}">
        <p14:creationId xmlns:p14="http://schemas.microsoft.com/office/powerpoint/2010/main" val="4131471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a:xfrm>
            <a:off x="4499992" y="1772816"/>
            <a:ext cx="4392488" cy="2403768"/>
          </a:xfrm>
        </p:spPr>
        <p:txBody>
          <a:bodyPr>
            <a:normAutofit fontScale="90000"/>
          </a:bodyPr>
          <a:lstStyle/>
          <a:p>
            <a:pPr algn="l"/>
            <a:r>
              <a:rPr lang="fr-CA" b="0" dirty="0"/>
              <a:t>Les outils Web : </a:t>
            </a:r>
            <a:r>
              <a:rPr lang="fr-CA" b="0" dirty="0" smtClean="0"/>
              <a:t/>
            </a:r>
            <a:br>
              <a:rPr lang="fr-CA" b="0" dirty="0" smtClean="0"/>
            </a:br>
            <a:r>
              <a:rPr lang="fr-CA" b="0" dirty="0" smtClean="0"/>
              <a:t>savoir chercher</a:t>
            </a:r>
            <a:br>
              <a:rPr lang="fr-CA" b="0" dirty="0" smtClean="0"/>
            </a:br>
            <a:r>
              <a:rPr lang="fr-CA" b="0" dirty="0" smtClean="0"/>
              <a:t>l'information</a:t>
            </a:r>
            <a:br>
              <a:rPr lang="fr-CA" b="0" dirty="0" smtClean="0"/>
            </a:br>
            <a:r>
              <a:rPr lang="fr-CA" b="0" dirty="0" smtClean="0"/>
              <a:t>et </a:t>
            </a:r>
            <a:r>
              <a:rPr lang="fr-CA" b="0" dirty="0"/>
              <a:t>l'évaluer, </a:t>
            </a:r>
            <a:r>
              <a:rPr lang="fr-CA" b="0" dirty="0" smtClean="0"/>
              <a:t/>
            </a:r>
            <a:br>
              <a:rPr lang="fr-CA" b="0" dirty="0" smtClean="0"/>
            </a:br>
            <a:r>
              <a:rPr lang="fr-CA" b="0" dirty="0" smtClean="0"/>
              <a:t>un </a:t>
            </a:r>
            <a:r>
              <a:rPr lang="fr-CA" b="0" dirty="0"/>
              <a:t>atout essentiel</a:t>
            </a:r>
            <a:r>
              <a:rPr lang="fr-CA" b="0" dirty="0" smtClean="0"/>
              <a:t>!</a:t>
            </a:r>
            <a:endParaRPr lang="fr-CA" dirty="0"/>
          </a:p>
        </p:txBody>
      </p:sp>
      <p:sp>
        <p:nvSpPr>
          <p:cNvPr id="3" name="Sous-titre 2"/>
          <p:cNvSpPr>
            <a:spLocks noGrp="1"/>
          </p:cNvSpPr>
          <p:nvPr>
            <p:ph type="subTitle" idx="1"/>
          </p:nvPr>
        </p:nvSpPr>
        <p:spPr>
          <a:xfrm>
            <a:off x="4499992" y="4287578"/>
            <a:ext cx="4392488" cy="1752600"/>
          </a:xfrm>
        </p:spPr>
        <p:txBody>
          <a:bodyPr>
            <a:normAutofit fontScale="32500" lnSpcReduction="20000"/>
          </a:bodyPr>
          <a:lstStyle/>
          <a:p>
            <a:endParaRPr lang="fr-CA" dirty="0" smtClean="0"/>
          </a:p>
          <a:p>
            <a:pPr algn="l"/>
            <a:r>
              <a:rPr lang="fr-CA" sz="6400" dirty="0" smtClean="0"/>
              <a:t>Martine Mottet</a:t>
            </a:r>
          </a:p>
          <a:p>
            <a:pPr algn="l"/>
            <a:r>
              <a:rPr lang="fr-CA" sz="6400" dirty="0" smtClean="0"/>
              <a:t>Professeure</a:t>
            </a:r>
          </a:p>
          <a:p>
            <a:pPr algn="l"/>
            <a:endParaRPr lang="fr-CA" sz="6400" dirty="0" smtClean="0"/>
          </a:p>
          <a:p>
            <a:pPr algn="l"/>
            <a:r>
              <a:rPr lang="fr-CA" sz="6400" dirty="0" smtClean="0"/>
              <a:t>2016</a:t>
            </a:r>
            <a:endParaRPr lang="fr-CA" sz="6400"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pPr/>
              <a:t>189</a:t>
            </a:fld>
            <a:endParaRPr lang="fr-CA"/>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63" y="6202190"/>
            <a:ext cx="1395151" cy="576000"/>
          </a:xfrm>
          <a:prstGeom prst="rect">
            <a:avLst/>
          </a:prstGeom>
        </p:spPr>
      </p:pic>
    </p:spTree>
    <p:extLst>
      <p:ext uri="{BB962C8B-B14F-4D97-AF65-F5344CB8AC3E}">
        <p14:creationId xmlns:p14="http://schemas.microsoft.com/office/powerpoint/2010/main" val="32733937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63688" y="274638"/>
            <a:ext cx="7252990" cy="778098"/>
          </a:xfrm>
        </p:spPr>
        <p:txBody>
          <a:bodyPr>
            <a:normAutofit/>
          </a:bodyPr>
          <a:lstStyle/>
          <a:p>
            <a:r>
              <a:rPr lang="fr-CA" dirty="0" smtClean="0"/>
              <a:t>« Faites une recherche! »</a:t>
            </a:r>
            <a:endParaRPr lang="fr-CA" dirty="0"/>
          </a:p>
        </p:txBody>
      </p:sp>
      <p:sp>
        <p:nvSpPr>
          <p:cNvPr id="3" name="Espace réservé du contenu 2"/>
          <p:cNvSpPr>
            <a:spLocks noGrp="1"/>
          </p:cNvSpPr>
          <p:nvPr>
            <p:ph idx="1"/>
          </p:nvPr>
        </p:nvSpPr>
        <p:spPr>
          <a:xfrm>
            <a:off x="457200" y="1844824"/>
            <a:ext cx="8559478" cy="4281339"/>
          </a:xfrm>
        </p:spPr>
        <p:txBody>
          <a:bodyPr>
            <a:normAutofit fontScale="92500" lnSpcReduction="10000"/>
          </a:bodyPr>
          <a:lstStyle/>
          <a:p>
            <a:r>
              <a:rPr lang="fr-CA" dirty="0" smtClean="0"/>
              <a:t>Préoccupations des enseignants et adultes</a:t>
            </a:r>
          </a:p>
          <a:p>
            <a:pPr lvl="1"/>
            <a:r>
              <a:rPr lang="fr-CA" dirty="0" smtClean="0"/>
              <a:t>Absence d’évaluation de la fiabilité de l’information</a:t>
            </a:r>
          </a:p>
          <a:p>
            <a:pPr lvl="1"/>
            <a:r>
              <a:rPr lang="fr-CA" dirty="0" smtClean="0"/>
              <a:t>Le copier-coller et le plagiat</a:t>
            </a:r>
          </a:p>
          <a:p>
            <a:r>
              <a:rPr lang="fr-CA" dirty="0" smtClean="0"/>
              <a:t>Mais aussi…</a:t>
            </a:r>
          </a:p>
          <a:p>
            <a:pPr lvl="1"/>
            <a:r>
              <a:rPr lang="fr-CA" dirty="0" smtClean="0"/>
              <a:t>Absence de méthode de recherche d’information</a:t>
            </a:r>
          </a:p>
          <a:p>
            <a:pPr lvl="2"/>
            <a:r>
              <a:rPr lang="fr-CA" dirty="0"/>
              <a:t>Perte de vue de l’objectif de la recherche d’information</a:t>
            </a:r>
          </a:p>
          <a:p>
            <a:pPr lvl="2"/>
            <a:r>
              <a:rPr lang="fr-CA" dirty="0" smtClean="0"/>
              <a:t>Découragement des apprenants : « il n’y a rien sur ça »</a:t>
            </a:r>
          </a:p>
          <a:p>
            <a:pPr lvl="2"/>
            <a:r>
              <a:rPr lang="fr-CA" dirty="0" smtClean="0"/>
              <a:t>Travaux mal documentés</a:t>
            </a:r>
          </a:p>
          <a:p>
            <a:pPr lvl="2"/>
            <a:r>
              <a:rPr lang="fr-CA" dirty="0" smtClean="0"/>
              <a:t>Apprentissages limités</a:t>
            </a:r>
          </a:p>
          <a:p>
            <a:pPr lvl="2"/>
            <a:r>
              <a:rPr lang="fr-CA" dirty="0" smtClean="0"/>
              <a:t>Etc.</a:t>
            </a:r>
            <a:endParaRPr lang="fr-CA" dirty="0"/>
          </a:p>
          <a:p>
            <a:endParaRPr lang="fr-CA" dirty="0" smtClean="0"/>
          </a:p>
          <a:p>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19</a:t>
            </a:fld>
            <a:endParaRPr lang="fr-CA"/>
          </a:p>
        </p:txBody>
      </p:sp>
    </p:spTree>
    <p:extLst>
      <p:ext uri="{BB962C8B-B14F-4D97-AF65-F5344CB8AC3E}">
        <p14:creationId xmlns:p14="http://schemas.microsoft.com/office/powerpoint/2010/main" val="16005374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p:txBody>
          <a:bodyPr>
            <a:normAutofit fontScale="90000"/>
          </a:bodyPr>
          <a:lstStyle/>
          <a:p>
            <a:pPr algn="l"/>
            <a:r>
              <a:rPr lang="fr-CA" dirty="0" smtClean="0"/>
              <a:t>Oui</a:t>
            </a:r>
            <a:r>
              <a:rPr lang="fr-CA" dirty="0"/>
              <a:t>, ils peuvent apprendre à bien chercher dans le Web!</a:t>
            </a:r>
          </a:p>
        </p:txBody>
      </p:sp>
      <p:sp>
        <p:nvSpPr>
          <p:cNvPr id="3" name="Sous-titre 2"/>
          <p:cNvSpPr>
            <a:spLocks noGrp="1"/>
          </p:cNvSpPr>
          <p:nvPr>
            <p:ph type="subTitle" idx="1"/>
          </p:nvPr>
        </p:nvSpPr>
        <p:spPr/>
        <p:txBody>
          <a:bodyPr>
            <a:normAutofit fontScale="32500" lnSpcReduction="20000"/>
          </a:bodyPr>
          <a:lstStyle/>
          <a:p>
            <a:endParaRPr lang="fr-CA" dirty="0" smtClean="0"/>
          </a:p>
          <a:p>
            <a:pPr algn="l"/>
            <a:r>
              <a:rPr lang="fr-CA" sz="6400" dirty="0" smtClean="0"/>
              <a:t>Martine Mottet</a:t>
            </a:r>
          </a:p>
          <a:p>
            <a:pPr algn="l"/>
            <a:r>
              <a:rPr lang="fr-CA" sz="6400" dirty="0" smtClean="0"/>
              <a:t>Professeure</a:t>
            </a:r>
          </a:p>
          <a:p>
            <a:pPr algn="l"/>
            <a:endParaRPr lang="fr-CA" sz="6400" dirty="0" smtClean="0"/>
          </a:p>
          <a:p>
            <a:pPr algn="l"/>
            <a:r>
              <a:rPr lang="fr-CA" sz="6400" dirty="0" smtClean="0"/>
              <a:t>2016</a:t>
            </a:r>
            <a:endParaRPr lang="fr-CA" sz="6400"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pPr/>
              <a:t>190</a:t>
            </a:fld>
            <a:endParaRPr lang="fr-CA"/>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63" y="6202190"/>
            <a:ext cx="1395151" cy="576000"/>
          </a:xfrm>
          <a:prstGeom prst="rect">
            <a:avLst/>
          </a:prstGeom>
        </p:spPr>
      </p:pic>
    </p:spTree>
    <p:extLst>
      <p:ext uri="{BB962C8B-B14F-4D97-AF65-F5344CB8AC3E}">
        <p14:creationId xmlns:p14="http://schemas.microsoft.com/office/powerpoint/2010/main" val="31179777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p:txBody>
          <a:bodyPr>
            <a:normAutofit fontScale="90000"/>
          </a:bodyPr>
          <a:lstStyle/>
          <a:p>
            <a:pPr algn="l"/>
            <a:r>
              <a:rPr lang="fr-CA" dirty="0" smtClean="0"/>
              <a:t>Comment former</a:t>
            </a:r>
            <a:br>
              <a:rPr lang="fr-CA" dirty="0" smtClean="0"/>
            </a:br>
            <a:r>
              <a:rPr lang="fr-CA" dirty="0" smtClean="0"/>
              <a:t>les élèves à trouver </a:t>
            </a:r>
            <a:br>
              <a:rPr lang="fr-CA" dirty="0" smtClean="0"/>
            </a:br>
            <a:r>
              <a:rPr lang="fr-CA" dirty="0" smtClean="0"/>
              <a:t>de bonnes sources d’information?</a:t>
            </a:r>
            <a:endParaRPr lang="fr-CA" dirty="0"/>
          </a:p>
        </p:txBody>
      </p:sp>
      <p:sp>
        <p:nvSpPr>
          <p:cNvPr id="3" name="Sous-titre 2"/>
          <p:cNvSpPr>
            <a:spLocks noGrp="1"/>
          </p:cNvSpPr>
          <p:nvPr>
            <p:ph type="subTitle" idx="1"/>
          </p:nvPr>
        </p:nvSpPr>
        <p:spPr/>
        <p:txBody>
          <a:bodyPr>
            <a:normAutofit fontScale="25000" lnSpcReduction="20000"/>
          </a:bodyPr>
          <a:lstStyle/>
          <a:p>
            <a:endParaRPr lang="fr-CA" dirty="0" smtClean="0"/>
          </a:p>
          <a:p>
            <a:pPr algn="l"/>
            <a:r>
              <a:rPr lang="fr-CA" sz="6400" dirty="0" smtClean="0"/>
              <a:t>Martine Mottet</a:t>
            </a:r>
          </a:p>
          <a:p>
            <a:pPr algn="l"/>
            <a:r>
              <a:rPr lang="fr-CA" sz="6400" dirty="0" smtClean="0"/>
              <a:t>Professeure</a:t>
            </a:r>
          </a:p>
          <a:p>
            <a:pPr algn="l"/>
            <a:endParaRPr lang="fr-CA" sz="6400" dirty="0" smtClean="0"/>
          </a:p>
          <a:p>
            <a:pPr algn="l"/>
            <a:r>
              <a:rPr lang="fr-CA" sz="6400" dirty="0" smtClean="0"/>
              <a:t>Julie-Christine Gagné</a:t>
            </a:r>
          </a:p>
          <a:p>
            <a:pPr algn="l"/>
            <a:r>
              <a:rPr lang="fr-CA" sz="6400" dirty="0" smtClean="0"/>
              <a:t>Professionnelle de recherche</a:t>
            </a:r>
          </a:p>
          <a:p>
            <a:pPr algn="l"/>
            <a:endParaRPr lang="fr-CA" sz="6400" dirty="0" smtClean="0"/>
          </a:p>
          <a:p>
            <a:pPr algn="l"/>
            <a:r>
              <a:rPr lang="fr-CA" sz="6400" smtClean="0"/>
              <a:t>2015</a:t>
            </a:r>
            <a:endParaRPr lang="fr-CA" sz="6400"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pPr/>
              <a:t>191</a:t>
            </a:fld>
            <a:endParaRPr lang="fr-CA"/>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63" y="6202190"/>
            <a:ext cx="1395151" cy="576000"/>
          </a:xfrm>
          <a:prstGeom prst="rect">
            <a:avLst/>
          </a:prstGeom>
        </p:spPr>
      </p:pic>
    </p:spTree>
    <p:extLst>
      <p:ext uri="{BB962C8B-B14F-4D97-AF65-F5344CB8AC3E}">
        <p14:creationId xmlns:p14="http://schemas.microsoft.com/office/powerpoint/2010/main" val="35194676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p:txBody>
          <a:bodyPr>
            <a:normAutofit/>
          </a:bodyPr>
          <a:lstStyle/>
          <a:p>
            <a:pPr algn="l"/>
            <a:r>
              <a:rPr lang="fr-CA" sz="4400" dirty="0" smtClean="0"/>
              <a:t>« Faites une recherche! »</a:t>
            </a:r>
            <a:endParaRPr lang="fr-CA" sz="4400" dirty="0"/>
          </a:p>
        </p:txBody>
      </p:sp>
      <p:sp>
        <p:nvSpPr>
          <p:cNvPr id="3" name="Sous-titre 2"/>
          <p:cNvSpPr>
            <a:spLocks noGrp="1"/>
          </p:cNvSpPr>
          <p:nvPr>
            <p:ph type="subTitle" idx="1"/>
          </p:nvPr>
        </p:nvSpPr>
        <p:spPr/>
        <p:txBody>
          <a:bodyPr>
            <a:normAutofit fontScale="25000" lnSpcReduction="20000"/>
          </a:bodyPr>
          <a:lstStyle/>
          <a:p>
            <a:endParaRPr lang="fr-CA" dirty="0" smtClean="0"/>
          </a:p>
          <a:p>
            <a:pPr algn="l"/>
            <a:r>
              <a:rPr lang="fr-CA" sz="6400" dirty="0" smtClean="0"/>
              <a:t>Martine Mottet</a:t>
            </a:r>
          </a:p>
          <a:p>
            <a:pPr algn="l"/>
            <a:r>
              <a:rPr lang="fr-CA" sz="6400" dirty="0" smtClean="0"/>
              <a:t>Professeure</a:t>
            </a:r>
          </a:p>
          <a:p>
            <a:pPr algn="l"/>
            <a:endParaRPr lang="fr-CA" sz="6400" dirty="0" smtClean="0"/>
          </a:p>
          <a:p>
            <a:pPr algn="l"/>
            <a:endParaRPr lang="fr-CA" sz="6400" dirty="0" smtClean="0"/>
          </a:p>
          <a:p>
            <a:pPr algn="l"/>
            <a:r>
              <a:rPr lang="fr-CA" sz="6400" dirty="0" smtClean="0"/>
              <a:t>2017</a:t>
            </a:r>
            <a:endParaRPr lang="fr-CA" sz="6400"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pPr/>
              <a:t>2</a:t>
            </a:fld>
            <a:endParaRPr lang="fr-CA"/>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63" y="6202190"/>
            <a:ext cx="1395151" cy="576000"/>
          </a:xfrm>
          <a:prstGeom prst="rect">
            <a:avLst/>
          </a:prstGeom>
        </p:spPr>
      </p:pic>
    </p:spTree>
    <p:extLst>
      <p:ext uri="{BB962C8B-B14F-4D97-AF65-F5344CB8AC3E}">
        <p14:creationId xmlns:p14="http://schemas.microsoft.com/office/powerpoint/2010/main" val="29859854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Formation générale des adultes</a:t>
            </a:r>
            <a:endParaRPr lang="fr-CA" dirty="0"/>
          </a:p>
        </p:txBody>
      </p:sp>
      <p:sp>
        <p:nvSpPr>
          <p:cNvPr id="3" name="Espace réservé du contenu 2"/>
          <p:cNvSpPr>
            <a:spLocks noGrp="1"/>
          </p:cNvSpPr>
          <p:nvPr>
            <p:ph idx="1"/>
          </p:nvPr>
        </p:nvSpPr>
        <p:spPr>
          <a:xfrm>
            <a:off x="457199" y="1844824"/>
            <a:ext cx="8441473" cy="4281339"/>
          </a:xfrm>
        </p:spPr>
        <p:txBody>
          <a:bodyPr>
            <a:normAutofit fontScale="92500" lnSpcReduction="20000"/>
          </a:bodyPr>
          <a:lstStyle/>
          <a:p>
            <a:r>
              <a:rPr lang="fr-CA" dirty="0" smtClean="0"/>
              <a:t>Formation de base commune</a:t>
            </a:r>
          </a:p>
          <a:p>
            <a:pPr lvl="1"/>
            <a:r>
              <a:rPr lang="fr-CA" dirty="0" smtClean="0"/>
              <a:t>Alphabétisation</a:t>
            </a:r>
          </a:p>
          <a:p>
            <a:pPr lvl="1"/>
            <a:r>
              <a:rPr lang="fr-CA" dirty="0" smtClean="0"/>
              <a:t>Présecondaire</a:t>
            </a:r>
          </a:p>
          <a:p>
            <a:pPr lvl="1"/>
            <a:r>
              <a:rPr lang="fr-CA" dirty="0" smtClean="0"/>
              <a:t>1</a:t>
            </a:r>
            <a:r>
              <a:rPr lang="fr-CA" baseline="30000" dirty="0" smtClean="0"/>
              <a:t>er</a:t>
            </a:r>
            <a:r>
              <a:rPr lang="fr-CA" dirty="0" smtClean="0"/>
              <a:t> cycle du secondaire</a:t>
            </a:r>
          </a:p>
          <a:p>
            <a:r>
              <a:rPr lang="fr-CA" dirty="0" smtClean="0"/>
              <a:t>Formation de base diversifiée</a:t>
            </a:r>
          </a:p>
          <a:p>
            <a:pPr lvl="1"/>
            <a:r>
              <a:rPr lang="fr-CA" dirty="0" smtClean="0"/>
              <a:t>Version </a:t>
            </a:r>
            <a:r>
              <a:rPr lang="fr-CA" dirty="0"/>
              <a:t>adaptée </a:t>
            </a:r>
            <a:r>
              <a:rPr lang="fr-CA" dirty="0" smtClean="0"/>
              <a:t>du PFÉQ, 2</a:t>
            </a:r>
            <a:r>
              <a:rPr lang="fr-CA" baseline="30000" dirty="0" smtClean="0"/>
              <a:t>e</a:t>
            </a:r>
            <a:r>
              <a:rPr lang="fr-CA" dirty="0" smtClean="0"/>
              <a:t> cycle du secondaire</a:t>
            </a:r>
          </a:p>
          <a:p>
            <a:pPr lvl="2"/>
            <a:r>
              <a:rPr lang="fr-CA" dirty="0" smtClean="0"/>
              <a:t>Éléments identiques</a:t>
            </a:r>
          </a:p>
          <a:p>
            <a:pPr lvl="3"/>
            <a:r>
              <a:rPr lang="fr-CA" dirty="0" smtClean="0"/>
              <a:t>Domaines </a:t>
            </a:r>
            <a:r>
              <a:rPr lang="fr-CA" dirty="0"/>
              <a:t>généraux de </a:t>
            </a:r>
            <a:r>
              <a:rPr lang="fr-CA" dirty="0" smtClean="0"/>
              <a:t>formation</a:t>
            </a:r>
          </a:p>
          <a:p>
            <a:pPr lvl="3"/>
            <a:r>
              <a:rPr lang="fr-CA" dirty="0" smtClean="0"/>
              <a:t>Compétences transversales</a:t>
            </a:r>
          </a:p>
          <a:p>
            <a:pPr lvl="3"/>
            <a:r>
              <a:rPr lang="fr-CA" dirty="0" smtClean="0"/>
              <a:t>Domaines d’apprentissage</a:t>
            </a:r>
          </a:p>
          <a:p>
            <a:r>
              <a:rPr lang="fr-CA" dirty="0" smtClean="0"/>
              <a:t>Intégration socioprofessionnelle (DEP)</a:t>
            </a:r>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pPr/>
              <a:t>20</a:t>
            </a:fld>
            <a:endParaRPr lang="fr-CA"/>
          </a:p>
        </p:txBody>
      </p:sp>
    </p:spTree>
    <p:extLst>
      <p:ext uri="{BB962C8B-B14F-4D97-AF65-F5344CB8AC3E}">
        <p14:creationId xmlns:p14="http://schemas.microsoft.com/office/powerpoint/2010/main" val="40180031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Des liens étroits avec le PFÉQ</a:t>
            </a:r>
            <a:endParaRPr lang="fr-CA" dirty="0"/>
          </a:p>
        </p:txBody>
      </p:sp>
      <p:sp>
        <p:nvSpPr>
          <p:cNvPr id="3" name="Espace réservé du contenu 2"/>
          <p:cNvSpPr>
            <a:spLocks noGrp="1"/>
          </p:cNvSpPr>
          <p:nvPr>
            <p:ph idx="1"/>
          </p:nvPr>
        </p:nvSpPr>
        <p:spPr>
          <a:xfrm>
            <a:off x="457200" y="1844824"/>
            <a:ext cx="8686800" cy="4281339"/>
          </a:xfrm>
        </p:spPr>
        <p:txBody>
          <a:bodyPr>
            <a:normAutofit fontScale="85000" lnSpcReduction="10000"/>
          </a:bodyPr>
          <a:lstStyle/>
          <a:p>
            <a:r>
              <a:rPr lang="fr-CA" dirty="0" smtClean="0"/>
              <a:t>Compétences transversales</a:t>
            </a:r>
          </a:p>
          <a:p>
            <a:pPr lvl="1"/>
            <a:r>
              <a:rPr lang="fr-CA" dirty="0" smtClean="0"/>
              <a:t>D’ordre intellectuel</a:t>
            </a:r>
          </a:p>
          <a:p>
            <a:pPr lvl="2"/>
            <a:r>
              <a:rPr lang="fr-CA" dirty="0" smtClean="0"/>
              <a:t>Exploiter l’information</a:t>
            </a:r>
          </a:p>
          <a:p>
            <a:pPr lvl="2"/>
            <a:r>
              <a:rPr lang="fr-CA" dirty="0" smtClean="0"/>
              <a:t>Résoudre </a:t>
            </a:r>
            <a:r>
              <a:rPr lang="fr-CA" dirty="0"/>
              <a:t>des </a:t>
            </a:r>
            <a:r>
              <a:rPr lang="fr-CA" dirty="0" smtClean="0"/>
              <a:t>problèmes</a:t>
            </a:r>
          </a:p>
          <a:p>
            <a:pPr lvl="2"/>
            <a:r>
              <a:rPr lang="fr-CA" dirty="0" smtClean="0"/>
              <a:t>Exercer son jugement critique</a:t>
            </a:r>
          </a:p>
          <a:p>
            <a:pPr lvl="1"/>
            <a:r>
              <a:rPr lang="fr-CA" dirty="0" smtClean="0"/>
              <a:t>D’ordre méthodologique</a:t>
            </a:r>
          </a:p>
          <a:p>
            <a:pPr lvl="2"/>
            <a:r>
              <a:rPr lang="fr-CA" dirty="0" smtClean="0"/>
              <a:t>Se donner </a:t>
            </a:r>
            <a:r>
              <a:rPr lang="fr-CA" dirty="0"/>
              <a:t>des méthodes de travail </a:t>
            </a:r>
            <a:r>
              <a:rPr lang="fr-CA" dirty="0" smtClean="0"/>
              <a:t>efficaces</a:t>
            </a:r>
          </a:p>
          <a:p>
            <a:pPr lvl="2"/>
            <a:r>
              <a:rPr lang="fr-CA" dirty="0" smtClean="0"/>
              <a:t>Exploiter les technologies </a:t>
            </a:r>
            <a:r>
              <a:rPr lang="fr-CA" dirty="0"/>
              <a:t>de l’information et de la </a:t>
            </a:r>
            <a:r>
              <a:rPr lang="fr-CA" dirty="0" smtClean="0"/>
              <a:t>communication</a:t>
            </a:r>
          </a:p>
          <a:p>
            <a:r>
              <a:rPr lang="fr-CA" dirty="0" smtClean="0"/>
              <a:t>Tous les domaines disciplinaires, et en particulier</a:t>
            </a:r>
          </a:p>
          <a:p>
            <a:pPr lvl="1"/>
            <a:r>
              <a:rPr lang="fr-CA" dirty="0" smtClean="0"/>
              <a:t>Français</a:t>
            </a:r>
          </a:p>
          <a:p>
            <a:pPr lvl="1"/>
            <a:r>
              <a:rPr lang="fr-CA" dirty="0" smtClean="0"/>
              <a:t>Univers social</a:t>
            </a:r>
          </a:p>
          <a:p>
            <a:pPr lvl="1"/>
            <a:endParaRPr lang="fr-CA" dirty="0" smtClean="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21</a:t>
            </a:fld>
            <a:endParaRPr lang="fr-CA"/>
          </a:p>
        </p:txBody>
      </p:sp>
    </p:spTree>
    <p:extLst>
      <p:ext uri="{BB962C8B-B14F-4D97-AF65-F5344CB8AC3E}">
        <p14:creationId xmlns:p14="http://schemas.microsoft.com/office/powerpoint/2010/main" val="5020318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Des apprentissages à faire…</a:t>
            </a:r>
            <a:endParaRPr lang="fr-CA" dirty="0"/>
          </a:p>
        </p:txBody>
      </p:sp>
      <p:sp>
        <p:nvSpPr>
          <p:cNvPr id="3" name="Espace réservé du contenu 2"/>
          <p:cNvSpPr>
            <a:spLocks noGrp="1"/>
          </p:cNvSpPr>
          <p:nvPr>
            <p:ph idx="1"/>
          </p:nvPr>
        </p:nvSpPr>
        <p:spPr/>
        <p:txBody>
          <a:bodyPr/>
          <a:lstStyle/>
          <a:p>
            <a:r>
              <a:rPr lang="fr-CA" dirty="0" smtClean="0"/>
              <a:t>Du préscolaire à l’université</a:t>
            </a:r>
          </a:p>
          <a:p>
            <a:r>
              <a:rPr lang="fr-CA" dirty="0" smtClean="0"/>
              <a:t>Pour se développer comme</a:t>
            </a:r>
          </a:p>
          <a:p>
            <a:pPr lvl="1"/>
            <a:r>
              <a:rPr lang="fr-CA" dirty="0" smtClean="0"/>
              <a:t>Personne</a:t>
            </a:r>
          </a:p>
          <a:p>
            <a:pPr lvl="1"/>
            <a:r>
              <a:rPr lang="fr-CA" dirty="0" smtClean="0"/>
              <a:t>Apprenant</a:t>
            </a:r>
          </a:p>
          <a:p>
            <a:pPr lvl="1"/>
            <a:r>
              <a:rPr lang="fr-CA" dirty="0" smtClean="0"/>
              <a:t>Citoyen</a:t>
            </a:r>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22</a:t>
            </a:fld>
            <a:endParaRPr lang="fr-CA"/>
          </a:p>
        </p:txBody>
      </p:sp>
    </p:spTree>
    <p:extLst>
      <p:ext uri="{BB962C8B-B14F-4D97-AF65-F5344CB8AC3E}">
        <p14:creationId xmlns:p14="http://schemas.microsoft.com/office/powerpoint/2010/main" val="2415190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CA" smtClean="0"/>
              <a:t>Qu’est-ce que faire une recherche d’information?</a:t>
            </a:r>
            <a:endParaRPr lang="fr-CA" dirty="0"/>
          </a:p>
        </p:txBody>
      </p:sp>
      <p:sp>
        <p:nvSpPr>
          <p:cNvPr id="2" name="Espace réservé du contenu 1"/>
          <p:cNvSpPr>
            <a:spLocks noGrp="1"/>
          </p:cNvSpPr>
          <p:nvPr>
            <p:ph idx="1"/>
          </p:nvPr>
        </p:nvSpPr>
        <p:spPr>
          <a:xfrm>
            <a:off x="457200" y="1531304"/>
            <a:ext cx="8229600" cy="1712937"/>
          </a:xfrm>
        </p:spPr>
        <p:txBody>
          <a:bodyPr>
            <a:normAutofit fontScale="47500" lnSpcReduction="20000"/>
          </a:bodyPr>
          <a:lstStyle/>
          <a:p>
            <a:endParaRPr lang="fr-CA" dirty="0" smtClean="0"/>
          </a:p>
          <a:p>
            <a:r>
              <a:rPr lang="fr-CA" dirty="0" smtClean="0"/>
              <a:t>Lire ou…</a:t>
            </a:r>
          </a:p>
          <a:p>
            <a:r>
              <a:rPr lang="fr-CA" dirty="0" smtClean="0"/>
              <a:t>Résoudre un problème : combler un besoin d’information</a:t>
            </a:r>
          </a:p>
          <a:p>
            <a:pPr lvl="1"/>
            <a:r>
              <a:rPr lang="fr-CA" dirty="0" smtClean="0"/>
              <a:t>Pour agir, écrire un texte, préparer une communication orale, etc.</a:t>
            </a:r>
          </a:p>
          <a:p>
            <a:pPr lvl="1"/>
            <a:r>
              <a:rPr lang="fr-CA" dirty="0" smtClean="0"/>
              <a:t>Recourir aux stratégies de lecture et d’écriture dans ce but précis</a:t>
            </a:r>
          </a:p>
          <a:p>
            <a:pPr lvl="2"/>
            <a:r>
              <a:rPr lang="fr-CA" dirty="0" smtClean="0"/>
              <a:t>S’informer en posant un regard critique</a:t>
            </a:r>
          </a:p>
          <a:p>
            <a:pPr lvl="2"/>
            <a:r>
              <a:rPr lang="fr-CA" dirty="0" smtClean="0"/>
              <a:t>Informer en appuyant ses propos</a:t>
            </a:r>
            <a:endParaRPr lang="fr-CA" dirty="0"/>
          </a:p>
        </p:txBody>
      </p:sp>
      <p:graphicFrame>
        <p:nvGraphicFramePr>
          <p:cNvPr id="3" name="Tableau 2"/>
          <p:cNvGraphicFramePr>
            <a:graphicFrameLocks noGrp="1"/>
          </p:cNvGraphicFramePr>
          <p:nvPr>
            <p:extLst>
              <p:ext uri="{D42A27DB-BD31-4B8C-83A1-F6EECF244321}">
                <p14:modId xmlns:p14="http://schemas.microsoft.com/office/powerpoint/2010/main" val="1380244858"/>
              </p:ext>
            </p:extLst>
          </p:nvPr>
        </p:nvGraphicFramePr>
        <p:xfrm>
          <a:off x="186740" y="3197153"/>
          <a:ext cx="8770520" cy="3051935"/>
        </p:xfrm>
        <a:graphic>
          <a:graphicData uri="http://schemas.openxmlformats.org/drawingml/2006/table">
            <a:tbl>
              <a:tblPr firstRow="1" bandRow="1">
                <a:tableStyleId>{7DF18680-E054-41AD-8BC1-D1AEF772440D}</a:tableStyleId>
              </a:tblPr>
              <a:tblGrid>
                <a:gridCol w="4296050">
                  <a:extLst>
                    <a:ext uri="{9D8B030D-6E8A-4147-A177-3AD203B41FA5}">
                      <a16:colId xmlns:a16="http://schemas.microsoft.com/office/drawing/2014/main" val="20000"/>
                    </a:ext>
                  </a:extLst>
                </a:gridCol>
                <a:gridCol w="4474470">
                  <a:extLst>
                    <a:ext uri="{9D8B030D-6E8A-4147-A177-3AD203B41FA5}">
                      <a16:colId xmlns:a16="http://schemas.microsoft.com/office/drawing/2014/main" val="20001"/>
                    </a:ext>
                  </a:extLst>
                </a:gridCol>
              </a:tblGrid>
              <a:tr h="370840">
                <a:tc>
                  <a:txBody>
                    <a:bodyPr/>
                    <a:lstStyle/>
                    <a:p>
                      <a:pPr algn="ctr"/>
                      <a:r>
                        <a:rPr lang="fr-CA" dirty="0" smtClean="0"/>
                        <a:t>De la lecture</a:t>
                      </a:r>
                      <a:endParaRPr lang="fr-CA" dirty="0"/>
                    </a:p>
                  </a:txBody>
                  <a:tcPr/>
                </a:tc>
                <a:tc>
                  <a:txBody>
                    <a:bodyPr/>
                    <a:lstStyle/>
                    <a:p>
                      <a:pPr algn="ctr"/>
                      <a:r>
                        <a:rPr lang="fr-CA" dirty="0" smtClean="0"/>
                        <a:t>Vers la résolution d’un</a:t>
                      </a:r>
                      <a:r>
                        <a:rPr lang="fr-CA" baseline="0" dirty="0" smtClean="0"/>
                        <a:t> problème d’info</a:t>
                      </a:r>
                      <a:endParaRPr lang="fr-CA" dirty="0"/>
                    </a:p>
                  </a:txBody>
                  <a:tcPr/>
                </a:tc>
                <a:extLst>
                  <a:ext uri="{0D108BD9-81ED-4DB2-BD59-A6C34878D82A}">
                    <a16:rowId xmlns:a16="http://schemas.microsoft.com/office/drawing/2014/main" val="10000"/>
                  </a:ext>
                </a:extLst>
              </a:tr>
              <a:tr h="486535">
                <a:tc>
                  <a:txBody>
                    <a:bodyPr/>
                    <a:lstStyle/>
                    <a:p>
                      <a:r>
                        <a:rPr lang="fr-CA" dirty="0" smtClean="0"/>
                        <a:t>Un document choisi au préalable</a:t>
                      </a:r>
                      <a:endParaRPr lang="fr-CA" dirty="0"/>
                    </a:p>
                  </a:txBody>
                  <a:tcPr/>
                </a:tc>
                <a:tc>
                  <a:txBody>
                    <a:bodyPr/>
                    <a:lstStyle/>
                    <a:p>
                      <a:r>
                        <a:rPr lang="fr-CA" dirty="0" smtClean="0"/>
                        <a:t>Un document à trouver (sur le Web)</a:t>
                      </a:r>
                      <a:endParaRPr lang="fr-CA" dirty="0"/>
                    </a:p>
                  </a:txBody>
                  <a:tcPr/>
                </a:tc>
                <a:extLst>
                  <a:ext uri="{0D108BD9-81ED-4DB2-BD59-A6C34878D82A}">
                    <a16:rowId xmlns:a16="http://schemas.microsoft.com/office/drawing/2014/main" val="10001"/>
                  </a:ext>
                </a:extLst>
              </a:tr>
              <a:tr h="370840">
                <a:tc>
                  <a:txBody>
                    <a:bodyPr/>
                    <a:lstStyle/>
                    <a:p>
                      <a:r>
                        <a:rPr lang="fr-CA" dirty="0" smtClean="0"/>
                        <a:t>Une lecture linéaire souvent intégrale</a:t>
                      </a:r>
                      <a:endParaRPr lang="fr-CA" dirty="0"/>
                    </a:p>
                  </a:txBody>
                  <a:tcPr/>
                </a:tc>
                <a:tc>
                  <a:txBody>
                    <a:bodyPr/>
                    <a:lstStyle/>
                    <a:p>
                      <a:r>
                        <a:rPr lang="fr-CA" dirty="0" smtClean="0"/>
                        <a:t>Une lecture sélective,</a:t>
                      </a:r>
                      <a:r>
                        <a:rPr lang="fr-CA" baseline="0" dirty="0" smtClean="0"/>
                        <a:t> </a:t>
                      </a:r>
                      <a:r>
                        <a:rPr lang="fr-CA" dirty="0" smtClean="0"/>
                        <a:t>orientée</a:t>
                      </a:r>
                      <a:r>
                        <a:rPr lang="fr-CA" baseline="0" dirty="0" smtClean="0"/>
                        <a:t> vers le besoin d’information</a:t>
                      </a:r>
                      <a:endParaRPr lang="fr-CA" dirty="0"/>
                    </a:p>
                  </a:txBody>
                  <a:tcPr/>
                </a:tc>
                <a:extLst>
                  <a:ext uri="{0D108BD9-81ED-4DB2-BD59-A6C34878D82A}">
                    <a16:rowId xmlns:a16="http://schemas.microsoft.com/office/drawing/2014/main" val="10002"/>
                  </a:ext>
                </a:extLst>
              </a:tr>
              <a:tr h="370840">
                <a:tc>
                  <a:txBody>
                    <a:bodyPr/>
                    <a:lstStyle/>
                    <a:p>
                      <a:r>
                        <a:rPr lang="fr-CA" dirty="0" smtClean="0"/>
                        <a:t>Un seul document</a:t>
                      </a:r>
                      <a:endParaRPr lang="fr-CA" dirty="0"/>
                    </a:p>
                  </a:txBody>
                  <a:tcPr/>
                </a:tc>
                <a:tc>
                  <a:txBody>
                    <a:bodyPr/>
                    <a:lstStyle/>
                    <a:p>
                      <a:r>
                        <a:rPr lang="fr-CA" dirty="0" smtClean="0"/>
                        <a:t>Plusieurs documents dont</a:t>
                      </a:r>
                      <a:r>
                        <a:rPr lang="fr-CA" baseline="0" dirty="0" smtClean="0"/>
                        <a:t> il faut extraire, comparer et synthétiser l’information</a:t>
                      </a:r>
                      <a:endParaRPr lang="fr-CA" dirty="0"/>
                    </a:p>
                  </a:txBody>
                  <a:tcPr/>
                </a:tc>
                <a:extLst>
                  <a:ext uri="{0D108BD9-81ED-4DB2-BD59-A6C34878D82A}">
                    <a16:rowId xmlns:a16="http://schemas.microsoft.com/office/drawing/2014/main" val="10003"/>
                  </a:ext>
                </a:extLst>
              </a:tr>
              <a:tr h="370840">
                <a:tc>
                  <a:txBody>
                    <a:bodyPr/>
                    <a:lstStyle/>
                    <a:p>
                      <a:r>
                        <a:rPr lang="fr-CA" dirty="0" smtClean="0"/>
                        <a:t>Un document, souvent imprimé (processus d’édition </a:t>
                      </a:r>
                      <a:r>
                        <a:rPr lang="fr-CA" baseline="0" dirty="0" smtClean="0"/>
                        <a:t>« classique » fiable)</a:t>
                      </a:r>
                      <a:endParaRPr lang="fr-CA" dirty="0"/>
                    </a:p>
                  </a:txBody>
                  <a:tcPr/>
                </a:tc>
                <a:tc>
                  <a:txBody>
                    <a:bodyPr/>
                    <a:lstStyle/>
                    <a:p>
                      <a:r>
                        <a:rPr lang="fr-CA" baseline="0" dirty="0" smtClean="0"/>
                        <a:t>Un document, souvent numérique (source fiable ou non fiable)</a:t>
                      </a:r>
                      <a:endParaRPr lang="fr-CA" dirty="0"/>
                    </a:p>
                  </a:txBody>
                  <a:tcPr/>
                </a:tc>
                <a:extLst>
                  <a:ext uri="{0D108BD9-81ED-4DB2-BD59-A6C34878D82A}">
                    <a16:rowId xmlns:a16="http://schemas.microsoft.com/office/drawing/2014/main" val="10004"/>
                  </a:ext>
                </a:extLst>
              </a:tr>
            </a:tbl>
          </a:graphicData>
        </a:graphic>
      </p:graphicFrame>
      <p:sp>
        <p:nvSpPr>
          <p:cNvPr id="4" name="Espace réservé du numéro de diapositive 3"/>
          <p:cNvSpPr>
            <a:spLocks noGrp="1"/>
          </p:cNvSpPr>
          <p:nvPr>
            <p:ph type="sldNum" sz="quarter" idx="12"/>
          </p:nvPr>
        </p:nvSpPr>
        <p:spPr/>
        <p:txBody>
          <a:bodyPr/>
          <a:lstStyle/>
          <a:p>
            <a:fld id="{26D1B2AC-6F2B-489F-88EE-6297367FBD6D}" type="slidenum">
              <a:rPr lang="fr-CA" smtClean="0"/>
              <a:t>23</a:t>
            </a:fld>
            <a:endParaRPr lang="fr-CA"/>
          </a:p>
        </p:txBody>
      </p:sp>
    </p:spTree>
    <p:extLst>
      <p:ext uri="{BB962C8B-B14F-4D97-AF65-F5344CB8AC3E}">
        <p14:creationId xmlns:p14="http://schemas.microsoft.com/office/powerpoint/2010/main" val="19730341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Tests PISA (OCDE) 2012</a:t>
            </a:r>
            <a:endParaRPr lang="fr-CA" dirty="0"/>
          </a:p>
        </p:txBody>
      </p:sp>
      <p:sp>
        <p:nvSpPr>
          <p:cNvPr id="3" name="Espace réservé du contenu 2"/>
          <p:cNvSpPr>
            <a:spLocks noGrp="1"/>
          </p:cNvSpPr>
          <p:nvPr>
            <p:ph idx="1"/>
          </p:nvPr>
        </p:nvSpPr>
        <p:spPr/>
        <p:txBody>
          <a:bodyPr>
            <a:normAutofit fontScale="77500" lnSpcReduction="20000"/>
          </a:bodyPr>
          <a:lstStyle/>
          <a:p>
            <a:r>
              <a:rPr lang="fr-CA" dirty="0" smtClean="0"/>
              <a:t>Épreuves </a:t>
            </a:r>
            <a:r>
              <a:rPr lang="fr-CA" dirty="0"/>
              <a:t>de compréhension en lecture numérique dans un contexte de recherche </a:t>
            </a:r>
            <a:r>
              <a:rPr lang="fr-CA" dirty="0" smtClean="0"/>
              <a:t>d’information</a:t>
            </a:r>
          </a:p>
          <a:p>
            <a:pPr lvl="1"/>
            <a:r>
              <a:rPr lang="fr-CA" dirty="0"/>
              <a:t>Localiser, analyser et évaluer de manière critique </a:t>
            </a:r>
            <a:r>
              <a:rPr lang="fr-CA" dirty="0" smtClean="0"/>
              <a:t>l’information</a:t>
            </a:r>
            <a:endParaRPr lang="fr-CA" dirty="0"/>
          </a:p>
          <a:p>
            <a:pPr lvl="1"/>
            <a:r>
              <a:rPr lang="fr-CA" dirty="0" smtClean="0"/>
              <a:t>Dans un contexte </a:t>
            </a:r>
          </a:p>
          <a:p>
            <a:pPr lvl="2"/>
            <a:r>
              <a:rPr lang="fr-CA" dirty="0" smtClean="0"/>
              <a:t>Peu familier</a:t>
            </a:r>
          </a:p>
          <a:p>
            <a:pPr lvl="2"/>
            <a:r>
              <a:rPr lang="fr-CA" dirty="0" smtClean="0"/>
              <a:t>Présentant des ambiguïtés</a:t>
            </a:r>
          </a:p>
          <a:p>
            <a:pPr lvl="2"/>
            <a:r>
              <a:rPr lang="fr-CA" dirty="0"/>
              <a:t>À travers de multiples sites</a:t>
            </a:r>
          </a:p>
          <a:p>
            <a:pPr lvl="2"/>
            <a:r>
              <a:rPr lang="fr-CA" dirty="0" smtClean="0"/>
              <a:t>Sans consignes explicites</a:t>
            </a:r>
          </a:p>
          <a:p>
            <a:pPr lvl="2"/>
            <a:r>
              <a:rPr lang="fr-CA" dirty="0" smtClean="0"/>
              <a:t>En déterminant soi-même les critères d’évaluation</a:t>
            </a:r>
          </a:p>
          <a:p>
            <a:r>
              <a:rPr lang="fr-CA" dirty="0" smtClean="0"/>
              <a:t>Épreuves bien réussies</a:t>
            </a:r>
          </a:p>
          <a:p>
            <a:pPr lvl="1"/>
            <a:r>
              <a:rPr lang="fr-CA" dirty="0" smtClean="0"/>
              <a:t>Par 13,6 % des jeunes Canadiens</a:t>
            </a:r>
          </a:p>
          <a:p>
            <a:pPr lvl="1"/>
            <a:r>
              <a:rPr lang="fr-CA" dirty="0" smtClean="0"/>
              <a:t>Par   9,6 % des jeunes Québécois</a:t>
            </a:r>
            <a:endParaRPr lang="fr-CA" dirty="0"/>
          </a:p>
          <a:p>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24</a:t>
            </a:fld>
            <a:endParaRPr lang="fr-CA"/>
          </a:p>
        </p:txBody>
      </p:sp>
    </p:spTree>
    <p:extLst>
      <p:ext uri="{BB962C8B-B14F-4D97-AF65-F5344CB8AC3E}">
        <p14:creationId xmlns:p14="http://schemas.microsoft.com/office/powerpoint/2010/main" val="23786230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Cours universitaire en ligne</a:t>
            </a:r>
            <a:endParaRPr lang="fr-CA" dirty="0"/>
          </a:p>
        </p:txBody>
      </p:sp>
      <p:sp>
        <p:nvSpPr>
          <p:cNvPr id="3" name="Espace réservé du texte 2"/>
          <p:cNvSpPr>
            <a:spLocks noGrp="1"/>
          </p:cNvSpPr>
          <p:nvPr>
            <p:ph type="body" idx="1"/>
          </p:nvPr>
        </p:nvSpPr>
        <p:spPr/>
        <p:txBody>
          <a:bodyPr/>
          <a:lstStyle/>
          <a:p>
            <a:endParaRPr lang="fr-CA"/>
          </a:p>
        </p:txBody>
      </p:sp>
    </p:spTree>
    <p:extLst>
      <p:ext uri="{BB962C8B-B14F-4D97-AF65-F5344CB8AC3E}">
        <p14:creationId xmlns:p14="http://schemas.microsoft.com/office/powerpoint/2010/main" val="24267140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Contexte</a:t>
            </a:r>
            <a:endParaRPr lang="fr-CA" dirty="0"/>
          </a:p>
        </p:txBody>
      </p:sp>
      <p:sp>
        <p:nvSpPr>
          <p:cNvPr id="3" name="Espace réservé du contenu 2"/>
          <p:cNvSpPr>
            <a:spLocks noGrp="1"/>
          </p:cNvSpPr>
          <p:nvPr>
            <p:ph idx="1"/>
          </p:nvPr>
        </p:nvSpPr>
        <p:spPr/>
        <p:txBody>
          <a:bodyPr>
            <a:normAutofit fontScale="77500" lnSpcReduction="20000"/>
          </a:bodyPr>
          <a:lstStyle/>
          <a:p>
            <a:pPr>
              <a:lnSpc>
                <a:spcPct val="140000"/>
              </a:lnSpc>
            </a:pPr>
            <a:r>
              <a:rPr lang="fr-FR" dirty="0">
                <a:latin typeface="Myriad Pro" charset="0"/>
                <a:ea typeface="Myriad Pro" charset="0"/>
                <a:cs typeface="Myriad Pro" charset="0"/>
              </a:rPr>
              <a:t>Ère du numérique, des réseaux sociaux, de la surcharge d’information, des fausses nouvelles</a:t>
            </a:r>
            <a:r>
              <a:rPr lang="mr-IN" dirty="0">
                <a:latin typeface="Myriad Pro" charset="0"/>
                <a:ea typeface="Myriad Pro" charset="0"/>
                <a:cs typeface="Myriad Pro" charset="0"/>
              </a:rPr>
              <a:t>…</a:t>
            </a:r>
            <a:endParaRPr lang="fr-CA" dirty="0">
              <a:latin typeface="Myriad Pro" charset="0"/>
              <a:ea typeface="Myriad Pro" charset="0"/>
              <a:cs typeface="Myriad Pro" charset="0"/>
            </a:endParaRPr>
          </a:p>
          <a:p>
            <a:pPr>
              <a:lnSpc>
                <a:spcPct val="140000"/>
              </a:lnSpc>
            </a:pPr>
            <a:r>
              <a:rPr lang="fr-CA" dirty="0">
                <a:latin typeface="Myriad Pro" charset="0"/>
                <a:ea typeface="Myriad Pro" charset="0"/>
                <a:cs typeface="Myriad Pro" charset="0"/>
              </a:rPr>
              <a:t>Importance capitale de savoir chercher, évaluer et utiliser l’information</a:t>
            </a:r>
          </a:p>
          <a:p>
            <a:pPr>
              <a:lnSpc>
                <a:spcPct val="140000"/>
              </a:lnSpc>
            </a:pPr>
            <a:r>
              <a:rPr lang="fr-FR" dirty="0">
                <a:latin typeface="Myriad Pro" charset="0"/>
                <a:ea typeface="Myriad Pro" charset="0"/>
                <a:cs typeface="Myriad Pro" charset="0"/>
              </a:rPr>
              <a:t>Manque de formation des étudiants avant l’université (Simard, 2016)</a:t>
            </a:r>
          </a:p>
          <a:p>
            <a:pPr>
              <a:lnSpc>
                <a:spcPct val="140000"/>
              </a:lnSpc>
            </a:pPr>
            <a:r>
              <a:rPr lang="fr-FR" dirty="0">
                <a:latin typeface="Myriad Pro" charset="0"/>
                <a:ea typeface="Myriad Pro" charset="0"/>
                <a:cs typeface="Myriad Pro" charset="0"/>
              </a:rPr>
              <a:t>Pas de démarche concertée et transversale en formation universitaire (GT-PDCI, 2017</a:t>
            </a:r>
            <a:r>
              <a:rPr lang="fr-FR" dirty="0" smtClean="0">
                <a:latin typeface="Myriad Pro" charset="0"/>
                <a:ea typeface="Myriad Pro" charset="0"/>
                <a:cs typeface="Myriad Pro" charset="0"/>
              </a:rPr>
              <a:t>)</a:t>
            </a:r>
            <a:endParaRPr lang="fr-FR" dirty="0">
              <a:latin typeface="Myriad Pro" charset="0"/>
              <a:ea typeface="Myriad Pro" charset="0"/>
              <a:cs typeface="Myriad Pro" charset="0"/>
            </a:endParaRPr>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26</a:t>
            </a:fld>
            <a:endParaRPr lang="fr-CA"/>
          </a:p>
        </p:txBody>
      </p:sp>
    </p:spTree>
    <p:extLst>
      <p:ext uri="{BB962C8B-B14F-4D97-AF65-F5344CB8AC3E}">
        <p14:creationId xmlns:p14="http://schemas.microsoft.com/office/powerpoint/2010/main" val="18284497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Collecte de données</a:t>
            </a:r>
            <a:endParaRPr lang="fr-CA" dirty="0"/>
          </a:p>
        </p:txBody>
      </p:sp>
      <p:sp>
        <p:nvSpPr>
          <p:cNvPr id="3" name="Espace réservé du contenu 2"/>
          <p:cNvSpPr>
            <a:spLocks noGrp="1"/>
          </p:cNvSpPr>
          <p:nvPr>
            <p:ph idx="1"/>
          </p:nvPr>
        </p:nvSpPr>
        <p:spPr/>
        <p:txBody>
          <a:bodyPr/>
          <a:lstStyle/>
          <a:p>
            <a:r>
              <a:rPr lang="fr-FR" dirty="0">
                <a:latin typeface="Myriad Pro" charset="0"/>
                <a:ea typeface="Myriad Pro" charset="0"/>
                <a:cs typeface="Myriad Pro" charset="0"/>
              </a:rPr>
              <a:t>56 participants inscrits au cours à l’hiver 2018</a:t>
            </a:r>
          </a:p>
          <a:p>
            <a:r>
              <a:rPr lang="fr-FR" dirty="0" smtClean="0">
                <a:latin typeface="Myriad Pro" charset="0"/>
                <a:ea typeface="Myriad Pro" charset="0"/>
                <a:cs typeface="Myriad Pro" charset="0"/>
              </a:rPr>
              <a:t>Outils </a:t>
            </a:r>
            <a:r>
              <a:rPr lang="fr-FR" dirty="0">
                <a:latin typeface="Myriad Pro" charset="0"/>
                <a:ea typeface="Myriad Pro" charset="0"/>
                <a:cs typeface="Myriad Pro" charset="0"/>
              </a:rPr>
              <a:t>de collecte des </a:t>
            </a:r>
            <a:r>
              <a:rPr lang="fr-FR" dirty="0" smtClean="0">
                <a:latin typeface="Myriad Pro" charset="0"/>
                <a:ea typeface="Myriad Pro" charset="0"/>
                <a:cs typeface="Myriad Pro" charset="0"/>
              </a:rPr>
              <a:t>données (QCM)</a:t>
            </a:r>
            <a:endParaRPr lang="fr-FR" dirty="0">
              <a:latin typeface="Myriad Pro" charset="0"/>
              <a:ea typeface="Myriad Pro" charset="0"/>
              <a:cs typeface="Myriad Pro" charset="0"/>
            </a:endParaRPr>
          </a:p>
          <a:p>
            <a:pPr lvl="1"/>
            <a:r>
              <a:rPr lang="fr-FR" dirty="0">
                <a:latin typeface="Myriad Pro" charset="0"/>
                <a:ea typeface="Myriad Pro" charset="0"/>
                <a:cs typeface="Myriad Pro" charset="0"/>
              </a:rPr>
              <a:t>Questionnaire sur le </a:t>
            </a:r>
            <a:r>
              <a:rPr lang="fr-FR" dirty="0" smtClean="0">
                <a:latin typeface="Myriad Pro" charset="0"/>
                <a:ea typeface="Myriad Pro" charset="0"/>
                <a:cs typeface="Myriad Pro" charset="0"/>
              </a:rPr>
              <a:t>profil des étudiants </a:t>
            </a:r>
            <a:r>
              <a:rPr lang="fr-FR" dirty="0">
                <a:latin typeface="Myriad Pro" charset="0"/>
                <a:ea typeface="Myriad Pro" charset="0"/>
                <a:cs typeface="Myriad Pro" charset="0"/>
              </a:rPr>
              <a:t>et </a:t>
            </a:r>
            <a:r>
              <a:rPr lang="fr-FR" dirty="0" smtClean="0">
                <a:latin typeface="Myriad Pro" charset="0"/>
                <a:ea typeface="Myriad Pro" charset="0"/>
                <a:cs typeface="Myriad Pro" charset="0"/>
              </a:rPr>
              <a:t>leurs attentes à l’égard du cours</a:t>
            </a:r>
            <a:endParaRPr lang="fr-FR" dirty="0">
              <a:latin typeface="Myriad Pro" charset="0"/>
              <a:ea typeface="Myriad Pro" charset="0"/>
              <a:cs typeface="Myriad Pro" charset="0"/>
            </a:endParaRPr>
          </a:p>
          <a:p>
            <a:pPr lvl="1"/>
            <a:r>
              <a:rPr lang="fr-FR" dirty="0" smtClean="0">
                <a:latin typeface="Myriad Pro" charset="0"/>
                <a:ea typeface="Myriad Pro" charset="0"/>
                <a:cs typeface="Myriad Pro" charset="0"/>
              </a:rPr>
              <a:t>Pré-test</a:t>
            </a:r>
            <a:endParaRPr lang="fr-FR" dirty="0">
              <a:latin typeface="Myriad Pro" charset="0"/>
              <a:ea typeface="Myriad Pro" charset="0"/>
              <a:cs typeface="Myriad Pro" charset="0"/>
            </a:endParaRPr>
          </a:p>
          <a:p>
            <a:pPr lvl="1"/>
            <a:r>
              <a:rPr lang="fr-FR" dirty="0" err="1" smtClean="0">
                <a:latin typeface="Myriad Pro" charset="0"/>
                <a:ea typeface="Myriad Pro" charset="0"/>
                <a:cs typeface="Myriad Pro" charset="0"/>
              </a:rPr>
              <a:t>Post-test</a:t>
            </a:r>
            <a:endParaRPr lang="fr-FR" dirty="0" smtClean="0">
              <a:latin typeface="Myriad Pro" charset="0"/>
              <a:ea typeface="Myriad Pro" charset="0"/>
              <a:cs typeface="Myriad Pro" charset="0"/>
            </a:endParaRPr>
          </a:p>
          <a:p>
            <a:r>
              <a:rPr lang="fr-FR" dirty="0" smtClean="0">
                <a:latin typeface="Myriad Pro" charset="0"/>
                <a:ea typeface="Myriad Pro" charset="0"/>
                <a:cs typeface="Myriad Pro" charset="0"/>
              </a:rPr>
              <a:t>À analyser</a:t>
            </a:r>
          </a:p>
          <a:p>
            <a:pPr lvl="1"/>
            <a:r>
              <a:rPr lang="fr-FR" dirty="0" smtClean="0">
                <a:latin typeface="Myriad Pro" charset="0"/>
                <a:ea typeface="Myriad Pro" charset="0"/>
                <a:cs typeface="Myriad Pro" charset="0"/>
              </a:rPr>
              <a:t>Questions </a:t>
            </a:r>
            <a:r>
              <a:rPr lang="fr-FR" dirty="0">
                <a:latin typeface="Myriad Pro" charset="0"/>
                <a:ea typeface="Myriad Pro" charset="0"/>
                <a:cs typeface="Myriad Pro" charset="0"/>
              </a:rPr>
              <a:t>ouvertes, devoirs et examen final</a:t>
            </a:r>
          </a:p>
          <a:p>
            <a:pPr lvl="1"/>
            <a:endParaRPr lang="fr-FR" dirty="0" smtClean="0">
              <a:latin typeface="Myriad Pro" charset="0"/>
              <a:ea typeface="Myriad Pro" charset="0"/>
              <a:cs typeface="Myriad Pro" charset="0"/>
            </a:endParaRPr>
          </a:p>
          <a:p>
            <a:pPr lvl="1"/>
            <a:endParaRPr lang="fr-FR" dirty="0" smtClean="0">
              <a:latin typeface="Myriad Pro" charset="0"/>
              <a:ea typeface="Myriad Pro" charset="0"/>
              <a:cs typeface="Myriad Pro" charset="0"/>
            </a:endParaRPr>
          </a:p>
          <a:p>
            <a:endParaRPr lang="fr-FR" dirty="0">
              <a:latin typeface="Myriad Pro" charset="0"/>
              <a:ea typeface="Myriad Pro" charset="0"/>
              <a:cs typeface="Myriad Pro" charset="0"/>
            </a:endParaRPr>
          </a:p>
          <a:p>
            <a:endParaRPr lang="fr-FR" dirty="0">
              <a:latin typeface="Myriad Pro" charset="0"/>
              <a:ea typeface="Myriad Pro" charset="0"/>
              <a:cs typeface="Myriad Pro" charset="0"/>
            </a:endParaRPr>
          </a:p>
          <a:p>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27</a:t>
            </a:fld>
            <a:endParaRPr lang="fr-CA"/>
          </a:p>
        </p:txBody>
      </p:sp>
    </p:spTree>
    <p:extLst>
      <p:ext uri="{BB962C8B-B14F-4D97-AF65-F5344CB8AC3E}">
        <p14:creationId xmlns:p14="http://schemas.microsoft.com/office/powerpoint/2010/main" val="16868686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Résultats préliminaires</a:t>
            </a:r>
            <a:endParaRPr lang="fr-CA" dirty="0"/>
          </a:p>
        </p:txBody>
      </p:sp>
      <p:sp>
        <p:nvSpPr>
          <p:cNvPr id="3" name="Espace réservé du contenu 2"/>
          <p:cNvSpPr>
            <a:spLocks noGrp="1"/>
          </p:cNvSpPr>
          <p:nvPr>
            <p:ph idx="1"/>
          </p:nvPr>
        </p:nvSpPr>
        <p:spPr/>
        <p:txBody>
          <a:bodyPr>
            <a:normAutofit fontScale="85000" lnSpcReduction="10000"/>
          </a:bodyPr>
          <a:lstStyle/>
          <a:p>
            <a:pPr marL="514350" indent="-514350">
              <a:lnSpc>
                <a:spcPct val="140000"/>
              </a:lnSpc>
              <a:buFont typeface="+mj-lt"/>
              <a:buAutoNum type="arabicPeriod"/>
            </a:pPr>
            <a:r>
              <a:rPr lang="fr-FR" dirty="0">
                <a:latin typeface="Myriad Pro" charset="0"/>
                <a:ea typeface="Myriad Pro" charset="0"/>
                <a:cs typeface="Myriad Pro" charset="0"/>
              </a:rPr>
              <a:t>Profil des participants</a:t>
            </a:r>
          </a:p>
          <a:p>
            <a:pPr marL="514350" indent="-514350">
              <a:lnSpc>
                <a:spcPct val="140000"/>
              </a:lnSpc>
              <a:buFont typeface="+mj-lt"/>
              <a:buAutoNum type="arabicPeriod"/>
            </a:pPr>
            <a:r>
              <a:rPr lang="fr-FR" dirty="0">
                <a:latin typeface="Myriad Pro" charset="0"/>
                <a:ea typeface="Myriad Pro" charset="0"/>
                <a:cs typeface="Myriad Pro" charset="0"/>
              </a:rPr>
              <a:t>Intérêt et habiletés pour la recherche d’information</a:t>
            </a:r>
          </a:p>
          <a:p>
            <a:pPr marL="514350" indent="-514350">
              <a:lnSpc>
                <a:spcPct val="140000"/>
              </a:lnSpc>
              <a:buFont typeface="+mj-lt"/>
              <a:buAutoNum type="arabicPeriod"/>
            </a:pPr>
            <a:r>
              <a:rPr lang="fr-FR" dirty="0">
                <a:latin typeface="Myriad Pro" charset="0"/>
                <a:ea typeface="Myriad Pro" charset="0"/>
                <a:cs typeface="Myriad Pro" charset="0"/>
              </a:rPr>
              <a:t>Fréquence d’utilisation des outils de recherche</a:t>
            </a:r>
          </a:p>
          <a:p>
            <a:pPr marL="514350" indent="-514350">
              <a:lnSpc>
                <a:spcPct val="140000"/>
              </a:lnSpc>
              <a:buFont typeface="+mj-lt"/>
              <a:buAutoNum type="arabicPeriod"/>
            </a:pPr>
            <a:r>
              <a:rPr lang="fr-FR" dirty="0">
                <a:latin typeface="Myriad Pro" charset="0"/>
                <a:ea typeface="Myriad Pro" charset="0"/>
                <a:cs typeface="Myriad Pro" charset="0"/>
              </a:rPr>
              <a:t>Formation </a:t>
            </a:r>
            <a:r>
              <a:rPr lang="fr-FR" dirty="0" smtClean="0">
                <a:latin typeface="Myriad Pro" charset="0"/>
                <a:ea typeface="Myriad Pro" charset="0"/>
                <a:cs typeface="Myriad Pro" charset="0"/>
              </a:rPr>
              <a:t>préalable </a:t>
            </a:r>
            <a:r>
              <a:rPr lang="fr-FR" dirty="0">
                <a:latin typeface="Myriad Pro" charset="0"/>
                <a:ea typeface="Myriad Pro" charset="0"/>
                <a:cs typeface="Myriad Pro" charset="0"/>
              </a:rPr>
              <a:t>en recherche d’information</a:t>
            </a:r>
          </a:p>
          <a:p>
            <a:pPr marL="514350" indent="-514350">
              <a:lnSpc>
                <a:spcPct val="140000"/>
              </a:lnSpc>
              <a:buFont typeface="+mj-lt"/>
              <a:buAutoNum type="arabicPeriod"/>
            </a:pPr>
            <a:r>
              <a:rPr lang="fr-FR" dirty="0">
                <a:latin typeface="Myriad Pro" charset="0"/>
                <a:ea typeface="Myriad Pro" charset="0"/>
                <a:cs typeface="Myriad Pro" charset="0"/>
              </a:rPr>
              <a:t>Attentes envers le cours</a:t>
            </a:r>
          </a:p>
          <a:p>
            <a:pPr marL="514350" indent="-514350">
              <a:lnSpc>
                <a:spcPct val="140000"/>
              </a:lnSpc>
              <a:buFont typeface="+mj-lt"/>
              <a:buAutoNum type="arabicPeriod"/>
            </a:pPr>
            <a:r>
              <a:rPr lang="fr-FR" dirty="0">
                <a:latin typeface="Myriad Pro" charset="0"/>
                <a:ea typeface="Myriad Pro" charset="0"/>
                <a:cs typeface="Myriad Pro" charset="0"/>
              </a:rPr>
              <a:t>Évolution entre le pré-test et le </a:t>
            </a:r>
            <a:r>
              <a:rPr lang="fr-FR" dirty="0" err="1">
                <a:latin typeface="Myriad Pro" charset="0"/>
                <a:ea typeface="Myriad Pro" charset="0"/>
                <a:cs typeface="Myriad Pro" charset="0"/>
              </a:rPr>
              <a:t>post-test</a:t>
            </a:r>
            <a:endParaRPr lang="fr-FR" dirty="0">
              <a:latin typeface="Myriad Pro" charset="0"/>
              <a:ea typeface="Myriad Pro" charset="0"/>
              <a:cs typeface="Myriad Pro" charset="0"/>
            </a:endParaRPr>
          </a:p>
          <a:p>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28</a:t>
            </a:fld>
            <a:endParaRPr lang="fr-CA"/>
          </a:p>
        </p:txBody>
      </p:sp>
    </p:spTree>
    <p:extLst>
      <p:ext uri="{BB962C8B-B14F-4D97-AF65-F5344CB8AC3E}">
        <p14:creationId xmlns:p14="http://schemas.microsoft.com/office/powerpoint/2010/main" val="29086511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A" dirty="0" smtClean="0"/>
              <a:t>Profil (1 de 3)</a:t>
            </a:r>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29</a:t>
            </a:fld>
            <a:endParaRPr lang="fr-CA"/>
          </a:p>
        </p:txBody>
      </p:sp>
      <p:graphicFrame>
        <p:nvGraphicFramePr>
          <p:cNvPr id="6" name="Graphique 5"/>
          <p:cNvGraphicFramePr>
            <a:graphicFrameLocks/>
          </p:cNvGraphicFramePr>
          <p:nvPr>
            <p:extLst>
              <p:ext uri="{D42A27DB-BD31-4B8C-83A1-F6EECF244321}">
                <p14:modId xmlns:p14="http://schemas.microsoft.com/office/powerpoint/2010/main" val="4270052275"/>
              </p:ext>
            </p:extLst>
          </p:nvPr>
        </p:nvGraphicFramePr>
        <p:xfrm>
          <a:off x="0" y="2147331"/>
          <a:ext cx="2328530" cy="35687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phique 6"/>
          <p:cNvGraphicFramePr>
            <a:graphicFrameLocks/>
          </p:cNvGraphicFramePr>
          <p:nvPr>
            <p:extLst>
              <p:ext uri="{D42A27DB-BD31-4B8C-83A1-F6EECF244321}">
                <p14:modId xmlns:p14="http://schemas.microsoft.com/office/powerpoint/2010/main" val="3400558168"/>
              </p:ext>
            </p:extLst>
          </p:nvPr>
        </p:nvGraphicFramePr>
        <p:xfrm>
          <a:off x="2252762" y="2147332"/>
          <a:ext cx="4199626" cy="33256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7"/>
          <p:cNvGraphicFramePr>
            <a:graphicFrameLocks/>
          </p:cNvGraphicFramePr>
          <p:nvPr>
            <p:extLst>
              <p:ext uri="{D42A27DB-BD31-4B8C-83A1-F6EECF244321}">
                <p14:modId xmlns:p14="http://schemas.microsoft.com/office/powerpoint/2010/main" val="1997612796"/>
              </p:ext>
            </p:extLst>
          </p:nvPr>
        </p:nvGraphicFramePr>
        <p:xfrm>
          <a:off x="6318615" y="2147332"/>
          <a:ext cx="2602769" cy="35810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699995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Plan</a:t>
            </a:r>
          </a:p>
        </p:txBody>
      </p:sp>
      <p:sp>
        <p:nvSpPr>
          <p:cNvPr id="3" name="Espace réservé du contenu 2"/>
          <p:cNvSpPr>
            <a:spLocks noGrp="1"/>
          </p:cNvSpPr>
          <p:nvPr>
            <p:ph idx="1"/>
          </p:nvPr>
        </p:nvSpPr>
        <p:spPr/>
        <p:txBody>
          <a:bodyPr>
            <a:normAutofit/>
          </a:bodyPr>
          <a:lstStyle/>
          <a:p>
            <a:r>
              <a:rPr lang="fr-CA" sz="2800" dirty="0" smtClean="0"/>
              <a:t>Pourquoi former aux compétences informationnelles?</a:t>
            </a:r>
          </a:p>
          <a:p>
            <a:r>
              <a:rPr lang="fr-CA" sz="2800" dirty="0" smtClean="0"/>
              <a:t>Comment former aux compétences informationnelles?</a:t>
            </a:r>
          </a:p>
          <a:p>
            <a:pPr lvl="1"/>
            <a:r>
              <a:rPr lang="fr-CA" sz="2400" dirty="0" smtClean="0"/>
              <a:t>Projets</a:t>
            </a:r>
          </a:p>
          <a:p>
            <a:pPr lvl="1"/>
            <a:r>
              <a:rPr lang="fr-CA" sz="2400" dirty="0" smtClean="0"/>
              <a:t>Processus de recherche d’information</a:t>
            </a:r>
          </a:p>
          <a:p>
            <a:pPr lvl="1"/>
            <a:r>
              <a:rPr lang="fr-CA" sz="2400" dirty="0" smtClean="0"/>
              <a:t>Matériel de formation (en libre accès)</a:t>
            </a:r>
          </a:p>
          <a:p>
            <a:r>
              <a:rPr lang="fr-CA" sz="2800" dirty="0" smtClean="0"/>
              <a:t>Échange</a:t>
            </a:r>
            <a:endParaRPr lang="fr-CA" sz="2800" dirty="0"/>
          </a:p>
          <a:p>
            <a:endParaRPr lang="fr-CA" dirty="0" smtClean="0"/>
          </a:p>
          <a:p>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pPr/>
              <a:t>3</a:t>
            </a:fld>
            <a:endParaRPr lang="fr-CA"/>
          </a:p>
        </p:txBody>
      </p:sp>
    </p:spTree>
    <p:extLst>
      <p:ext uri="{BB962C8B-B14F-4D97-AF65-F5344CB8AC3E}">
        <p14:creationId xmlns:p14="http://schemas.microsoft.com/office/powerpoint/2010/main" val="32586359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Profil (2 de 3)</a:t>
            </a:r>
            <a:endParaRPr lang="fr-CA" dirty="0"/>
          </a:p>
        </p:txBody>
      </p:sp>
      <p:sp>
        <p:nvSpPr>
          <p:cNvPr id="3" name="Espace réservé du numéro de diapositive 2"/>
          <p:cNvSpPr>
            <a:spLocks noGrp="1"/>
          </p:cNvSpPr>
          <p:nvPr>
            <p:ph type="sldNum" sz="quarter" idx="12"/>
          </p:nvPr>
        </p:nvSpPr>
        <p:spPr/>
        <p:txBody>
          <a:bodyPr/>
          <a:lstStyle/>
          <a:p>
            <a:fld id="{26D1B2AC-6F2B-489F-88EE-6297367FBD6D}" type="slidenum">
              <a:rPr lang="fr-CA" smtClean="0"/>
              <a:t>30</a:t>
            </a:fld>
            <a:endParaRPr lang="fr-CA"/>
          </a:p>
        </p:txBody>
      </p:sp>
      <p:graphicFrame>
        <p:nvGraphicFramePr>
          <p:cNvPr id="5" name="Graphique 4"/>
          <p:cNvGraphicFramePr>
            <a:graphicFrameLocks/>
          </p:cNvGraphicFramePr>
          <p:nvPr>
            <p:extLst>
              <p:ext uri="{D42A27DB-BD31-4B8C-83A1-F6EECF244321}">
                <p14:modId xmlns:p14="http://schemas.microsoft.com/office/powerpoint/2010/main" val="1677446922"/>
              </p:ext>
            </p:extLst>
          </p:nvPr>
        </p:nvGraphicFramePr>
        <p:xfrm>
          <a:off x="1227920" y="1977656"/>
          <a:ext cx="6948519" cy="35819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086727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Profil (3 de 3)</a:t>
            </a:r>
            <a:endParaRPr lang="fr-CA" dirty="0"/>
          </a:p>
        </p:txBody>
      </p:sp>
      <p:sp>
        <p:nvSpPr>
          <p:cNvPr id="3" name="Espace réservé du numéro de diapositive 2"/>
          <p:cNvSpPr>
            <a:spLocks noGrp="1"/>
          </p:cNvSpPr>
          <p:nvPr>
            <p:ph type="sldNum" sz="quarter" idx="12"/>
          </p:nvPr>
        </p:nvSpPr>
        <p:spPr/>
        <p:txBody>
          <a:bodyPr/>
          <a:lstStyle/>
          <a:p>
            <a:fld id="{26D1B2AC-6F2B-489F-88EE-6297367FBD6D}" type="slidenum">
              <a:rPr lang="fr-CA" smtClean="0"/>
              <a:t>31</a:t>
            </a:fld>
            <a:endParaRPr lang="fr-CA"/>
          </a:p>
        </p:txBody>
      </p:sp>
      <p:graphicFrame>
        <p:nvGraphicFramePr>
          <p:cNvPr id="4" name="Graphique 3"/>
          <p:cNvGraphicFramePr>
            <a:graphicFrameLocks/>
          </p:cNvGraphicFramePr>
          <p:nvPr>
            <p:extLst>
              <p:ext uri="{D42A27DB-BD31-4B8C-83A1-F6EECF244321}">
                <p14:modId xmlns:p14="http://schemas.microsoft.com/office/powerpoint/2010/main" val="1640739797"/>
              </p:ext>
            </p:extLst>
          </p:nvPr>
        </p:nvGraphicFramePr>
        <p:xfrm>
          <a:off x="1763688" y="1570987"/>
          <a:ext cx="6024032" cy="42450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24774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A" dirty="0" smtClean="0"/>
              <a:t>Intérêts et habiletés</a:t>
            </a:r>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32</a:t>
            </a:fld>
            <a:endParaRPr lang="fr-CA"/>
          </a:p>
        </p:txBody>
      </p:sp>
      <p:graphicFrame>
        <p:nvGraphicFramePr>
          <p:cNvPr id="6" name="Graphique 5"/>
          <p:cNvGraphicFramePr>
            <a:graphicFrameLocks/>
          </p:cNvGraphicFramePr>
          <p:nvPr>
            <p:extLst>
              <p:ext uri="{D42A27DB-BD31-4B8C-83A1-F6EECF244321}">
                <p14:modId xmlns:p14="http://schemas.microsoft.com/office/powerpoint/2010/main" val="1243881745"/>
              </p:ext>
            </p:extLst>
          </p:nvPr>
        </p:nvGraphicFramePr>
        <p:xfrm>
          <a:off x="3646967" y="2215537"/>
          <a:ext cx="5379287" cy="30698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phique 6"/>
          <p:cNvGraphicFramePr>
            <a:graphicFrameLocks/>
          </p:cNvGraphicFramePr>
          <p:nvPr>
            <p:extLst>
              <p:ext uri="{D42A27DB-BD31-4B8C-83A1-F6EECF244321}">
                <p14:modId xmlns:p14="http://schemas.microsoft.com/office/powerpoint/2010/main" val="1157474562"/>
              </p:ext>
            </p:extLst>
          </p:nvPr>
        </p:nvGraphicFramePr>
        <p:xfrm>
          <a:off x="246041" y="2215538"/>
          <a:ext cx="3400926" cy="30698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27646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CA" dirty="0" smtClean="0"/>
              <a:t>Fréquence d’utilisation selon l’outil</a:t>
            </a:r>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33</a:t>
            </a:fld>
            <a:endParaRPr lang="fr-CA"/>
          </a:p>
        </p:txBody>
      </p:sp>
      <p:graphicFrame>
        <p:nvGraphicFramePr>
          <p:cNvPr id="6" name="Graphique 5"/>
          <p:cNvGraphicFramePr>
            <a:graphicFrameLocks/>
          </p:cNvGraphicFramePr>
          <p:nvPr>
            <p:extLst>
              <p:ext uri="{D42A27DB-BD31-4B8C-83A1-F6EECF244321}">
                <p14:modId xmlns:p14="http://schemas.microsoft.com/office/powerpoint/2010/main" val="545162817"/>
              </p:ext>
            </p:extLst>
          </p:nvPr>
        </p:nvGraphicFramePr>
        <p:xfrm>
          <a:off x="229999" y="2009902"/>
          <a:ext cx="8807115" cy="34862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8827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A" dirty="0" smtClean="0"/>
              <a:t>Formation reçue selon l’outil</a:t>
            </a:r>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34</a:t>
            </a:fld>
            <a:endParaRPr lang="fr-CA"/>
          </a:p>
        </p:txBody>
      </p:sp>
      <p:graphicFrame>
        <p:nvGraphicFramePr>
          <p:cNvPr id="6" name="Graphique 5"/>
          <p:cNvGraphicFramePr>
            <a:graphicFrameLocks/>
          </p:cNvGraphicFramePr>
          <p:nvPr>
            <p:extLst>
              <p:ext uri="{D42A27DB-BD31-4B8C-83A1-F6EECF244321}">
                <p14:modId xmlns:p14="http://schemas.microsoft.com/office/powerpoint/2010/main" val="3510560628"/>
              </p:ext>
            </p:extLst>
          </p:nvPr>
        </p:nvGraphicFramePr>
        <p:xfrm>
          <a:off x="524193" y="1901697"/>
          <a:ext cx="8162607" cy="36166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035640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Attentes envers le cours</a:t>
            </a:r>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35</a:t>
            </a:fld>
            <a:endParaRPr lang="fr-CA"/>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545239154"/>
              </p:ext>
            </p:extLst>
          </p:nvPr>
        </p:nvGraphicFramePr>
        <p:xfrm>
          <a:off x="457200" y="1844675"/>
          <a:ext cx="8229600" cy="42814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479429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latin typeface="Myriad Pro Condensed" charset="0"/>
                <a:ea typeface="Myriad Pro Condensed" charset="0"/>
                <a:cs typeface="Myriad Pro Condensed" charset="0"/>
              </a:rPr>
              <a:t>Résultats préliminaires </a:t>
            </a:r>
            <a:r>
              <a:rPr lang="mr-IN" dirty="0">
                <a:latin typeface="Myriad Pro Condensed" charset="0"/>
                <a:ea typeface="Myriad Pro Condensed" charset="0"/>
                <a:cs typeface="Myriad Pro Condensed" charset="0"/>
              </a:rPr>
              <a:t>–</a:t>
            </a:r>
            <a:r>
              <a:rPr lang="fr-FR" dirty="0">
                <a:latin typeface="Myriad Pro Condensed" charset="0"/>
                <a:ea typeface="Myriad Pro Condensed" charset="0"/>
                <a:cs typeface="Myriad Pro Condensed" charset="0"/>
              </a:rPr>
              <a:t> pré-test / </a:t>
            </a:r>
            <a:r>
              <a:rPr lang="fr-FR" dirty="0" err="1">
                <a:latin typeface="Myriad Pro Condensed" charset="0"/>
                <a:ea typeface="Myriad Pro Condensed" charset="0"/>
                <a:cs typeface="Myriad Pro Condensed" charset="0"/>
              </a:rPr>
              <a:t>post-test</a:t>
            </a:r>
            <a:endParaRPr lang="fr-CA" dirty="0"/>
          </a:p>
        </p:txBody>
      </p:sp>
      <p:sp>
        <p:nvSpPr>
          <p:cNvPr id="3" name="Espace réservé du contenu 2"/>
          <p:cNvSpPr>
            <a:spLocks noGrp="1"/>
          </p:cNvSpPr>
          <p:nvPr>
            <p:ph idx="1"/>
          </p:nvPr>
        </p:nvSpPr>
        <p:spPr/>
        <p:txBody>
          <a:bodyPr/>
          <a:lstStyle/>
          <a:p>
            <a:r>
              <a:rPr lang="fr-FR" dirty="0">
                <a:latin typeface="Myriad Pro" charset="0"/>
                <a:ea typeface="Myriad Pro" charset="0"/>
                <a:cs typeface="Myriad Pro" charset="0"/>
              </a:rPr>
              <a:t>24 questions à choix de réponse</a:t>
            </a:r>
          </a:p>
          <a:p>
            <a:endParaRPr lang="fr-FR" dirty="0">
              <a:latin typeface="Myriad Pro" charset="0"/>
              <a:ea typeface="Myriad Pro" charset="0"/>
              <a:cs typeface="Myriad Pro" charset="0"/>
            </a:endParaRPr>
          </a:p>
          <a:p>
            <a:r>
              <a:rPr lang="fr-FR" dirty="0">
                <a:latin typeface="Myriad Pro" charset="0"/>
                <a:ea typeface="Myriad Pro" charset="0"/>
                <a:cs typeface="Myriad Pro" charset="0"/>
              </a:rPr>
              <a:t>Pré-test à la 1</a:t>
            </a:r>
            <a:r>
              <a:rPr lang="fr-FR" baseline="30000" dirty="0">
                <a:latin typeface="Myriad Pro" charset="0"/>
                <a:ea typeface="Myriad Pro" charset="0"/>
                <a:cs typeface="Myriad Pro" charset="0"/>
              </a:rPr>
              <a:t>ère</a:t>
            </a:r>
            <a:r>
              <a:rPr lang="fr-FR" dirty="0">
                <a:latin typeface="Myriad Pro" charset="0"/>
                <a:ea typeface="Myriad Pro" charset="0"/>
                <a:cs typeface="Myriad Pro" charset="0"/>
              </a:rPr>
              <a:t> semaine du module</a:t>
            </a:r>
          </a:p>
          <a:p>
            <a:endParaRPr lang="fr-FR" dirty="0">
              <a:latin typeface="Myriad Pro" charset="0"/>
              <a:ea typeface="Myriad Pro" charset="0"/>
              <a:cs typeface="Myriad Pro" charset="0"/>
            </a:endParaRPr>
          </a:p>
          <a:p>
            <a:r>
              <a:rPr lang="fr-FR" dirty="0" err="1">
                <a:latin typeface="Myriad Pro" charset="0"/>
                <a:ea typeface="Myriad Pro" charset="0"/>
                <a:cs typeface="Myriad Pro" charset="0"/>
              </a:rPr>
              <a:t>Post-test</a:t>
            </a:r>
            <a:r>
              <a:rPr lang="fr-FR" dirty="0">
                <a:latin typeface="Myriad Pro" charset="0"/>
                <a:ea typeface="Myriad Pro" charset="0"/>
                <a:cs typeface="Myriad Pro" charset="0"/>
              </a:rPr>
              <a:t> à la 8</a:t>
            </a:r>
            <a:r>
              <a:rPr lang="fr-FR" baseline="30000" dirty="0">
                <a:latin typeface="Myriad Pro" charset="0"/>
                <a:ea typeface="Myriad Pro" charset="0"/>
                <a:cs typeface="Myriad Pro" charset="0"/>
              </a:rPr>
              <a:t>e</a:t>
            </a:r>
            <a:r>
              <a:rPr lang="fr-FR" dirty="0">
                <a:latin typeface="Myriad Pro" charset="0"/>
                <a:ea typeface="Myriad Pro" charset="0"/>
                <a:cs typeface="Myriad Pro" charset="0"/>
              </a:rPr>
              <a:t> semaine du module</a:t>
            </a:r>
          </a:p>
          <a:p>
            <a:pPr marL="0" indent="0">
              <a:buNone/>
            </a:pPr>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36</a:t>
            </a:fld>
            <a:endParaRPr lang="fr-CA"/>
          </a:p>
        </p:txBody>
      </p:sp>
    </p:spTree>
    <p:extLst>
      <p:ext uri="{BB962C8B-B14F-4D97-AF65-F5344CB8AC3E}">
        <p14:creationId xmlns:p14="http://schemas.microsoft.com/office/powerpoint/2010/main" val="2379792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Moyenne obtenue</a:t>
            </a:r>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37</a:t>
            </a:fld>
            <a:endParaRPr lang="fr-CA"/>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4119181453"/>
              </p:ext>
            </p:extLst>
          </p:nvPr>
        </p:nvGraphicFramePr>
        <p:xfrm>
          <a:off x="457200" y="1844675"/>
          <a:ext cx="8229600" cy="4281488"/>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er 4"/>
          <p:cNvGrpSpPr/>
          <p:nvPr/>
        </p:nvGrpSpPr>
        <p:grpSpPr>
          <a:xfrm>
            <a:off x="4097382" y="2391626"/>
            <a:ext cx="1457739" cy="1457739"/>
            <a:chOff x="10391913" y="2213593"/>
            <a:chExt cx="1457739" cy="1457739"/>
          </a:xfrm>
          <a:solidFill>
            <a:srgbClr val="3BBFBF"/>
          </a:solidFill>
        </p:grpSpPr>
        <p:sp>
          <p:nvSpPr>
            <p:cNvPr id="7" name="Ellipse 6"/>
            <p:cNvSpPr/>
            <p:nvPr/>
          </p:nvSpPr>
          <p:spPr>
            <a:xfrm>
              <a:off x="10391913" y="2213593"/>
              <a:ext cx="1457739" cy="1457739"/>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p:cNvSpPr txBox="1"/>
            <p:nvPr/>
          </p:nvSpPr>
          <p:spPr>
            <a:xfrm>
              <a:off x="10612784" y="2650439"/>
              <a:ext cx="1093304" cy="461665"/>
            </a:xfrm>
            <a:prstGeom prst="rect">
              <a:avLst/>
            </a:prstGeom>
            <a:grpFill/>
          </p:spPr>
          <p:txBody>
            <a:bodyPr wrap="square" rtlCol="0">
              <a:spAutoFit/>
            </a:bodyPr>
            <a:lstStyle/>
            <a:p>
              <a:r>
                <a:rPr lang="fr-FR" sz="2400" b="1" dirty="0" smtClean="0">
                  <a:solidFill>
                    <a:schemeClr val="bg1"/>
                  </a:solidFill>
                </a:rPr>
                <a:t>25,4%</a:t>
              </a:r>
              <a:endParaRPr lang="fr-FR" sz="2400" b="1" dirty="0">
                <a:solidFill>
                  <a:schemeClr val="bg1"/>
                </a:solidFill>
              </a:endParaRPr>
            </a:p>
          </p:txBody>
        </p:sp>
      </p:grpSp>
    </p:spTree>
    <p:extLst>
      <p:ext uri="{BB962C8B-B14F-4D97-AF65-F5344CB8AC3E}">
        <p14:creationId xmlns:p14="http://schemas.microsoft.com/office/powerpoint/2010/main" val="38286989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A" dirty="0" smtClean="0"/>
              <a:t>Moyenne par thème</a:t>
            </a:r>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38</a:t>
            </a:fld>
            <a:endParaRPr lang="fr-CA"/>
          </a:p>
        </p:txBody>
      </p:sp>
      <p:graphicFrame>
        <p:nvGraphicFramePr>
          <p:cNvPr id="6" name="Tableau 5"/>
          <p:cNvGraphicFramePr>
            <a:graphicFrameLocks noGrp="1"/>
          </p:cNvGraphicFramePr>
          <p:nvPr>
            <p:extLst>
              <p:ext uri="{D42A27DB-BD31-4B8C-83A1-F6EECF244321}">
                <p14:modId xmlns:p14="http://schemas.microsoft.com/office/powerpoint/2010/main" val="4005188562"/>
              </p:ext>
            </p:extLst>
          </p:nvPr>
        </p:nvGraphicFramePr>
        <p:xfrm>
          <a:off x="537508" y="1835550"/>
          <a:ext cx="8053599" cy="3914140"/>
        </p:xfrm>
        <a:graphic>
          <a:graphicData uri="http://schemas.openxmlformats.org/drawingml/2006/table">
            <a:tbl>
              <a:tblPr firstRow="1" bandRow="1">
                <a:tableStyleId>{7E9639D4-E3E2-4D34-9284-5A2195B3D0D7}</a:tableStyleId>
              </a:tblPr>
              <a:tblGrid>
                <a:gridCol w="3843106">
                  <a:extLst>
                    <a:ext uri="{9D8B030D-6E8A-4147-A177-3AD203B41FA5}">
                      <a16:colId xmlns:a16="http://schemas.microsoft.com/office/drawing/2014/main" val="20000"/>
                    </a:ext>
                  </a:extLst>
                </a:gridCol>
                <a:gridCol w="1350335">
                  <a:extLst>
                    <a:ext uri="{9D8B030D-6E8A-4147-A177-3AD203B41FA5}">
                      <a16:colId xmlns:a16="http://schemas.microsoft.com/office/drawing/2014/main" val="20001"/>
                    </a:ext>
                  </a:extLst>
                </a:gridCol>
                <a:gridCol w="1446028">
                  <a:extLst>
                    <a:ext uri="{9D8B030D-6E8A-4147-A177-3AD203B41FA5}">
                      <a16:colId xmlns:a16="http://schemas.microsoft.com/office/drawing/2014/main" val="20002"/>
                    </a:ext>
                  </a:extLst>
                </a:gridCol>
                <a:gridCol w="1414130">
                  <a:extLst>
                    <a:ext uri="{9D8B030D-6E8A-4147-A177-3AD203B41FA5}">
                      <a16:colId xmlns:a16="http://schemas.microsoft.com/office/drawing/2014/main" val="20003"/>
                    </a:ext>
                  </a:extLst>
                </a:gridCol>
              </a:tblGrid>
              <a:tr h="370840">
                <a:tc>
                  <a:txBody>
                    <a:bodyPr/>
                    <a:lstStyle/>
                    <a:p>
                      <a:pPr algn="ctr"/>
                      <a:r>
                        <a:rPr lang="fr-FR" sz="1400" b="0" dirty="0" smtClean="0">
                          <a:solidFill>
                            <a:schemeClr val="tx1"/>
                          </a:solidFill>
                          <a:latin typeface="Arial"/>
                          <a:cs typeface="Arial"/>
                        </a:rPr>
                        <a:t>Thème</a:t>
                      </a:r>
                      <a:endParaRPr lang="fr-FR" sz="1400" b="0" dirty="0">
                        <a:solidFill>
                          <a:schemeClr val="tx1"/>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fr-FR" sz="1400" b="0" i="0" u="none" strike="noStrike" dirty="0" smtClean="0">
                          <a:solidFill>
                            <a:schemeClr val="tx1"/>
                          </a:solidFill>
                          <a:effectLst/>
                          <a:latin typeface="Arial"/>
                          <a:cs typeface="Arial"/>
                        </a:rPr>
                        <a:t>Pré-test</a:t>
                      </a:r>
                      <a:endParaRPr lang="fr-FR" sz="1400" b="0" i="0" u="none" strike="noStrike" dirty="0">
                        <a:solidFill>
                          <a:schemeClr val="tx1"/>
                        </a:solidFill>
                        <a:effectLst/>
                        <a:latin typeface="Arial"/>
                        <a:cs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fr-FR" sz="1400" b="0" i="0" u="none" strike="noStrike" dirty="0" err="1" smtClean="0">
                          <a:solidFill>
                            <a:schemeClr val="tx1"/>
                          </a:solidFill>
                          <a:effectLst/>
                          <a:latin typeface="Arial"/>
                          <a:cs typeface="Arial"/>
                        </a:rPr>
                        <a:t>Post-Test</a:t>
                      </a:r>
                      <a:endParaRPr lang="fr-FR" sz="1400" b="0" i="0" u="none" strike="noStrike" dirty="0">
                        <a:solidFill>
                          <a:schemeClr val="tx1"/>
                        </a:solidFill>
                        <a:effectLst/>
                        <a:latin typeface="Arial"/>
                        <a:cs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fontAlgn="b"/>
                      <a:r>
                        <a:rPr lang="fr-FR" sz="1400" b="0" i="0" u="none" strike="noStrike" dirty="0" smtClean="0">
                          <a:solidFill>
                            <a:schemeClr val="tx1"/>
                          </a:solidFill>
                          <a:effectLst/>
                          <a:latin typeface="Arial"/>
                          <a:cs typeface="Arial"/>
                        </a:rPr>
                        <a:t>Amélioration</a:t>
                      </a:r>
                      <a:endParaRPr lang="fr-FR" sz="1400" b="0" i="0" u="none" strike="noStrike" dirty="0">
                        <a:solidFill>
                          <a:schemeClr val="tx1"/>
                        </a:solidFill>
                        <a:effectLst/>
                        <a:latin typeface="Arial"/>
                        <a:cs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pPr algn="l" fontAlgn="b"/>
                      <a:r>
                        <a:rPr lang="fr-FR" sz="1400" b="0" i="0" u="none" strike="noStrike" dirty="0">
                          <a:solidFill>
                            <a:srgbClr val="000000"/>
                          </a:solidFill>
                          <a:effectLst/>
                          <a:latin typeface="Arial"/>
                          <a:cs typeface="Arial"/>
                        </a:rPr>
                        <a:t>Reconnaître une question de recherche bien élaborée</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mr-IN" sz="1400" b="0" i="0" u="none" strike="noStrike" dirty="0">
                          <a:solidFill>
                            <a:srgbClr val="000000"/>
                          </a:solidFill>
                          <a:effectLst/>
                          <a:latin typeface="Arial"/>
                          <a:cs typeface="Arial"/>
                        </a:rPr>
                        <a:t>37,30%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60000"/>
                        <a:lumOff val="40000"/>
                      </a:schemeClr>
                    </a:solidFill>
                  </a:tcPr>
                </a:tc>
                <a:tc>
                  <a:txBody>
                    <a:bodyPr/>
                    <a:lstStyle/>
                    <a:p>
                      <a:pPr algn="ctr" fontAlgn="b"/>
                      <a:r>
                        <a:rPr lang="mr-IN" sz="1400" b="0" i="0" u="none" strike="noStrike" dirty="0">
                          <a:solidFill>
                            <a:srgbClr val="000000"/>
                          </a:solidFill>
                          <a:effectLst/>
                          <a:latin typeface="Arial"/>
                          <a:cs typeface="Arial"/>
                        </a:rPr>
                        <a:t>83,70%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fontAlgn="b"/>
                      <a:r>
                        <a:rPr lang="mr-IN" sz="1400" b="0" i="0" u="none" strike="noStrike" dirty="0">
                          <a:solidFill>
                            <a:srgbClr val="000000"/>
                          </a:solidFill>
                          <a:effectLst/>
                          <a:latin typeface="Arial"/>
                          <a:cs typeface="Arial"/>
                        </a:rPr>
                        <a:t>46,4%</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l" fontAlgn="b"/>
                      <a:r>
                        <a:rPr lang="fr-FR" sz="1400" b="0" i="0" u="none" strike="noStrike" dirty="0">
                          <a:solidFill>
                            <a:srgbClr val="000000"/>
                          </a:solidFill>
                          <a:effectLst/>
                          <a:latin typeface="Arial"/>
                          <a:cs typeface="Arial"/>
                        </a:rPr>
                        <a:t>Élaborer des requêtes</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mr-IN" sz="1400" b="0" i="0" u="none" strike="noStrike" dirty="0">
                          <a:solidFill>
                            <a:srgbClr val="000000"/>
                          </a:solidFill>
                          <a:effectLst/>
                          <a:latin typeface="Arial"/>
                          <a:cs typeface="Arial"/>
                        </a:rPr>
                        <a:t>32,03%</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60000"/>
                        <a:lumOff val="40000"/>
                      </a:schemeClr>
                    </a:solidFill>
                  </a:tcPr>
                </a:tc>
                <a:tc>
                  <a:txBody>
                    <a:bodyPr/>
                    <a:lstStyle/>
                    <a:p>
                      <a:pPr algn="ctr" fontAlgn="b"/>
                      <a:r>
                        <a:rPr lang="mr-IN" sz="1400" b="0" i="0" u="none" strike="noStrike" dirty="0">
                          <a:solidFill>
                            <a:srgbClr val="000000"/>
                          </a:solidFill>
                          <a:effectLst/>
                          <a:latin typeface="Arial"/>
                          <a:cs typeface="Arial"/>
                        </a:rPr>
                        <a:t>73,47%</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ctr" fontAlgn="b"/>
                      <a:r>
                        <a:rPr lang="mr-IN" sz="1400" b="0" i="0" u="none" strike="noStrike">
                          <a:solidFill>
                            <a:srgbClr val="000000"/>
                          </a:solidFill>
                          <a:effectLst/>
                          <a:latin typeface="Arial"/>
                          <a:cs typeface="Arial"/>
                        </a:rPr>
                        <a:t>41,4%</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l" fontAlgn="b"/>
                      <a:r>
                        <a:rPr lang="fr-FR" sz="1400" b="0" i="0" u="none" strike="noStrike">
                          <a:solidFill>
                            <a:srgbClr val="000000"/>
                          </a:solidFill>
                          <a:effectLst/>
                          <a:latin typeface="Arial"/>
                          <a:cs typeface="Arial"/>
                        </a:rPr>
                        <a:t>Sélectionner le bon outil pour faire une recherche précise</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fi-FI" sz="1400" b="0" i="0" u="none" strike="noStrike" dirty="0">
                          <a:solidFill>
                            <a:srgbClr val="000000"/>
                          </a:solidFill>
                          <a:effectLst/>
                          <a:latin typeface="Arial"/>
                          <a:cs typeface="Arial"/>
                        </a:rPr>
                        <a:t>52,95%</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60000"/>
                        <a:lumOff val="40000"/>
                      </a:schemeClr>
                    </a:solidFill>
                  </a:tcPr>
                </a:tc>
                <a:tc>
                  <a:txBody>
                    <a:bodyPr/>
                    <a:lstStyle/>
                    <a:p>
                      <a:pPr algn="ctr" fontAlgn="b"/>
                      <a:r>
                        <a:rPr lang="mr-IN" sz="1400" b="0" i="0" u="none" strike="noStrike" dirty="0">
                          <a:solidFill>
                            <a:srgbClr val="000000"/>
                          </a:solidFill>
                          <a:effectLst/>
                          <a:latin typeface="Arial"/>
                          <a:cs typeface="Arial"/>
                        </a:rPr>
                        <a:t>86,23%</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fontAlgn="b"/>
                      <a:r>
                        <a:rPr lang="mr-IN" sz="1400" b="0" i="0" u="none" strike="noStrike" dirty="0">
                          <a:solidFill>
                            <a:srgbClr val="000000"/>
                          </a:solidFill>
                          <a:effectLst/>
                          <a:latin typeface="Arial"/>
                          <a:cs typeface="Arial"/>
                        </a:rPr>
                        <a:t>33,3%</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l" fontAlgn="b"/>
                      <a:r>
                        <a:rPr lang="fr-FR" sz="1400" b="0" i="0" u="none" strike="noStrike" dirty="0">
                          <a:solidFill>
                            <a:srgbClr val="000000"/>
                          </a:solidFill>
                          <a:effectLst/>
                          <a:latin typeface="Arial"/>
                          <a:cs typeface="Arial"/>
                        </a:rPr>
                        <a:t>Utiliser l’information</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mr-IN" sz="1400" b="0" i="0" u="none" strike="noStrike" dirty="0">
                          <a:solidFill>
                            <a:srgbClr val="000000"/>
                          </a:solidFill>
                          <a:effectLst/>
                          <a:latin typeface="Arial"/>
                          <a:cs typeface="Arial"/>
                        </a:rPr>
                        <a:t>50,50%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60000"/>
                        <a:lumOff val="40000"/>
                      </a:schemeClr>
                    </a:solidFill>
                  </a:tcPr>
                </a:tc>
                <a:tc>
                  <a:txBody>
                    <a:bodyPr/>
                    <a:lstStyle/>
                    <a:p>
                      <a:pPr algn="ctr" fontAlgn="b"/>
                      <a:r>
                        <a:rPr lang="mr-IN" sz="1400" b="0" i="0" u="none" strike="noStrike" dirty="0">
                          <a:solidFill>
                            <a:srgbClr val="000000"/>
                          </a:solidFill>
                          <a:effectLst/>
                          <a:latin typeface="Arial"/>
                          <a:cs typeface="Arial"/>
                        </a:rPr>
                        <a:t>80,10%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fontAlgn="b"/>
                      <a:r>
                        <a:rPr lang="mr-IN" sz="1400" b="0" i="0" u="none" strike="noStrike" dirty="0">
                          <a:solidFill>
                            <a:srgbClr val="000000"/>
                          </a:solidFill>
                          <a:effectLst/>
                          <a:latin typeface="Arial"/>
                          <a:cs typeface="Arial"/>
                        </a:rPr>
                        <a:t>29,6%</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algn="l" fontAlgn="b"/>
                      <a:r>
                        <a:rPr lang="fr-FR" sz="1400" b="0" i="0" u="none" strike="noStrike" dirty="0">
                          <a:solidFill>
                            <a:srgbClr val="000000"/>
                          </a:solidFill>
                          <a:effectLst/>
                          <a:latin typeface="Arial"/>
                          <a:cs typeface="Arial"/>
                        </a:rPr>
                        <a:t>Reconnaître la structure correcte d’un URL</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fi-FI" sz="1400" b="0" i="0" u="none" strike="noStrike" kern="1200" dirty="0">
                          <a:solidFill>
                            <a:srgbClr val="000000"/>
                          </a:solidFill>
                          <a:effectLst/>
                          <a:latin typeface="Arial"/>
                          <a:ea typeface="+mn-ea"/>
                          <a:cs typeface="Arial"/>
                        </a:rPr>
                        <a:t>62,70%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60000"/>
                        <a:lumOff val="40000"/>
                      </a:schemeClr>
                    </a:solidFill>
                  </a:tcPr>
                </a:tc>
                <a:tc>
                  <a:txBody>
                    <a:bodyPr/>
                    <a:lstStyle/>
                    <a:p>
                      <a:pPr algn="ctr" fontAlgn="b"/>
                      <a:r>
                        <a:rPr lang="mr-IN" sz="1400" b="0" i="0" u="none" strike="noStrike" dirty="0">
                          <a:solidFill>
                            <a:srgbClr val="000000"/>
                          </a:solidFill>
                          <a:effectLst/>
                          <a:latin typeface="Arial"/>
                          <a:cs typeface="Arial"/>
                        </a:rPr>
                        <a:t>87,80%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fontAlgn="b"/>
                      <a:r>
                        <a:rPr lang="mr-IN" sz="1400" b="0" i="0" u="none" strike="noStrike" dirty="0">
                          <a:solidFill>
                            <a:srgbClr val="000000"/>
                          </a:solidFill>
                          <a:effectLst/>
                          <a:latin typeface="Arial"/>
                          <a:cs typeface="Arial"/>
                        </a:rPr>
                        <a:t>25,1%</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pPr algn="l" fontAlgn="b"/>
                      <a:r>
                        <a:rPr lang="fr-FR" sz="1400" b="0" i="0" u="none" strike="noStrike">
                          <a:solidFill>
                            <a:srgbClr val="000000"/>
                          </a:solidFill>
                          <a:effectLst/>
                          <a:latin typeface="Arial"/>
                          <a:cs typeface="Arial"/>
                        </a:rPr>
                        <a:t>Utiliser le catalogue en ligne de la bibliothèque</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mr-IN" sz="1400" b="0" i="0" u="none" strike="noStrike" dirty="0">
                          <a:solidFill>
                            <a:srgbClr val="000000"/>
                          </a:solidFill>
                          <a:effectLst/>
                          <a:latin typeface="Arial"/>
                          <a:cs typeface="Arial"/>
                        </a:rPr>
                        <a:t>46,40%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60000"/>
                        <a:lumOff val="40000"/>
                      </a:schemeClr>
                    </a:solidFill>
                  </a:tcPr>
                </a:tc>
                <a:tc>
                  <a:txBody>
                    <a:bodyPr/>
                    <a:lstStyle/>
                    <a:p>
                      <a:pPr algn="ctr" fontAlgn="b"/>
                      <a:r>
                        <a:rPr lang="mr-IN" sz="1400" b="0" i="0" u="none" strike="noStrike" dirty="0">
                          <a:solidFill>
                            <a:srgbClr val="000000"/>
                          </a:solidFill>
                          <a:effectLst/>
                          <a:latin typeface="Arial"/>
                          <a:cs typeface="Arial"/>
                        </a:rPr>
                        <a:t>67,35%</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ctr" fontAlgn="b"/>
                      <a:r>
                        <a:rPr lang="mr-IN" sz="1400" b="0" i="0" u="none" strike="noStrike" dirty="0">
                          <a:solidFill>
                            <a:srgbClr val="000000"/>
                          </a:solidFill>
                          <a:effectLst/>
                          <a:latin typeface="Arial"/>
                          <a:cs typeface="Arial"/>
                        </a:rPr>
                        <a:t>21,0%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pPr algn="l" fontAlgn="b"/>
                      <a:r>
                        <a:rPr lang="fr-FR" sz="1400" b="0" i="0" u="none" strike="noStrike" dirty="0">
                          <a:solidFill>
                            <a:srgbClr val="000000"/>
                          </a:solidFill>
                          <a:effectLst/>
                          <a:latin typeface="Arial"/>
                          <a:cs typeface="Arial"/>
                        </a:rPr>
                        <a:t>Comprendre le fonctionnement des moteurs de recherche</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mr-IN" sz="1400" b="0" i="0" u="none" strike="noStrike" dirty="0">
                          <a:solidFill>
                            <a:srgbClr val="000000"/>
                          </a:solidFill>
                          <a:effectLst/>
                          <a:latin typeface="Arial"/>
                          <a:cs typeface="Arial"/>
                        </a:rPr>
                        <a:t>88,25%</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fontAlgn="b"/>
                      <a:r>
                        <a:rPr lang="mr-IN" sz="1400" b="0" i="0" u="none" strike="noStrike" dirty="0" smtClean="0">
                          <a:solidFill>
                            <a:srgbClr val="000000"/>
                          </a:solidFill>
                          <a:effectLst/>
                          <a:latin typeface="Arial"/>
                          <a:cs typeface="Arial"/>
                        </a:rPr>
                        <a:t>99</a:t>
                      </a:r>
                      <a:r>
                        <a:rPr lang="fr-CA" sz="1400" b="0" i="0" u="none" strike="noStrike" dirty="0" smtClean="0">
                          <a:solidFill>
                            <a:srgbClr val="000000"/>
                          </a:solidFill>
                          <a:effectLst/>
                          <a:latin typeface="Arial"/>
                          <a:cs typeface="Arial"/>
                        </a:rPr>
                        <a:t>,00</a:t>
                      </a:r>
                      <a:r>
                        <a:rPr lang="mr-IN" sz="1400" b="0" i="0" u="none" strike="noStrike" dirty="0" smtClean="0">
                          <a:solidFill>
                            <a:srgbClr val="000000"/>
                          </a:solidFill>
                          <a:effectLst/>
                          <a:latin typeface="Arial"/>
                          <a:cs typeface="Arial"/>
                        </a:rPr>
                        <a:t>%</a:t>
                      </a:r>
                      <a:endParaRPr lang="mr-IN" sz="1400" b="0" i="0" u="none" strike="noStrike" dirty="0">
                        <a:solidFill>
                          <a:srgbClr val="000000"/>
                        </a:solidFill>
                        <a:effectLst/>
                        <a:latin typeface="Arial"/>
                        <a:cs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fontAlgn="b"/>
                      <a:r>
                        <a:rPr lang="mr-IN" sz="1400" b="0" i="0" u="none" strike="noStrike" dirty="0">
                          <a:solidFill>
                            <a:srgbClr val="000000"/>
                          </a:solidFill>
                          <a:effectLst/>
                          <a:latin typeface="Arial"/>
                          <a:cs typeface="Arial"/>
                        </a:rPr>
                        <a:t>10,8%</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370840">
                <a:tc>
                  <a:txBody>
                    <a:bodyPr/>
                    <a:lstStyle/>
                    <a:p>
                      <a:pPr algn="l" fontAlgn="b"/>
                      <a:r>
                        <a:rPr lang="fr-FR" sz="1400" b="0" i="0" u="none" strike="noStrike" dirty="0">
                          <a:solidFill>
                            <a:srgbClr val="000000"/>
                          </a:solidFill>
                          <a:effectLst/>
                          <a:latin typeface="Arial"/>
                          <a:cs typeface="Arial"/>
                        </a:rPr>
                        <a:t>Synthétiser l'information</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mr-IN" sz="1400" b="0" i="0" u="none" strike="noStrike" dirty="0">
                          <a:solidFill>
                            <a:srgbClr val="000000"/>
                          </a:solidFill>
                          <a:effectLst/>
                          <a:latin typeface="Arial"/>
                          <a:cs typeface="Arial"/>
                        </a:rPr>
                        <a:t>94,10%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fontAlgn="b"/>
                      <a:r>
                        <a:rPr lang="mr-IN" sz="1400" b="0" i="0" u="none" strike="noStrike" dirty="0" smtClean="0">
                          <a:solidFill>
                            <a:srgbClr val="000000"/>
                          </a:solidFill>
                          <a:effectLst/>
                          <a:latin typeface="Arial"/>
                          <a:cs typeface="Arial"/>
                        </a:rPr>
                        <a:t>100</a:t>
                      </a:r>
                      <a:r>
                        <a:rPr lang="fr-CA" sz="1400" b="0" i="0" u="none" strike="noStrike" dirty="0" smtClean="0">
                          <a:solidFill>
                            <a:srgbClr val="000000"/>
                          </a:solidFill>
                          <a:effectLst/>
                          <a:latin typeface="Arial"/>
                          <a:cs typeface="Arial"/>
                        </a:rPr>
                        <a:t>,00</a:t>
                      </a:r>
                      <a:r>
                        <a:rPr lang="mr-IN" sz="1400" b="0" i="0" u="none" strike="noStrike" dirty="0" smtClean="0">
                          <a:solidFill>
                            <a:srgbClr val="000000"/>
                          </a:solidFill>
                          <a:effectLst/>
                          <a:latin typeface="Arial"/>
                          <a:cs typeface="Arial"/>
                        </a:rPr>
                        <a:t>%</a:t>
                      </a:r>
                      <a:endParaRPr lang="mr-IN" sz="1400" b="0" i="0" u="none" strike="noStrike" dirty="0">
                        <a:solidFill>
                          <a:srgbClr val="000000"/>
                        </a:solidFill>
                        <a:effectLst/>
                        <a:latin typeface="Arial"/>
                        <a:cs typeface="Arial"/>
                      </a:endParaRP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fontAlgn="b"/>
                      <a:r>
                        <a:rPr lang="mr-IN" sz="1400" b="0" i="0" u="none" strike="noStrike" dirty="0">
                          <a:solidFill>
                            <a:srgbClr val="000000"/>
                          </a:solidFill>
                          <a:effectLst/>
                          <a:latin typeface="Arial"/>
                          <a:cs typeface="Arial"/>
                        </a:rPr>
                        <a:t>5,9%</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r h="370840">
                <a:tc>
                  <a:txBody>
                    <a:bodyPr/>
                    <a:lstStyle/>
                    <a:p>
                      <a:pPr algn="l" fontAlgn="b"/>
                      <a:r>
                        <a:rPr lang="fr-FR" sz="1400" b="0" i="0" u="none" strike="noStrike" dirty="0">
                          <a:solidFill>
                            <a:srgbClr val="000000"/>
                          </a:solidFill>
                          <a:effectLst/>
                          <a:latin typeface="Arial"/>
                          <a:cs typeface="Arial"/>
                        </a:rPr>
                        <a:t>Évaluer l'information</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mr-IN" sz="1400" b="0" i="0" u="none" strike="noStrike" dirty="0">
                          <a:solidFill>
                            <a:srgbClr val="000000"/>
                          </a:solidFill>
                          <a:effectLst/>
                          <a:latin typeface="Arial"/>
                          <a:cs typeface="Arial"/>
                        </a:rPr>
                        <a:t>85,30%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fontAlgn="b"/>
                      <a:r>
                        <a:rPr lang="mr-IN" sz="1400" b="0" i="0" u="none" strike="noStrike" dirty="0">
                          <a:solidFill>
                            <a:srgbClr val="000000"/>
                          </a:solidFill>
                          <a:effectLst/>
                          <a:latin typeface="Arial"/>
                          <a:cs typeface="Arial"/>
                        </a:rPr>
                        <a:t>89,80%</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fontAlgn="b"/>
                      <a:r>
                        <a:rPr lang="mr-IN" sz="1400" b="0" i="0" u="none" strike="noStrike" dirty="0">
                          <a:solidFill>
                            <a:srgbClr val="000000"/>
                          </a:solidFill>
                          <a:effectLst/>
                          <a:latin typeface="Arial"/>
                          <a:cs typeface="Arial"/>
                        </a:rPr>
                        <a:t>4,5%</a:t>
                      </a:r>
                    </a:p>
                  </a:txBody>
                  <a:tcPr marL="12700" marR="12700" marT="1270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9694370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Quelques conclusions préliminaires</a:t>
            </a:r>
            <a:endParaRPr lang="fr-CA" dirty="0"/>
          </a:p>
        </p:txBody>
      </p:sp>
      <p:sp>
        <p:nvSpPr>
          <p:cNvPr id="3" name="Espace réservé du contenu 2"/>
          <p:cNvSpPr>
            <a:spLocks noGrp="1"/>
          </p:cNvSpPr>
          <p:nvPr>
            <p:ph idx="1"/>
          </p:nvPr>
        </p:nvSpPr>
        <p:spPr/>
        <p:txBody>
          <a:bodyPr>
            <a:normAutofit/>
          </a:bodyPr>
          <a:lstStyle/>
          <a:p>
            <a:r>
              <a:rPr lang="fr-FR" dirty="0" smtClean="0">
                <a:latin typeface="Myriad Pro" charset="0"/>
                <a:ea typeface="Myriad Pro" charset="0"/>
                <a:cs typeface="Myriad Pro" charset="0"/>
              </a:rPr>
              <a:t>Manque </a:t>
            </a:r>
            <a:r>
              <a:rPr lang="fr-FR" dirty="0">
                <a:latin typeface="Myriad Pro" charset="0"/>
                <a:ea typeface="Myriad Pro" charset="0"/>
                <a:cs typeface="Myriad Pro" charset="0"/>
              </a:rPr>
              <a:t>de formation préalable</a:t>
            </a:r>
          </a:p>
          <a:p>
            <a:endParaRPr lang="fr-FR" dirty="0" smtClean="0">
              <a:latin typeface="Myriad Pro" charset="0"/>
              <a:ea typeface="Myriad Pro" charset="0"/>
              <a:cs typeface="Myriad Pro" charset="0"/>
            </a:endParaRPr>
          </a:p>
          <a:p>
            <a:r>
              <a:rPr lang="fr-FR" dirty="0" smtClean="0">
                <a:latin typeface="Myriad Pro" charset="0"/>
                <a:ea typeface="Myriad Pro" charset="0"/>
                <a:cs typeface="Myriad Pro" charset="0"/>
              </a:rPr>
              <a:t>Impact </a:t>
            </a:r>
            <a:r>
              <a:rPr lang="fr-FR" dirty="0">
                <a:latin typeface="Myriad Pro" charset="0"/>
                <a:ea typeface="Myriad Pro" charset="0"/>
                <a:cs typeface="Myriad Pro" charset="0"/>
              </a:rPr>
              <a:t>positif du cours selon </a:t>
            </a:r>
            <a:r>
              <a:rPr lang="fr-FR" dirty="0" smtClean="0">
                <a:latin typeface="Myriad Pro" charset="0"/>
                <a:ea typeface="Myriad Pro" charset="0"/>
                <a:cs typeface="Myriad Pro" charset="0"/>
              </a:rPr>
              <a:t>le pré-test </a:t>
            </a:r>
            <a:r>
              <a:rPr lang="fr-FR" dirty="0">
                <a:latin typeface="Myriad Pro" charset="0"/>
                <a:ea typeface="Myriad Pro" charset="0"/>
                <a:cs typeface="Myriad Pro" charset="0"/>
              </a:rPr>
              <a:t>/ </a:t>
            </a:r>
            <a:r>
              <a:rPr lang="fr-FR" dirty="0" err="1">
                <a:latin typeface="Myriad Pro" charset="0"/>
                <a:ea typeface="Myriad Pro" charset="0"/>
                <a:cs typeface="Myriad Pro" charset="0"/>
              </a:rPr>
              <a:t>post-test</a:t>
            </a:r>
            <a:endParaRPr lang="fr-FR" dirty="0">
              <a:latin typeface="Myriad Pro" charset="0"/>
              <a:ea typeface="Myriad Pro" charset="0"/>
              <a:cs typeface="Myriad Pro" charset="0"/>
            </a:endParaRPr>
          </a:p>
          <a:p>
            <a:endParaRPr lang="fr-FR" dirty="0" smtClean="0">
              <a:latin typeface="Myriad Pro" charset="0"/>
              <a:ea typeface="Myriad Pro" charset="0"/>
              <a:cs typeface="Myriad Pro" charset="0"/>
            </a:endParaRPr>
          </a:p>
          <a:p>
            <a:r>
              <a:rPr lang="fr-FR" dirty="0" smtClean="0">
                <a:latin typeface="Myriad Pro" charset="0"/>
                <a:ea typeface="Myriad Pro" charset="0"/>
                <a:cs typeface="Myriad Pro" charset="0"/>
              </a:rPr>
              <a:t>Analyses à faire</a:t>
            </a:r>
            <a:endParaRPr lang="fr-FR" dirty="0">
              <a:latin typeface="Myriad Pro" charset="0"/>
              <a:ea typeface="Myriad Pro" charset="0"/>
              <a:cs typeface="Myriad Pro" charset="0"/>
            </a:endParaRPr>
          </a:p>
          <a:p>
            <a:pPr lvl="1"/>
            <a:r>
              <a:rPr lang="fr-FR" dirty="0" smtClean="0">
                <a:latin typeface="Myriad Pro" charset="0"/>
                <a:ea typeface="Myriad Pro" charset="0"/>
                <a:cs typeface="Myriad Pro" charset="0"/>
              </a:rPr>
              <a:t>QCM</a:t>
            </a:r>
            <a:r>
              <a:rPr lang="fr-FR" dirty="0">
                <a:latin typeface="Myriad Pro" charset="0"/>
                <a:ea typeface="Myriad Pro" charset="0"/>
                <a:cs typeface="Myriad Pro" charset="0"/>
              </a:rPr>
              <a:t>, questions ouvertes, devoirs et examen final</a:t>
            </a:r>
          </a:p>
          <a:p>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39</a:t>
            </a:fld>
            <a:endParaRPr lang="fr-CA"/>
          </a:p>
        </p:txBody>
      </p:sp>
    </p:spTree>
    <p:extLst>
      <p:ext uri="{BB962C8B-B14F-4D97-AF65-F5344CB8AC3E}">
        <p14:creationId xmlns:p14="http://schemas.microsoft.com/office/powerpoint/2010/main" val="42690275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Contexte</a:t>
            </a:r>
            <a:endParaRPr lang="fr-CA" dirty="0"/>
          </a:p>
        </p:txBody>
      </p:sp>
      <p:sp>
        <p:nvSpPr>
          <p:cNvPr id="3" name="Espace réservé du contenu 2"/>
          <p:cNvSpPr>
            <a:spLocks noGrp="1"/>
          </p:cNvSpPr>
          <p:nvPr>
            <p:ph idx="1"/>
          </p:nvPr>
        </p:nvSpPr>
        <p:spPr/>
        <p:txBody>
          <a:bodyPr>
            <a:normAutofit/>
          </a:bodyPr>
          <a:lstStyle/>
          <a:p>
            <a:r>
              <a:rPr lang="fr-FR" sz="2800" dirty="0" smtClean="0"/>
              <a:t>Ère du numérique, de la surcharge d’information, des réseaux sociaux, des fausses nouvelles</a:t>
            </a:r>
            <a:r>
              <a:rPr lang="mr-IN" sz="2800" dirty="0" smtClean="0"/>
              <a:t>…</a:t>
            </a:r>
            <a:endParaRPr lang="fr-CA" sz="2800" dirty="0" smtClean="0"/>
          </a:p>
          <a:p>
            <a:r>
              <a:rPr lang="fr-CA" sz="2800" dirty="0" smtClean="0"/>
              <a:t>Importance capitale de savoir chercher, évaluer et utiliser l’information</a:t>
            </a:r>
          </a:p>
          <a:p>
            <a:r>
              <a:rPr lang="fr-FR" sz="2800" dirty="0" smtClean="0"/>
              <a:t>Manque de formation des étudiants avant l’université </a:t>
            </a:r>
            <a:r>
              <a:rPr lang="fr-FR" sz="2000" dirty="0" smtClean="0"/>
              <a:t>(Simard, 2016)</a:t>
            </a:r>
            <a:endParaRPr lang="fr-FR" sz="2800" dirty="0" smtClean="0"/>
          </a:p>
          <a:p>
            <a:r>
              <a:rPr lang="fr-FR" sz="2800" dirty="0" smtClean="0"/>
              <a:t>Pas de démarche concertée et transversale en formation universitaire </a:t>
            </a:r>
            <a:r>
              <a:rPr lang="fr-FR" sz="2000" dirty="0" smtClean="0"/>
              <a:t>(GT-PDCI, 2017)</a:t>
            </a:r>
            <a:endParaRPr lang="fr-FR" sz="2800"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pPr/>
              <a:t>4</a:t>
            </a:fld>
            <a:endParaRPr lang="fr-CA"/>
          </a:p>
        </p:txBody>
      </p:sp>
    </p:spTree>
    <p:extLst>
      <p:ext uri="{BB962C8B-B14F-4D97-AF65-F5344CB8AC3E}">
        <p14:creationId xmlns:p14="http://schemas.microsoft.com/office/powerpoint/2010/main" val="37346204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2699791" y="4293097"/>
            <a:ext cx="6444209" cy="1296144"/>
          </a:xfrm>
        </p:spPr>
        <p:txBody>
          <a:bodyPr>
            <a:normAutofit/>
          </a:bodyPr>
          <a:lstStyle/>
          <a:p>
            <a:r>
              <a:rPr lang="fr-CA" dirty="0" smtClean="0"/>
              <a:t>Recherche-action au primaire et au secondaire</a:t>
            </a:r>
            <a:endParaRPr lang="fr-CA" dirty="0"/>
          </a:p>
        </p:txBody>
      </p:sp>
    </p:spTree>
    <p:extLst>
      <p:ext uri="{BB962C8B-B14F-4D97-AF65-F5344CB8AC3E}">
        <p14:creationId xmlns:p14="http://schemas.microsoft.com/office/powerpoint/2010/main" val="36357141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Déroulement</a:t>
            </a:r>
            <a:endParaRPr lang="fr-CA" dirty="0"/>
          </a:p>
        </p:txBody>
      </p:sp>
      <p:sp>
        <p:nvSpPr>
          <p:cNvPr id="3" name="Espace réservé du contenu 2"/>
          <p:cNvSpPr>
            <a:spLocks noGrp="1"/>
          </p:cNvSpPr>
          <p:nvPr>
            <p:ph idx="1"/>
          </p:nvPr>
        </p:nvSpPr>
        <p:spPr>
          <a:xfrm>
            <a:off x="457200" y="1830536"/>
            <a:ext cx="8415338" cy="4281339"/>
          </a:xfrm>
        </p:spPr>
        <p:txBody>
          <a:bodyPr>
            <a:normAutofit fontScale="85000" lnSpcReduction="10000"/>
          </a:bodyPr>
          <a:lstStyle/>
          <a:p>
            <a:r>
              <a:rPr lang="fr-CA" dirty="0" smtClean="0"/>
              <a:t>Collaboration avec les enseignants participant au projet</a:t>
            </a:r>
          </a:p>
          <a:p>
            <a:pPr lvl="1"/>
            <a:r>
              <a:rPr lang="fr-CA" dirty="0" smtClean="0"/>
              <a:t>4 enseignants au primaire</a:t>
            </a:r>
          </a:p>
          <a:p>
            <a:pPr lvl="1"/>
            <a:r>
              <a:rPr lang="fr-CA" dirty="0" smtClean="0"/>
              <a:t>2 enseignants de français au 1</a:t>
            </a:r>
            <a:r>
              <a:rPr lang="fr-CA" baseline="30000" dirty="0" smtClean="0"/>
              <a:t>er</a:t>
            </a:r>
            <a:r>
              <a:rPr lang="fr-CA" dirty="0" smtClean="0"/>
              <a:t> cycle du secondaire</a:t>
            </a:r>
            <a:endParaRPr lang="fr-CA" dirty="0"/>
          </a:p>
          <a:p>
            <a:r>
              <a:rPr lang="fr-CA" dirty="0"/>
              <a:t>Conception initiale du matériel de formation</a:t>
            </a:r>
          </a:p>
          <a:p>
            <a:r>
              <a:rPr lang="fr-CA" dirty="0" smtClean="0"/>
              <a:t>Révision du matériel avec les enseignants</a:t>
            </a:r>
          </a:p>
          <a:p>
            <a:r>
              <a:rPr lang="fr-CA" dirty="0" smtClean="0"/>
              <a:t>Production du matériel</a:t>
            </a:r>
          </a:p>
          <a:p>
            <a:r>
              <a:rPr lang="fr-CA" dirty="0" smtClean="0"/>
              <a:t>Mise à l’essai dans les classes</a:t>
            </a:r>
          </a:p>
          <a:p>
            <a:r>
              <a:rPr lang="fr-CA" dirty="0" smtClean="0"/>
              <a:t>Retour sur les points forts et à améliorer du matériel</a:t>
            </a:r>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41</a:t>
            </a:fld>
            <a:endParaRPr lang="fr-CA"/>
          </a:p>
        </p:txBody>
      </p:sp>
    </p:spTree>
    <p:extLst>
      <p:ext uri="{BB962C8B-B14F-4D97-AF65-F5344CB8AC3E}">
        <p14:creationId xmlns:p14="http://schemas.microsoft.com/office/powerpoint/2010/main" val="32156726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560" y="1631276"/>
            <a:ext cx="6682719" cy="4559973"/>
          </a:xfrm>
          <a:prstGeom prst="rect">
            <a:avLst/>
          </a:prstGeom>
        </p:spPr>
      </p:pic>
      <p:sp>
        <p:nvSpPr>
          <p:cNvPr id="5" name="Titre 4"/>
          <p:cNvSpPr>
            <a:spLocks noGrp="1"/>
          </p:cNvSpPr>
          <p:nvPr>
            <p:ph type="title"/>
          </p:nvPr>
        </p:nvSpPr>
        <p:spPr/>
        <p:txBody>
          <a:bodyPr>
            <a:normAutofit fontScale="90000"/>
          </a:bodyPr>
          <a:lstStyle/>
          <a:p>
            <a:r>
              <a:rPr lang="fr-CA" dirty="0" smtClean="0"/>
              <a:t>Processus de recherche d’information</a:t>
            </a:r>
            <a:endParaRPr lang="fr-CA" dirty="0"/>
          </a:p>
        </p:txBody>
      </p:sp>
      <p:sp>
        <p:nvSpPr>
          <p:cNvPr id="2" name="Espace réservé du numéro de diapositive 1"/>
          <p:cNvSpPr>
            <a:spLocks noGrp="1"/>
          </p:cNvSpPr>
          <p:nvPr>
            <p:ph type="sldNum" sz="quarter" idx="12"/>
          </p:nvPr>
        </p:nvSpPr>
        <p:spPr/>
        <p:txBody>
          <a:bodyPr/>
          <a:lstStyle/>
          <a:p>
            <a:fld id="{26D1B2AC-6F2B-489F-88EE-6297367FBD6D}" type="slidenum">
              <a:rPr lang="fr-CA" smtClean="0"/>
              <a:t>42</a:t>
            </a:fld>
            <a:endParaRPr lang="fr-CA"/>
          </a:p>
        </p:txBody>
      </p:sp>
    </p:spTree>
    <p:extLst>
      <p:ext uri="{BB962C8B-B14F-4D97-AF65-F5344CB8AC3E}">
        <p14:creationId xmlns:p14="http://schemas.microsoft.com/office/powerpoint/2010/main" val="20921032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Enseigner : quoi et comment?</a:t>
            </a:r>
            <a:br>
              <a:rPr lang="fr-CA" dirty="0" smtClean="0"/>
            </a:br>
            <a:r>
              <a:rPr lang="fr-CA" dirty="0" smtClean="0"/>
              <a:t>The Big6 </a:t>
            </a:r>
            <a:r>
              <a:rPr lang="fr-CA" dirty="0" err="1" smtClean="0"/>
              <a:t>Skills</a:t>
            </a:r>
            <a:r>
              <a:rPr lang="fr-CA" sz="2200" dirty="0" smtClean="0"/>
              <a:t> (</a:t>
            </a:r>
            <a:r>
              <a:rPr lang="fr-CA" sz="2200" dirty="0" err="1" smtClean="0"/>
              <a:t>Eisenberg</a:t>
            </a:r>
            <a:r>
              <a:rPr lang="fr-CA" sz="2200" dirty="0" smtClean="0"/>
              <a:t> et Johnson, 1996)</a:t>
            </a:r>
            <a:endParaRPr lang="fr-CA" dirty="0"/>
          </a:p>
        </p:txBody>
      </p:sp>
      <p:sp>
        <p:nvSpPr>
          <p:cNvPr id="3" name="Espace réservé du contenu 2"/>
          <p:cNvSpPr>
            <a:spLocks noGrp="1"/>
          </p:cNvSpPr>
          <p:nvPr>
            <p:ph sz="half" idx="1"/>
          </p:nvPr>
        </p:nvSpPr>
        <p:spPr>
          <a:xfrm>
            <a:off x="457200" y="2232759"/>
            <a:ext cx="4038600" cy="4281339"/>
          </a:xfrm>
        </p:spPr>
        <p:txBody>
          <a:bodyPr>
            <a:normAutofit fontScale="77500" lnSpcReduction="20000"/>
          </a:bodyPr>
          <a:lstStyle/>
          <a:p>
            <a:pPr marL="0" indent="0">
              <a:buNone/>
            </a:pPr>
            <a:r>
              <a:rPr lang="en-US" b="1" dirty="0"/>
              <a:t>1. Task Definition</a:t>
            </a:r>
          </a:p>
          <a:p>
            <a:pPr marL="400050" lvl="1" indent="0">
              <a:buNone/>
            </a:pPr>
            <a:r>
              <a:rPr lang="en-US" dirty="0" smtClean="0"/>
              <a:t>1.1 </a:t>
            </a:r>
            <a:r>
              <a:rPr lang="en-US" dirty="0"/>
              <a:t>Define the information problem</a:t>
            </a:r>
          </a:p>
          <a:p>
            <a:pPr marL="400050" lvl="1" indent="0">
              <a:buNone/>
            </a:pPr>
            <a:r>
              <a:rPr lang="en-US" dirty="0"/>
              <a:t>1.2 Identify information needed</a:t>
            </a:r>
          </a:p>
          <a:p>
            <a:pPr marL="0" indent="0">
              <a:buNone/>
            </a:pPr>
            <a:r>
              <a:rPr lang="en-US" b="1" dirty="0"/>
              <a:t>2. Information </a:t>
            </a:r>
            <a:r>
              <a:rPr lang="en-US" b="1" dirty="0" smtClean="0"/>
              <a:t>Seeking </a:t>
            </a:r>
            <a:r>
              <a:rPr lang="en-US" b="1" dirty="0"/>
              <a:t>Strategies</a:t>
            </a:r>
          </a:p>
          <a:p>
            <a:pPr marL="400050" lvl="1" indent="0">
              <a:buNone/>
            </a:pPr>
            <a:r>
              <a:rPr lang="en-US" dirty="0"/>
              <a:t>2.1 Determine all possible sources</a:t>
            </a:r>
          </a:p>
          <a:p>
            <a:pPr marL="400050" lvl="1" indent="0">
              <a:buNone/>
            </a:pPr>
            <a:r>
              <a:rPr lang="en-US" dirty="0"/>
              <a:t>2.2 Select the best sources</a:t>
            </a:r>
          </a:p>
          <a:p>
            <a:pPr marL="0" indent="0">
              <a:buNone/>
            </a:pPr>
            <a:r>
              <a:rPr lang="en-US" b="1" dirty="0"/>
              <a:t>3. Location and Access</a:t>
            </a:r>
          </a:p>
          <a:p>
            <a:pPr marL="400050" lvl="1" indent="0">
              <a:buNone/>
            </a:pPr>
            <a:r>
              <a:rPr lang="en-US" dirty="0"/>
              <a:t>3.1 Locate sources (intellectually and physically)</a:t>
            </a:r>
          </a:p>
          <a:p>
            <a:pPr marL="400050" lvl="1" indent="0">
              <a:buNone/>
            </a:pPr>
            <a:r>
              <a:rPr lang="en-US" dirty="0"/>
              <a:t>3.2 Find information within sources</a:t>
            </a:r>
          </a:p>
          <a:p>
            <a:endParaRPr lang="fr-CA" dirty="0"/>
          </a:p>
        </p:txBody>
      </p:sp>
      <p:sp>
        <p:nvSpPr>
          <p:cNvPr id="5" name="Espace réservé du contenu 4"/>
          <p:cNvSpPr>
            <a:spLocks noGrp="1"/>
          </p:cNvSpPr>
          <p:nvPr>
            <p:ph sz="half" idx="2"/>
          </p:nvPr>
        </p:nvSpPr>
        <p:spPr>
          <a:xfrm>
            <a:off x="4648200" y="2232759"/>
            <a:ext cx="4038600" cy="4281339"/>
          </a:xfrm>
        </p:spPr>
        <p:txBody>
          <a:bodyPr>
            <a:normAutofit fontScale="77500" lnSpcReduction="20000"/>
          </a:bodyPr>
          <a:lstStyle/>
          <a:p>
            <a:pPr marL="0" indent="0">
              <a:buNone/>
            </a:pPr>
            <a:r>
              <a:rPr lang="en-US" b="1" dirty="0"/>
              <a:t>4. Use of Information</a:t>
            </a:r>
          </a:p>
          <a:p>
            <a:pPr marL="400050" lvl="1" indent="0">
              <a:buNone/>
            </a:pPr>
            <a:r>
              <a:rPr lang="en-US" dirty="0"/>
              <a:t>4.1 Engage (e.g., read, hear, view, touch)</a:t>
            </a:r>
          </a:p>
          <a:p>
            <a:pPr marL="400050" lvl="1" indent="0">
              <a:buNone/>
            </a:pPr>
            <a:r>
              <a:rPr lang="en-US" dirty="0"/>
              <a:t>4.2 Extract relevant information</a:t>
            </a:r>
          </a:p>
          <a:p>
            <a:pPr marL="0" indent="0">
              <a:buNone/>
            </a:pPr>
            <a:r>
              <a:rPr lang="en-US" b="1" dirty="0"/>
              <a:t>5. Synthesis</a:t>
            </a:r>
          </a:p>
          <a:p>
            <a:pPr marL="400050" lvl="1" indent="0">
              <a:buNone/>
            </a:pPr>
            <a:r>
              <a:rPr lang="en-US" dirty="0"/>
              <a:t>5.1 Organize from multiple sources</a:t>
            </a:r>
          </a:p>
          <a:p>
            <a:pPr marL="400050" lvl="1" indent="0">
              <a:buNone/>
            </a:pPr>
            <a:r>
              <a:rPr lang="en-US" dirty="0"/>
              <a:t>5.2 Present the information</a:t>
            </a:r>
          </a:p>
          <a:p>
            <a:pPr marL="0" indent="0">
              <a:buNone/>
            </a:pPr>
            <a:r>
              <a:rPr lang="en-US" b="1" dirty="0"/>
              <a:t>6. Evaluation</a:t>
            </a:r>
          </a:p>
          <a:p>
            <a:pPr marL="400050" lvl="1" indent="0">
              <a:buNone/>
            </a:pPr>
            <a:r>
              <a:rPr lang="en-US" dirty="0"/>
              <a:t>6.1 Judge the product (effectiveness)</a:t>
            </a:r>
          </a:p>
          <a:p>
            <a:pPr marL="400050" lvl="1" indent="0">
              <a:buNone/>
            </a:pPr>
            <a:r>
              <a:rPr lang="en-US" dirty="0"/>
              <a:t>6.2 Judge the process (efficiency</a:t>
            </a:r>
            <a:r>
              <a:rPr lang="en-US" dirty="0" smtClean="0"/>
              <a:t>)</a:t>
            </a:r>
            <a:endParaRPr lang="en-US"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43</a:t>
            </a:fld>
            <a:endParaRPr lang="fr-CA"/>
          </a:p>
        </p:txBody>
      </p:sp>
      <p:sp>
        <p:nvSpPr>
          <p:cNvPr id="6" name="ZoneTexte 5"/>
          <p:cNvSpPr txBox="1"/>
          <p:nvPr/>
        </p:nvSpPr>
        <p:spPr>
          <a:xfrm>
            <a:off x="2378932" y="1559064"/>
            <a:ext cx="4386137" cy="461665"/>
          </a:xfrm>
          <a:prstGeom prst="rect">
            <a:avLst/>
          </a:prstGeom>
          <a:noFill/>
        </p:spPr>
        <p:txBody>
          <a:bodyPr wrap="none" rtlCol="0">
            <a:spAutoFit/>
          </a:bodyPr>
          <a:lstStyle/>
          <a:p>
            <a:r>
              <a:rPr lang="fr-CA" sz="2400" b="1" dirty="0" smtClean="0">
                <a:latin typeface="+mj-lt"/>
              </a:rPr>
              <a:t>Information </a:t>
            </a:r>
            <a:r>
              <a:rPr lang="fr-CA" sz="2400" b="1" dirty="0" err="1" smtClean="0">
                <a:latin typeface="+mj-lt"/>
              </a:rPr>
              <a:t>Problem</a:t>
            </a:r>
            <a:r>
              <a:rPr lang="fr-CA" sz="2400" b="1" dirty="0" smtClean="0">
                <a:latin typeface="+mj-lt"/>
              </a:rPr>
              <a:t> </a:t>
            </a:r>
            <a:r>
              <a:rPr lang="fr-CA" sz="2400" b="1" dirty="0" err="1" smtClean="0">
                <a:latin typeface="+mj-lt"/>
              </a:rPr>
              <a:t>Solving</a:t>
            </a:r>
            <a:endParaRPr lang="fr-CA" sz="2400" b="1" dirty="0">
              <a:latin typeface="+mj-lt"/>
            </a:endParaRPr>
          </a:p>
        </p:txBody>
      </p:sp>
    </p:spTree>
    <p:extLst>
      <p:ext uri="{BB962C8B-B14F-4D97-AF65-F5344CB8AC3E}">
        <p14:creationId xmlns:p14="http://schemas.microsoft.com/office/powerpoint/2010/main" val="30903887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Affiches, témoignages…</a:t>
            </a:r>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44</a:t>
            </a:fld>
            <a:endParaRPr lang="fr-CA"/>
          </a:p>
        </p:txBody>
      </p:sp>
      <p:pic>
        <p:nvPicPr>
          <p:cNvPr id="1026" name="Picture 2" descr="http://www.faireunerecherche.fse.ulaval.ca/fichiers/site_mmottet_2014/images/CompInf_Ressources/AfficheProcessus-Detai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888" y="1371178"/>
            <a:ext cx="4865603" cy="32461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faireunerecherche.fse.ulaval.ca/fichiers/site_mmottet_2014/images/CompInf_Ressources/AfficheEvaluerSi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4419" y="1371178"/>
            <a:ext cx="2411162" cy="37135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faireunerecherche.fse.ulaval.ca/fichiers/site_mmottet_2014/documents/CompInf/videos/EvaluerSour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1438" y="4783015"/>
            <a:ext cx="1888609" cy="13997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faireunerecherche.fse.ulaval.ca/fichiers/site_mmottet_2014/documents/CompInf/videos/CernerSuje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7134" y="4783015"/>
            <a:ext cx="1897727" cy="1406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9069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Vidéos</a:t>
            </a:r>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45</a:t>
            </a:fld>
            <a:endParaRPr lang="fr-CA"/>
          </a:p>
        </p:txBody>
      </p:sp>
      <p:pic>
        <p:nvPicPr>
          <p:cNvPr id="2050" name="Picture 2" descr="http://www.faireunerecherche.fse.ulaval.ca/fichiers/site_mmottet_2014/images/DOuProvientInfo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9383" y="3456031"/>
            <a:ext cx="2162175" cy="12192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faireunerecherche.fse.ulaval.ca/fichiers/site_mmottet_2014/images/ActiverConnInitial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236" y="1924234"/>
            <a:ext cx="2162175" cy="12192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faireunerecherche.fse.ulaval.ca/fichiers/site_mmottet_2014/images/SeFamiliariserThem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4310" y="1892996"/>
            <a:ext cx="2162175" cy="12192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faireunerecherche.fse.ulaval.ca/fichiers/site_mmottet_2014/images/FormulerUneQuestionRecherch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9384" y="1892995"/>
            <a:ext cx="2162175" cy="12192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faireunerecherche.fse.ulaval.ca/fichiers/site_mmottet_2014/images/EnrichirListeMotsCle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235" y="3456030"/>
            <a:ext cx="2162175" cy="121920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faireunerecherche.fse.ulaval.ca/fichiers/site_mmottet_2014/images/DechiffrerAdresse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4308" y="4942836"/>
            <a:ext cx="2162175" cy="12192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faireunerecherche.fse.ulaval.ca/fichiers/site_mmottet_2014/images/FormulerUneRequet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84309" y="3492976"/>
            <a:ext cx="2162175" cy="121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6069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Documents d’accompagnement</a:t>
            </a:r>
            <a:endParaRPr lang="fr-CA" dirty="0"/>
          </a:p>
        </p:txBody>
      </p:sp>
      <p:sp>
        <p:nvSpPr>
          <p:cNvPr id="5" name="Espace réservé du contenu 4"/>
          <p:cNvSpPr>
            <a:spLocks noGrp="1"/>
          </p:cNvSpPr>
          <p:nvPr>
            <p:ph idx="1"/>
          </p:nvPr>
        </p:nvSpPr>
        <p:spPr/>
        <p:txBody>
          <a:bodyPr>
            <a:normAutofit lnSpcReduction="10000"/>
          </a:bodyPr>
          <a:lstStyle/>
          <a:p>
            <a:r>
              <a:rPr lang="fr-CA" dirty="0" smtClean="0"/>
              <a:t>Guide </a:t>
            </a:r>
            <a:r>
              <a:rPr lang="fr-CA" dirty="0"/>
              <a:t>de </a:t>
            </a:r>
            <a:r>
              <a:rPr lang="fr-CA" dirty="0" smtClean="0"/>
              <a:t>l'enseignant</a:t>
            </a:r>
            <a:endParaRPr lang="fr-CA" dirty="0"/>
          </a:p>
          <a:p>
            <a:r>
              <a:rPr lang="fr-CA" dirty="0"/>
              <a:t>Aide-mémoire (enseignant</a:t>
            </a:r>
            <a:r>
              <a:rPr lang="fr-CA" dirty="0" smtClean="0"/>
              <a:t>)</a:t>
            </a:r>
            <a:endParaRPr lang="fr-CA" dirty="0"/>
          </a:p>
          <a:p>
            <a:r>
              <a:rPr lang="fr-CA" dirty="0"/>
              <a:t>Aide-mémoire (élève</a:t>
            </a:r>
            <a:r>
              <a:rPr lang="fr-CA" dirty="0" smtClean="0"/>
              <a:t>)</a:t>
            </a:r>
            <a:endParaRPr lang="fr-CA" dirty="0"/>
          </a:p>
          <a:p>
            <a:r>
              <a:rPr lang="fr-CA" dirty="0" smtClean="0"/>
              <a:t>Exercices</a:t>
            </a:r>
            <a:r>
              <a:rPr lang="fr-CA" dirty="0"/>
              <a:t>   </a:t>
            </a:r>
          </a:p>
          <a:p>
            <a:r>
              <a:rPr lang="fr-CA" dirty="0" smtClean="0"/>
              <a:t>Corrigés</a:t>
            </a:r>
          </a:p>
          <a:p>
            <a:endParaRPr lang="fr-CA" dirty="0"/>
          </a:p>
          <a:p>
            <a:r>
              <a:rPr lang="fr-CA" sz="2200" dirty="0" smtClean="0"/>
              <a:t>Licence </a:t>
            </a:r>
            <a:r>
              <a:rPr lang="fr-CA" sz="2200" dirty="0" err="1"/>
              <a:t>Creative</a:t>
            </a:r>
            <a:r>
              <a:rPr lang="fr-CA" sz="2200" dirty="0"/>
              <a:t> </a:t>
            </a:r>
            <a:r>
              <a:rPr lang="fr-CA" sz="2200" dirty="0" smtClean="0"/>
              <a:t>Commons. </a:t>
            </a:r>
            <a:r>
              <a:rPr lang="fr-CA" sz="2200" dirty="0"/>
              <a:t>Paternité - Pas d'utilisation </a:t>
            </a:r>
            <a:r>
              <a:rPr lang="fr-CA" sz="2200" dirty="0" smtClean="0"/>
              <a:t>commerciale </a:t>
            </a:r>
            <a:r>
              <a:rPr lang="fr-CA" sz="2200" dirty="0"/>
              <a:t>– Partage des conditions initiales à l'identique 2.0 Canada</a:t>
            </a:r>
          </a:p>
          <a:p>
            <a:endParaRPr lang="fr-CA" dirty="0" smtClean="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46</a:t>
            </a:fld>
            <a:endParaRPr lang="fr-CA"/>
          </a:p>
        </p:txBody>
      </p:sp>
    </p:spTree>
    <p:extLst>
      <p:ext uri="{BB962C8B-B14F-4D97-AF65-F5344CB8AC3E}">
        <p14:creationId xmlns:p14="http://schemas.microsoft.com/office/powerpoint/2010/main" val="18595840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marL="514350" indent="-514350">
              <a:buFont typeface="+mj-lt"/>
              <a:buAutoNum type="arabicPeriod"/>
            </a:pPr>
            <a:r>
              <a:rPr lang="fr-CA" dirty="0" smtClean="0"/>
              <a:t>Définir le travail</a:t>
            </a:r>
            <a:br>
              <a:rPr lang="fr-CA" dirty="0" smtClean="0"/>
            </a:br>
            <a:r>
              <a:rPr lang="fr-CA" dirty="0" smtClean="0"/>
              <a:t>à accomplir</a:t>
            </a:r>
            <a:endParaRPr lang="fr-CA" dirty="0"/>
          </a:p>
        </p:txBody>
      </p:sp>
    </p:spTree>
    <p:extLst>
      <p:ext uri="{BB962C8B-B14F-4D97-AF65-F5344CB8AC3E}">
        <p14:creationId xmlns:p14="http://schemas.microsoft.com/office/powerpoint/2010/main" val="24658120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560" y="1631276"/>
            <a:ext cx="6682719" cy="4559973"/>
          </a:xfrm>
          <a:prstGeom prst="rect">
            <a:avLst/>
          </a:prstGeom>
        </p:spPr>
      </p:pic>
      <p:sp>
        <p:nvSpPr>
          <p:cNvPr id="5" name="Titre 4"/>
          <p:cNvSpPr>
            <a:spLocks noGrp="1"/>
          </p:cNvSpPr>
          <p:nvPr>
            <p:ph type="title"/>
          </p:nvPr>
        </p:nvSpPr>
        <p:spPr/>
        <p:txBody>
          <a:bodyPr>
            <a:normAutofit fontScale="90000"/>
          </a:bodyPr>
          <a:lstStyle/>
          <a:p>
            <a:r>
              <a:rPr lang="fr-CA" dirty="0" smtClean="0"/>
              <a:t>Processus de recherche d’information</a:t>
            </a:r>
            <a:endParaRPr lang="fr-CA" dirty="0"/>
          </a:p>
        </p:txBody>
      </p:sp>
      <p:sp>
        <p:nvSpPr>
          <p:cNvPr id="9" name="Rectangle à coins arrondis 8"/>
          <p:cNvSpPr/>
          <p:nvPr/>
        </p:nvSpPr>
        <p:spPr>
          <a:xfrm>
            <a:off x="3786736" y="300030"/>
            <a:ext cx="2877015" cy="1371600"/>
          </a:xfrm>
          <a:prstGeom prst="wedgeRoundRectCallout">
            <a:avLst/>
          </a:prstGeom>
          <a:solidFill>
            <a:srgbClr val="3B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1200" dirty="0" smtClean="0"/>
              <a:t>Prendre en compte</a:t>
            </a:r>
          </a:p>
          <a:p>
            <a:pPr marL="285750" indent="-285750">
              <a:buFont typeface="Arial" panose="020B0604020202020204" pitchFamily="34" charset="0"/>
              <a:buChar char="•"/>
            </a:pPr>
            <a:r>
              <a:rPr lang="fr-CA" sz="1200" dirty="0" smtClean="0"/>
              <a:t>Le thème de la recherche</a:t>
            </a:r>
          </a:p>
          <a:p>
            <a:pPr marL="285750" indent="-285750">
              <a:buFont typeface="Arial" panose="020B0604020202020204" pitchFamily="34" charset="0"/>
              <a:buChar char="•"/>
            </a:pPr>
            <a:r>
              <a:rPr lang="fr-CA" sz="1200" dirty="0" smtClean="0"/>
              <a:t>Le type de production à réaliser</a:t>
            </a:r>
          </a:p>
          <a:p>
            <a:pPr marL="285750" indent="-285750">
              <a:buFont typeface="Arial" panose="020B0604020202020204" pitchFamily="34" charset="0"/>
              <a:buChar char="•"/>
            </a:pPr>
            <a:r>
              <a:rPr lang="fr-CA" sz="1200" dirty="0" smtClean="0"/>
              <a:t>Le public-cible</a:t>
            </a:r>
          </a:p>
          <a:p>
            <a:pPr marL="285750" indent="-285750">
              <a:buFont typeface="Arial" panose="020B0604020202020204" pitchFamily="34" charset="0"/>
              <a:buChar char="•"/>
            </a:pPr>
            <a:r>
              <a:rPr lang="fr-CA" sz="1200" dirty="0" smtClean="0"/>
              <a:t>L’intention de communication</a:t>
            </a:r>
          </a:p>
          <a:p>
            <a:pPr marL="285750" indent="-285750">
              <a:buFont typeface="Arial" panose="020B0604020202020204" pitchFamily="34" charset="0"/>
              <a:buChar char="•"/>
            </a:pPr>
            <a:r>
              <a:rPr lang="fr-CA" sz="1200" dirty="0" smtClean="0"/>
              <a:t>Les consignes à respecter</a:t>
            </a:r>
          </a:p>
          <a:p>
            <a:pPr marL="285750" indent="-285750">
              <a:buFont typeface="Arial" panose="020B0604020202020204" pitchFamily="34" charset="0"/>
              <a:buChar char="•"/>
            </a:pPr>
            <a:r>
              <a:rPr lang="fr-CA" sz="1200" dirty="0"/>
              <a:t> </a:t>
            </a:r>
            <a:r>
              <a:rPr lang="fr-CA" sz="1200" dirty="0" smtClean="0"/>
              <a:t>Le calendrier de travail</a:t>
            </a:r>
            <a:endParaRPr lang="fr-CA" sz="1200" dirty="0"/>
          </a:p>
        </p:txBody>
      </p:sp>
      <p:sp>
        <p:nvSpPr>
          <p:cNvPr id="2" name="Espace réservé du numéro de diapositive 1"/>
          <p:cNvSpPr>
            <a:spLocks noGrp="1"/>
          </p:cNvSpPr>
          <p:nvPr>
            <p:ph type="sldNum" sz="quarter" idx="12"/>
          </p:nvPr>
        </p:nvSpPr>
        <p:spPr/>
        <p:txBody>
          <a:bodyPr/>
          <a:lstStyle/>
          <a:p>
            <a:fld id="{26D1B2AC-6F2B-489F-88EE-6297367FBD6D}" type="slidenum">
              <a:rPr lang="fr-CA" smtClean="0"/>
              <a:t>48</a:t>
            </a:fld>
            <a:endParaRPr lang="fr-CA"/>
          </a:p>
        </p:txBody>
      </p:sp>
    </p:spTree>
    <p:extLst>
      <p:ext uri="{BB962C8B-B14F-4D97-AF65-F5344CB8AC3E}">
        <p14:creationId xmlns:p14="http://schemas.microsoft.com/office/powerpoint/2010/main" val="7136798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35" y="0"/>
            <a:ext cx="5300930" cy="6858000"/>
          </a:xfrm>
          <a:prstGeom prst="rect">
            <a:avLst/>
          </a:prstGeom>
          <a:ln>
            <a:solidFill>
              <a:schemeClr val="tx1"/>
            </a:solidFill>
          </a:ln>
        </p:spPr>
      </p:pic>
    </p:spTree>
    <p:extLst>
      <p:ext uri="{BB962C8B-B14F-4D97-AF65-F5344CB8AC3E}">
        <p14:creationId xmlns:p14="http://schemas.microsoft.com/office/powerpoint/2010/main" val="13447629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63688" y="274638"/>
            <a:ext cx="7252990" cy="778098"/>
          </a:xfrm>
        </p:spPr>
        <p:txBody>
          <a:bodyPr>
            <a:normAutofit/>
          </a:bodyPr>
          <a:lstStyle/>
          <a:p>
            <a:r>
              <a:rPr lang="fr-CA" dirty="0" smtClean="0"/>
              <a:t>« Faites une recherche! »</a:t>
            </a:r>
            <a:endParaRPr lang="fr-CA" dirty="0"/>
          </a:p>
        </p:txBody>
      </p:sp>
      <p:sp>
        <p:nvSpPr>
          <p:cNvPr id="3" name="Espace réservé du contenu 2"/>
          <p:cNvSpPr>
            <a:spLocks noGrp="1"/>
          </p:cNvSpPr>
          <p:nvPr>
            <p:ph idx="1"/>
          </p:nvPr>
        </p:nvSpPr>
        <p:spPr>
          <a:xfrm>
            <a:off x="457200" y="1844824"/>
            <a:ext cx="8559478" cy="4281339"/>
          </a:xfrm>
        </p:spPr>
        <p:txBody>
          <a:bodyPr>
            <a:normAutofit fontScale="92500" lnSpcReduction="10000"/>
          </a:bodyPr>
          <a:lstStyle/>
          <a:p>
            <a:r>
              <a:rPr lang="fr-CA" dirty="0" smtClean="0"/>
              <a:t>Préoccupations des enseignants et adultes</a:t>
            </a:r>
          </a:p>
          <a:p>
            <a:pPr lvl="1"/>
            <a:r>
              <a:rPr lang="fr-CA" dirty="0" smtClean="0"/>
              <a:t>Absence d’évaluation de la fiabilité de l’information</a:t>
            </a:r>
          </a:p>
          <a:p>
            <a:pPr lvl="1"/>
            <a:r>
              <a:rPr lang="fr-CA" dirty="0" smtClean="0"/>
              <a:t>Le copier-coller et le plagiat</a:t>
            </a:r>
          </a:p>
          <a:p>
            <a:r>
              <a:rPr lang="fr-CA" dirty="0" smtClean="0"/>
              <a:t>Mais aussi…</a:t>
            </a:r>
          </a:p>
          <a:p>
            <a:pPr lvl="1"/>
            <a:r>
              <a:rPr lang="fr-CA" dirty="0" smtClean="0"/>
              <a:t>Absence de méthode de recherche d’information</a:t>
            </a:r>
          </a:p>
          <a:p>
            <a:pPr lvl="2"/>
            <a:r>
              <a:rPr lang="fr-CA" dirty="0"/>
              <a:t>Perte de vue de l’objectif de la recherche d’information</a:t>
            </a:r>
          </a:p>
          <a:p>
            <a:pPr lvl="2"/>
            <a:r>
              <a:rPr lang="fr-CA" dirty="0" smtClean="0"/>
              <a:t>Découragement des apprenants : « il n’y a rien sur ça »</a:t>
            </a:r>
          </a:p>
          <a:p>
            <a:pPr lvl="2"/>
            <a:r>
              <a:rPr lang="fr-CA" dirty="0" smtClean="0"/>
              <a:t>Travaux mal documentés</a:t>
            </a:r>
          </a:p>
          <a:p>
            <a:pPr lvl="2"/>
            <a:r>
              <a:rPr lang="fr-CA" dirty="0" smtClean="0"/>
              <a:t>Apprentissages limités</a:t>
            </a:r>
          </a:p>
          <a:p>
            <a:pPr lvl="2"/>
            <a:r>
              <a:rPr lang="fr-CA" dirty="0" smtClean="0"/>
              <a:t>Etc.</a:t>
            </a:r>
            <a:endParaRPr lang="fr-CA" dirty="0"/>
          </a:p>
          <a:p>
            <a:endParaRPr lang="fr-CA" dirty="0" smtClean="0"/>
          </a:p>
          <a:p>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5</a:t>
            </a:fld>
            <a:endParaRPr lang="fr-CA"/>
          </a:p>
        </p:txBody>
      </p:sp>
    </p:spTree>
    <p:extLst>
      <p:ext uri="{BB962C8B-B14F-4D97-AF65-F5344CB8AC3E}">
        <p14:creationId xmlns:p14="http://schemas.microsoft.com/office/powerpoint/2010/main" val="21108645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6454" y="0"/>
            <a:ext cx="5611091" cy="6858000"/>
          </a:xfrm>
          <a:prstGeom prst="rect">
            <a:avLst/>
          </a:prstGeom>
          <a:ln>
            <a:solidFill>
              <a:schemeClr val="accent1"/>
            </a:solidFill>
          </a:ln>
        </p:spPr>
      </p:pic>
    </p:spTree>
    <p:extLst>
      <p:ext uri="{BB962C8B-B14F-4D97-AF65-F5344CB8AC3E}">
        <p14:creationId xmlns:p14="http://schemas.microsoft.com/office/powerpoint/2010/main" val="14786359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a:ln>
            <a:solidFill>
              <a:schemeClr val="accent1"/>
            </a:solidFill>
          </a:ln>
        </p:spPr>
      </p:pic>
    </p:spTree>
    <p:extLst>
      <p:ext uri="{BB962C8B-B14F-4D97-AF65-F5344CB8AC3E}">
        <p14:creationId xmlns:p14="http://schemas.microsoft.com/office/powerpoint/2010/main" val="25149470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marL="514350" indent="-514350">
              <a:buFont typeface="+mj-lt"/>
              <a:buAutoNum type="arabicPeriod" startAt="2"/>
            </a:pPr>
            <a:r>
              <a:rPr lang="fr-CA" dirty="0" smtClean="0"/>
              <a:t>Cerner le sujet</a:t>
            </a:r>
            <a:endParaRPr lang="fr-CA" dirty="0"/>
          </a:p>
        </p:txBody>
      </p:sp>
    </p:spTree>
    <p:extLst>
      <p:ext uri="{BB962C8B-B14F-4D97-AF65-F5344CB8AC3E}">
        <p14:creationId xmlns:p14="http://schemas.microsoft.com/office/powerpoint/2010/main" val="28215013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560" y="1631276"/>
            <a:ext cx="6682719" cy="4559973"/>
          </a:xfrm>
          <a:prstGeom prst="rect">
            <a:avLst/>
          </a:prstGeom>
        </p:spPr>
      </p:pic>
      <p:sp>
        <p:nvSpPr>
          <p:cNvPr id="5" name="Titre 4"/>
          <p:cNvSpPr>
            <a:spLocks noGrp="1"/>
          </p:cNvSpPr>
          <p:nvPr>
            <p:ph type="title"/>
          </p:nvPr>
        </p:nvSpPr>
        <p:spPr/>
        <p:txBody>
          <a:bodyPr>
            <a:normAutofit fontScale="90000"/>
          </a:bodyPr>
          <a:lstStyle/>
          <a:p>
            <a:r>
              <a:rPr lang="fr-CA" dirty="0" smtClean="0"/>
              <a:t>Processus de recherche d’information</a:t>
            </a:r>
            <a:endParaRPr lang="fr-CA" dirty="0"/>
          </a:p>
        </p:txBody>
      </p:sp>
      <p:sp>
        <p:nvSpPr>
          <p:cNvPr id="10" name="Rectangle à coins arrondis 9"/>
          <p:cNvSpPr/>
          <p:nvPr/>
        </p:nvSpPr>
        <p:spPr>
          <a:xfrm>
            <a:off x="6118788" y="662442"/>
            <a:ext cx="2877015" cy="1647816"/>
          </a:xfrm>
          <a:prstGeom prst="wedgeRoundRectCallout">
            <a:avLst/>
          </a:prstGeom>
          <a:solidFill>
            <a:srgbClr val="3B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fr-CA" sz="1200" dirty="0" smtClean="0"/>
              <a:t>Activer ses connaissances initiales</a:t>
            </a:r>
          </a:p>
          <a:p>
            <a:pPr marL="171450" indent="-171450">
              <a:buFont typeface="Arial" panose="020B0604020202020204" pitchFamily="34" charset="0"/>
              <a:buChar char="•"/>
            </a:pPr>
            <a:r>
              <a:rPr lang="fr-CA" sz="1200" dirty="0" smtClean="0"/>
              <a:t>Se familiariser avec le thème de la recherche</a:t>
            </a:r>
          </a:p>
          <a:p>
            <a:pPr marL="171450" indent="-171450">
              <a:buFont typeface="Arial" panose="020B0604020202020204" pitchFamily="34" charset="0"/>
              <a:buChar char="•"/>
            </a:pPr>
            <a:r>
              <a:rPr lang="fr-CA" sz="1200" dirty="0" smtClean="0"/>
              <a:t>Inventorier les divers aspects du thème</a:t>
            </a:r>
          </a:p>
          <a:p>
            <a:pPr marL="171450" indent="-171450">
              <a:buFont typeface="Arial" panose="020B0604020202020204" pitchFamily="34" charset="0"/>
              <a:buChar char="•"/>
            </a:pPr>
            <a:r>
              <a:rPr lang="fr-CA" sz="1200" dirty="0" smtClean="0"/>
              <a:t>Choisir un ou plusieurs aspects selon le temps alloué</a:t>
            </a:r>
          </a:p>
          <a:p>
            <a:pPr marL="171450" indent="-171450">
              <a:buFont typeface="Arial" panose="020B0604020202020204" pitchFamily="34" charset="0"/>
              <a:buChar char="•"/>
            </a:pPr>
            <a:r>
              <a:rPr lang="fr-CA" sz="1200" dirty="0" smtClean="0"/>
              <a:t>Formuler une question de recherche précise</a:t>
            </a:r>
            <a:endParaRPr lang="fr-CA" sz="1200" dirty="0"/>
          </a:p>
        </p:txBody>
      </p:sp>
      <p:sp>
        <p:nvSpPr>
          <p:cNvPr id="2" name="Espace réservé du numéro de diapositive 1"/>
          <p:cNvSpPr>
            <a:spLocks noGrp="1"/>
          </p:cNvSpPr>
          <p:nvPr>
            <p:ph type="sldNum" sz="quarter" idx="12"/>
          </p:nvPr>
        </p:nvSpPr>
        <p:spPr/>
        <p:txBody>
          <a:bodyPr/>
          <a:lstStyle/>
          <a:p>
            <a:fld id="{26D1B2AC-6F2B-489F-88EE-6297367FBD6D}" type="slidenum">
              <a:rPr lang="fr-CA" smtClean="0"/>
              <a:t>53</a:t>
            </a:fld>
            <a:endParaRPr lang="fr-CA"/>
          </a:p>
        </p:txBody>
      </p:sp>
    </p:spTree>
    <p:extLst>
      <p:ext uri="{BB962C8B-B14F-4D97-AF65-F5344CB8AC3E}">
        <p14:creationId xmlns:p14="http://schemas.microsoft.com/office/powerpoint/2010/main" val="11985896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33681842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2699791" y="3960689"/>
            <a:ext cx="2370973" cy="1296144"/>
          </a:xfrm>
        </p:spPr>
        <p:txBody>
          <a:bodyPr>
            <a:normAutofit/>
          </a:bodyPr>
          <a:lstStyle/>
          <a:p>
            <a:pPr algn="ctr"/>
            <a:r>
              <a:rPr lang="fr-CA" dirty="0" smtClean="0"/>
              <a:t>Capsule</a:t>
            </a:r>
            <a:br>
              <a:rPr lang="fr-CA" dirty="0" smtClean="0"/>
            </a:br>
            <a:r>
              <a:rPr lang="fr-CA" dirty="0" smtClean="0"/>
              <a:t>vidéo</a:t>
            </a:r>
            <a:endParaRPr lang="fr-CA"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368" y="3744000"/>
            <a:ext cx="2814892" cy="1587252"/>
          </a:xfrm>
          <a:prstGeom prst="rect">
            <a:avLst/>
          </a:prstGeom>
          <a:ln>
            <a:solidFill>
              <a:srgbClr val="475B8E"/>
            </a:solidFill>
          </a:ln>
        </p:spPr>
      </p:pic>
      <p:pic>
        <p:nvPicPr>
          <p:cNvPr id="3" name="Image 2">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252" y="4976811"/>
            <a:ext cx="400050" cy="381000"/>
          </a:xfrm>
          <a:prstGeom prst="rect">
            <a:avLst/>
          </a:prstGeom>
        </p:spPr>
      </p:pic>
      <p:sp>
        <p:nvSpPr>
          <p:cNvPr id="5" name="Étoile à 5 branches 4"/>
          <p:cNvSpPr/>
          <p:nvPr/>
        </p:nvSpPr>
        <p:spPr>
          <a:xfrm>
            <a:off x="8644467" y="6282267"/>
            <a:ext cx="330200" cy="330200"/>
          </a:xfrm>
          <a:prstGeom prst="star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1714938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2699791" y="3960689"/>
            <a:ext cx="2370973" cy="1296144"/>
          </a:xfrm>
        </p:spPr>
        <p:txBody>
          <a:bodyPr>
            <a:normAutofit/>
          </a:bodyPr>
          <a:lstStyle/>
          <a:p>
            <a:pPr algn="ctr"/>
            <a:r>
              <a:rPr lang="fr-CA" dirty="0" smtClean="0"/>
              <a:t>Capsule</a:t>
            </a:r>
            <a:br>
              <a:rPr lang="fr-CA" dirty="0" smtClean="0"/>
            </a:br>
            <a:r>
              <a:rPr lang="fr-CA" dirty="0" smtClean="0"/>
              <a:t>vidéo</a:t>
            </a:r>
            <a:endParaRPr lang="fr-CA"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368" y="3770559"/>
            <a:ext cx="2814892" cy="1587252"/>
          </a:xfrm>
          <a:prstGeom prst="rect">
            <a:avLst/>
          </a:prstGeom>
          <a:ln>
            <a:solidFill>
              <a:srgbClr val="475B8E"/>
            </a:solidFill>
          </a:ln>
        </p:spPr>
      </p:pic>
      <p:pic>
        <p:nvPicPr>
          <p:cNvPr id="3" name="Image 2">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252" y="4976811"/>
            <a:ext cx="400050" cy="381000"/>
          </a:xfrm>
          <a:prstGeom prst="rect">
            <a:avLst/>
          </a:prstGeom>
        </p:spPr>
      </p:pic>
      <p:sp>
        <p:nvSpPr>
          <p:cNvPr id="5" name="Ellipse 4"/>
          <p:cNvSpPr/>
          <p:nvPr/>
        </p:nvSpPr>
        <p:spPr>
          <a:xfrm>
            <a:off x="8042988" y="6260951"/>
            <a:ext cx="853586" cy="484094"/>
          </a:xfrm>
          <a:prstGeom prst="ellipse">
            <a:avLst/>
          </a:prstGeom>
          <a:solidFill>
            <a:srgbClr val="F68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smtClean="0"/>
              <a:t>Web</a:t>
            </a:r>
            <a:endParaRPr lang="fr-CA" sz="1050" dirty="0"/>
          </a:p>
        </p:txBody>
      </p:sp>
    </p:spTree>
    <p:extLst>
      <p:ext uri="{BB962C8B-B14F-4D97-AF65-F5344CB8AC3E}">
        <p14:creationId xmlns:p14="http://schemas.microsoft.com/office/powerpoint/2010/main" val="18260359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37596814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00" y="96803"/>
            <a:ext cx="8668985" cy="6701114"/>
          </a:xfrm>
          <a:prstGeom prst="rect">
            <a:avLst/>
          </a:prstGeom>
        </p:spPr>
      </p:pic>
    </p:spTree>
    <p:extLst>
      <p:ext uri="{BB962C8B-B14F-4D97-AF65-F5344CB8AC3E}">
        <p14:creationId xmlns:p14="http://schemas.microsoft.com/office/powerpoint/2010/main" val="10886026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00" y="97200"/>
            <a:ext cx="8667025" cy="6699600"/>
          </a:xfrm>
          <a:prstGeom prst="rect">
            <a:avLst/>
          </a:prstGeom>
        </p:spPr>
      </p:pic>
    </p:spTree>
    <p:extLst>
      <p:ext uri="{BB962C8B-B14F-4D97-AF65-F5344CB8AC3E}">
        <p14:creationId xmlns:p14="http://schemas.microsoft.com/office/powerpoint/2010/main" val="8719143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Des liens étroits avec le PFÉQ</a:t>
            </a:r>
            <a:endParaRPr lang="fr-CA" dirty="0"/>
          </a:p>
        </p:txBody>
      </p:sp>
      <p:sp>
        <p:nvSpPr>
          <p:cNvPr id="3" name="Espace réservé du contenu 2"/>
          <p:cNvSpPr>
            <a:spLocks noGrp="1"/>
          </p:cNvSpPr>
          <p:nvPr>
            <p:ph idx="1"/>
          </p:nvPr>
        </p:nvSpPr>
        <p:spPr>
          <a:xfrm>
            <a:off x="457200" y="1844824"/>
            <a:ext cx="8686800" cy="4281339"/>
          </a:xfrm>
        </p:spPr>
        <p:txBody>
          <a:bodyPr>
            <a:normAutofit fontScale="85000" lnSpcReduction="10000"/>
          </a:bodyPr>
          <a:lstStyle/>
          <a:p>
            <a:r>
              <a:rPr lang="fr-CA" dirty="0" smtClean="0"/>
              <a:t>Compétences transversales</a:t>
            </a:r>
          </a:p>
          <a:p>
            <a:pPr lvl="1"/>
            <a:r>
              <a:rPr lang="fr-CA" dirty="0" smtClean="0"/>
              <a:t>D’ordre intellectuel</a:t>
            </a:r>
          </a:p>
          <a:p>
            <a:pPr lvl="2"/>
            <a:r>
              <a:rPr lang="fr-CA" dirty="0" smtClean="0"/>
              <a:t>Exploiter l’information</a:t>
            </a:r>
          </a:p>
          <a:p>
            <a:pPr lvl="2"/>
            <a:r>
              <a:rPr lang="fr-CA" dirty="0" smtClean="0"/>
              <a:t>Résoudre </a:t>
            </a:r>
            <a:r>
              <a:rPr lang="fr-CA" dirty="0"/>
              <a:t>des </a:t>
            </a:r>
            <a:r>
              <a:rPr lang="fr-CA" dirty="0" smtClean="0"/>
              <a:t>problèmes</a:t>
            </a:r>
          </a:p>
          <a:p>
            <a:pPr lvl="2"/>
            <a:r>
              <a:rPr lang="fr-CA" dirty="0" smtClean="0"/>
              <a:t>Exercer son jugement critique</a:t>
            </a:r>
          </a:p>
          <a:p>
            <a:pPr lvl="1"/>
            <a:r>
              <a:rPr lang="fr-CA" dirty="0" smtClean="0"/>
              <a:t>D’ordre méthodologique</a:t>
            </a:r>
          </a:p>
          <a:p>
            <a:pPr lvl="2"/>
            <a:r>
              <a:rPr lang="fr-CA" dirty="0" smtClean="0"/>
              <a:t>Se donner </a:t>
            </a:r>
            <a:r>
              <a:rPr lang="fr-CA" dirty="0"/>
              <a:t>des méthodes de travail </a:t>
            </a:r>
            <a:r>
              <a:rPr lang="fr-CA" dirty="0" smtClean="0"/>
              <a:t>efficaces</a:t>
            </a:r>
          </a:p>
          <a:p>
            <a:pPr lvl="2"/>
            <a:r>
              <a:rPr lang="fr-CA" dirty="0" smtClean="0"/>
              <a:t>Exploiter les technologies </a:t>
            </a:r>
            <a:r>
              <a:rPr lang="fr-CA" dirty="0"/>
              <a:t>de l’information et de la </a:t>
            </a:r>
            <a:r>
              <a:rPr lang="fr-CA" dirty="0" smtClean="0"/>
              <a:t>communication</a:t>
            </a:r>
          </a:p>
          <a:p>
            <a:r>
              <a:rPr lang="fr-CA" dirty="0" smtClean="0"/>
              <a:t>Tous les domaines disciplinaires, et en particulier</a:t>
            </a:r>
          </a:p>
          <a:p>
            <a:pPr lvl="1"/>
            <a:r>
              <a:rPr lang="fr-CA" dirty="0" smtClean="0"/>
              <a:t>Français</a:t>
            </a:r>
          </a:p>
          <a:p>
            <a:pPr lvl="1"/>
            <a:r>
              <a:rPr lang="fr-CA" dirty="0" smtClean="0"/>
              <a:t>Univers social</a:t>
            </a:r>
          </a:p>
          <a:p>
            <a:pPr lvl="1"/>
            <a:endParaRPr lang="fr-CA" dirty="0" smtClean="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6</a:t>
            </a:fld>
            <a:endParaRPr lang="fr-CA"/>
          </a:p>
        </p:txBody>
      </p:sp>
    </p:spTree>
    <p:extLst>
      <p:ext uri="{BB962C8B-B14F-4D97-AF65-F5344CB8AC3E}">
        <p14:creationId xmlns:p14="http://schemas.microsoft.com/office/powerpoint/2010/main" val="2143450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00" y="97200"/>
            <a:ext cx="8661726" cy="6698783"/>
          </a:xfrm>
          <a:prstGeom prst="rect">
            <a:avLst/>
          </a:prstGeom>
        </p:spPr>
      </p:pic>
    </p:spTree>
    <p:extLst>
      <p:ext uri="{BB962C8B-B14F-4D97-AF65-F5344CB8AC3E}">
        <p14:creationId xmlns:p14="http://schemas.microsoft.com/office/powerpoint/2010/main" val="42517933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00" y="97200"/>
            <a:ext cx="8661726" cy="6698783"/>
          </a:xfrm>
          <a:prstGeom prst="rect">
            <a:avLst/>
          </a:prstGeom>
          <a:ln>
            <a:solidFill>
              <a:schemeClr val="bg1"/>
            </a:solidFill>
          </a:ln>
        </p:spPr>
      </p:pic>
    </p:spTree>
    <p:extLst>
      <p:ext uri="{BB962C8B-B14F-4D97-AF65-F5344CB8AC3E}">
        <p14:creationId xmlns:p14="http://schemas.microsoft.com/office/powerpoint/2010/main" val="38103872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6D1B2AC-6F2B-489F-88EE-6297367FBD6D}" type="slidenum">
              <a:rPr lang="fr-CA" smtClean="0"/>
              <a:t>62</a:t>
            </a:fld>
            <a:endParaRPr lang="fr-CA"/>
          </a:p>
        </p:txBody>
      </p:sp>
      <p:graphicFrame>
        <p:nvGraphicFramePr>
          <p:cNvPr id="9" name="Tableau 8"/>
          <p:cNvGraphicFramePr>
            <a:graphicFrameLocks noGrp="1"/>
          </p:cNvGraphicFramePr>
          <p:nvPr>
            <p:extLst>
              <p:ext uri="{D42A27DB-BD31-4B8C-83A1-F6EECF244321}">
                <p14:modId xmlns:p14="http://schemas.microsoft.com/office/powerpoint/2010/main" val="2088763541"/>
              </p:ext>
            </p:extLst>
          </p:nvPr>
        </p:nvGraphicFramePr>
        <p:xfrm>
          <a:off x="457200" y="687303"/>
          <a:ext cx="8229599" cy="4847242"/>
        </p:xfrm>
        <a:graphic>
          <a:graphicData uri="http://schemas.openxmlformats.org/drawingml/2006/table">
            <a:tbl>
              <a:tblPr firstRow="1" firstCol="1" bandRow="1">
                <a:tableStyleId>{5C22544A-7EE6-4342-B048-85BDC9FD1C3A}</a:tableStyleId>
              </a:tblPr>
              <a:tblGrid>
                <a:gridCol w="3599051">
                  <a:extLst>
                    <a:ext uri="{9D8B030D-6E8A-4147-A177-3AD203B41FA5}">
                      <a16:colId xmlns:a16="http://schemas.microsoft.com/office/drawing/2014/main" val="20000"/>
                    </a:ext>
                  </a:extLst>
                </a:gridCol>
                <a:gridCol w="2315274">
                  <a:extLst>
                    <a:ext uri="{9D8B030D-6E8A-4147-A177-3AD203B41FA5}">
                      <a16:colId xmlns:a16="http://schemas.microsoft.com/office/drawing/2014/main" val="20001"/>
                    </a:ext>
                  </a:extLst>
                </a:gridCol>
                <a:gridCol w="2315274">
                  <a:extLst>
                    <a:ext uri="{9D8B030D-6E8A-4147-A177-3AD203B41FA5}">
                      <a16:colId xmlns:a16="http://schemas.microsoft.com/office/drawing/2014/main" val="20002"/>
                    </a:ext>
                  </a:extLst>
                </a:gridCol>
              </a:tblGrid>
              <a:tr h="300556">
                <a:tc>
                  <a:txBody>
                    <a:bodyPr/>
                    <a:lstStyle/>
                    <a:p>
                      <a:pPr algn="ctr">
                        <a:lnSpc>
                          <a:spcPct val="115000"/>
                        </a:lnSpc>
                        <a:spcBef>
                          <a:spcPts val="600"/>
                        </a:spcBef>
                        <a:spcAft>
                          <a:spcPts val="600"/>
                        </a:spcAft>
                      </a:pPr>
                      <a:r>
                        <a:rPr lang="fr-CA" sz="1500">
                          <a:effectLst/>
                        </a:rPr>
                        <a:t>Thème de la recherche</a:t>
                      </a:r>
                      <a:endParaRPr lang="fr-CA"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5338" marR="65338" marT="0" marB="0"/>
                </a:tc>
                <a:tc gridSpan="2">
                  <a:txBody>
                    <a:bodyPr/>
                    <a:lstStyle/>
                    <a:p>
                      <a:pPr algn="ctr">
                        <a:lnSpc>
                          <a:spcPct val="115000"/>
                        </a:lnSpc>
                        <a:spcBef>
                          <a:spcPts val="600"/>
                        </a:spcBef>
                        <a:spcAft>
                          <a:spcPts val="600"/>
                        </a:spcAft>
                      </a:pPr>
                      <a:r>
                        <a:rPr lang="fr-CA" sz="1700">
                          <a:effectLst/>
                        </a:rPr>
                        <a:t>Le plagiat dans les travaux scolaires</a:t>
                      </a:r>
                      <a:endParaRPr lang="fr-CA"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5338" marR="65338" marT="0" marB="0"/>
                </a:tc>
                <a:tc hMerge="1">
                  <a:txBody>
                    <a:bodyPr/>
                    <a:lstStyle/>
                    <a:p>
                      <a:endParaRPr lang="fr-CA"/>
                    </a:p>
                  </a:txBody>
                  <a:tcPr/>
                </a:tc>
                <a:extLst>
                  <a:ext uri="{0D108BD9-81ED-4DB2-BD59-A6C34878D82A}">
                    <a16:rowId xmlns:a16="http://schemas.microsoft.com/office/drawing/2014/main" val="10000"/>
                  </a:ext>
                </a:extLst>
              </a:tr>
              <a:tr h="233766">
                <a:tc>
                  <a:txBody>
                    <a:bodyPr/>
                    <a:lstStyle/>
                    <a:p>
                      <a:pPr algn="ctr">
                        <a:lnSpc>
                          <a:spcPct val="115000"/>
                        </a:lnSpc>
                        <a:spcBef>
                          <a:spcPts val="600"/>
                        </a:spcBef>
                        <a:spcAft>
                          <a:spcPts val="600"/>
                        </a:spcAft>
                      </a:pPr>
                      <a:r>
                        <a:rPr lang="fr-CA" sz="1300">
                          <a:effectLst/>
                        </a:rPr>
                        <a:t>Questions</a:t>
                      </a:r>
                      <a:endParaRPr lang="fr-CA"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5338" marR="65338" marT="0" marB="0"/>
                </a:tc>
                <a:tc>
                  <a:txBody>
                    <a:bodyPr/>
                    <a:lstStyle/>
                    <a:p>
                      <a:pPr algn="ctr">
                        <a:lnSpc>
                          <a:spcPct val="115000"/>
                        </a:lnSpc>
                        <a:spcBef>
                          <a:spcPts val="600"/>
                        </a:spcBef>
                        <a:spcAft>
                          <a:spcPts val="600"/>
                        </a:spcAft>
                      </a:pPr>
                      <a:r>
                        <a:rPr lang="fr-CA" sz="1300">
                          <a:effectLst/>
                        </a:rPr>
                        <a:t>Ce que je sais</a:t>
                      </a:r>
                      <a:endParaRPr lang="fr-CA"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5338" marR="65338" marT="0" marB="0"/>
                </a:tc>
                <a:tc>
                  <a:txBody>
                    <a:bodyPr/>
                    <a:lstStyle/>
                    <a:p>
                      <a:pPr algn="ctr">
                        <a:lnSpc>
                          <a:spcPct val="115000"/>
                        </a:lnSpc>
                        <a:spcBef>
                          <a:spcPts val="600"/>
                        </a:spcBef>
                        <a:spcAft>
                          <a:spcPts val="600"/>
                        </a:spcAft>
                      </a:pPr>
                      <a:r>
                        <a:rPr lang="fr-CA" sz="1300">
                          <a:effectLst/>
                        </a:rPr>
                        <a:t>Ce que j’ai appris</a:t>
                      </a:r>
                      <a:endParaRPr lang="fr-CA"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5338" marR="65338" marT="0" marB="0"/>
                </a:tc>
                <a:extLst>
                  <a:ext uri="{0D108BD9-81ED-4DB2-BD59-A6C34878D82A}">
                    <a16:rowId xmlns:a16="http://schemas.microsoft.com/office/drawing/2014/main" val="10001"/>
                  </a:ext>
                </a:extLst>
              </a:tr>
              <a:tr h="567717">
                <a:tc>
                  <a:txBody>
                    <a:bodyPr/>
                    <a:lstStyle/>
                    <a:p>
                      <a:pPr algn="l">
                        <a:lnSpc>
                          <a:spcPct val="115000"/>
                        </a:lnSpc>
                        <a:spcAft>
                          <a:spcPts val="0"/>
                        </a:spcAft>
                      </a:pPr>
                      <a:r>
                        <a:rPr lang="fr-CA" sz="1300">
                          <a:effectLst/>
                        </a:rPr>
                        <a:t>Qui?</a:t>
                      </a:r>
                      <a:endParaRPr lang="fr-CA" sz="1000">
                        <a:effectLst/>
                      </a:endParaRPr>
                    </a:p>
                    <a:p>
                      <a:pPr algn="l">
                        <a:lnSpc>
                          <a:spcPct val="115000"/>
                        </a:lnSpc>
                        <a:spcAft>
                          <a:spcPts val="1000"/>
                        </a:spcAft>
                      </a:pPr>
                      <a:r>
                        <a:rPr lang="fr-CA" sz="1000">
                          <a:effectLst/>
                        </a:rPr>
                        <a:t>Quels individus ou quels groupes d’individus sont concernés par le thème?</a:t>
                      </a:r>
                      <a:endParaRPr lang="fr-CA"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5338" marR="65338" marT="0" marB="0"/>
                </a:tc>
                <a:tc>
                  <a:txBody>
                    <a:bodyPr/>
                    <a:lstStyle/>
                    <a:p>
                      <a:pPr algn="l">
                        <a:lnSpc>
                          <a:spcPct val="115000"/>
                        </a:lnSpc>
                        <a:spcAft>
                          <a:spcPts val="1000"/>
                        </a:spcAft>
                      </a:pPr>
                      <a:r>
                        <a:rPr lang="fr-CA" sz="1000">
                          <a:effectLst/>
                        </a:rPr>
                        <a:t> </a:t>
                      </a:r>
                      <a:endParaRPr lang="fr-CA"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5338" marR="65338" marT="0" marB="0"/>
                </a:tc>
                <a:tc>
                  <a:txBody>
                    <a:bodyPr/>
                    <a:lstStyle/>
                    <a:p>
                      <a:pPr algn="l">
                        <a:lnSpc>
                          <a:spcPct val="115000"/>
                        </a:lnSpc>
                        <a:spcAft>
                          <a:spcPts val="1000"/>
                        </a:spcAft>
                      </a:pPr>
                      <a:r>
                        <a:rPr lang="fr-CA" sz="1000">
                          <a:effectLst/>
                        </a:rPr>
                        <a:t> </a:t>
                      </a:r>
                      <a:endParaRPr lang="fr-CA"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5338" marR="65338" marT="0" marB="0"/>
                </a:tc>
                <a:extLst>
                  <a:ext uri="{0D108BD9-81ED-4DB2-BD59-A6C34878D82A}">
                    <a16:rowId xmlns:a16="http://schemas.microsoft.com/office/drawing/2014/main" val="10002"/>
                  </a:ext>
                </a:extLst>
              </a:tr>
              <a:tr h="417439">
                <a:tc>
                  <a:txBody>
                    <a:bodyPr/>
                    <a:lstStyle/>
                    <a:p>
                      <a:pPr algn="l">
                        <a:lnSpc>
                          <a:spcPct val="115000"/>
                        </a:lnSpc>
                        <a:spcAft>
                          <a:spcPts val="0"/>
                        </a:spcAft>
                      </a:pPr>
                      <a:r>
                        <a:rPr lang="fr-CA" sz="1300">
                          <a:effectLst/>
                        </a:rPr>
                        <a:t>Quoi?</a:t>
                      </a:r>
                      <a:endParaRPr lang="fr-CA" sz="1000">
                        <a:effectLst/>
                      </a:endParaRPr>
                    </a:p>
                    <a:p>
                      <a:pPr algn="l">
                        <a:lnSpc>
                          <a:spcPct val="115000"/>
                        </a:lnSpc>
                        <a:spcAft>
                          <a:spcPts val="1000"/>
                        </a:spcAft>
                      </a:pPr>
                      <a:r>
                        <a:rPr lang="fr-CA" sz="1000">
                          <a:effectLst/>
                        </a:rPr>
                        <a:t>Quels sont les aspects du thème? De quoi est-il question?</a:t>
                      </a:r>
                      <a:endParaRPr lang="fr-CA"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5338" marR="65338" marT="0" marB="0"/>
                </a:tc>
                <a:tc>
                  <a:txBody>
                    <a:bodyPr/>
                    <a:lstStyle/>
                    <a:p>
                      <a:pPr algn="l">
                        <a:lnSpc>
                          <a:spcPct val="115000"/>
                        </a:lnSpc>
                        <a:spcAft>
                          <a:spcPts val="1000"/>
                        </a:spcAft>
                      </a:pPr>
                      <a:r>
                        <a:rPr lang="fr-CA" sz="1000">
                          <a:effectLst/>
                        </a:rPr>
                        <a:t> </a:t>
                      </a:r>
                      <a:endParaRPr lang="fr-CA"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5338" marR="65338" marT="0" marB="0"/>
                </a:tc>
                <a:tc>
                  <a:txBody>
                    <a:bodyPr/>
                    <a:lstStyle/>
                    <a:p>
                      <a:pPr algn="l">
                        <a:lnSpc>
                          <a:spcPct val="115000"/>
                        </a:lnSpc>
                        <a:spcAft>
                          <a:spcPts val="1000"/>
                        </a:spcAft>
                      </a:pPr>
                      <a:r>
                        <a:rPr lang="fr-CA" sz="1000">
                          <a:effectLst/>
                        </a:rPr>
                        <a:t> </a:t>
                      </a:r>
                      <a:endParaRPr lang="fr-CA"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5338" marR="65338" marT="0" marB="0"/>
                </a:tc>
                <a:extLst>
                  <a:ext uri="{0D108BD9-81ED-4DB2-BD59-A6C34878D82A}">
                    <a16:rowId xmlns:a16="http://schemas.microsoft.com/office/drawing/2014/main" val="10003"/>
                  </a:ext>
                </a:extLst>
              </a:tr>
              <a:tr h="606920">
                <a:tc>
                  <a:txBody>
                    <a:bodyPr/>
                    <a:lstStyle/>
                    <a:p>
                      <a:pPr algn="l">
                        <a:lnSpc>
                          <a:spcPct val="115000"/>
                        </a:lnSpc>
                        <a:spcAft>
                          <a:spcPts val="0"/>
                        </a:spcAft>
                      </a:pPr>
                      <a:r>
                        <a:rPr lang="fr-CA" sz="1300">
                          <a:effectLst/>
                        </a:rPr>
                        <a:t>Quand?</a:t>
                      </a:r>
                      <a:endParaRPr lang="fr-CA" sz="1000">
                        <a:effectLst/>
                      </a:endParaRPr>
                    </a:p>
                    <a:p>
                      <a:pPr algn="l">
                        <a:lnSpc>
                          <a:spcPct val="115000"/>
                        </a:lnSpc>
                        <a:spcAft>
                          <a:spcPts val="600"/>
                        </a:spcAft>
                      </a:pPr>
                      <a:r>
                        <a:rPr lang="fr-CA" sz="1000">
                          <a:effectLst/>
                        </a:rPr>
                        <a:t>De quelle période peut-on parler lorsque l’on traite du thème? </a:t>
                      </a:r>
                    </a:p>
                    <a:p>
                      <a:pPr algn="l">
                        <a:lnSpc>
                          <a:spcPct val="115000"/>
                        </a:lnSpc>
                        <a:spcAft>
                          <a:spcPts val="1000"/>
                        </a:spcAft>
                      </a:pPr>
                      <a:r>
                        <a:rPr lang="fr-CA" sz="800">
                          <a:effectLst/>
                        </a:rPr>
                        <a:t>(De nos jours, dans le passé, dans l’avenir, à quelle saison, etc.).</a:t>
                      </a:r>
                      <a:endParaRPr lang="fr-CA"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5338" marR="65338" marT="0" marB="0"/>
                </a:tc>
                <a:tc>
                  <a:txBody>
                    <a:bodyPr/>
                    <a:lstStyle/>
                    <a:p>
                      <a:pPr algn="l">
                        <a:lnSpc>
                          <a:spcPct val="115000"/>
                        </a:lnSpc>
                        <a:spcAft>
                          <a:spcPts val="1000"/>
                        </a:spcAft>
                      </a:pPr>
                      <a:r>
                        <a:rPr lang="fr-CA" sz="1000">
                          <a:effectLst/>
                        </a:rPr>
                        <a:t> </a:t>
                      </a:r>
                      <a:endParaRPr lang="fr-CA"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5338" marR="65338" marT="0" marB="0"/>
                </a:tc>
                <a:tc>
                  <a:txBody>
                    <a:bodyPr/>
                    <a:lstStyle/>
                    <a:p>
                      <a:pPr algn="l">
                        <a:lnSpc>
                          <a:spcPct val="115000"/>
                        </a:lnSpc>
                        <a:spcAft>
                          <a:spcPts val="1000"/>
                        </a:spcAft>
                      </a:pPr>
                      <a:r>
                        <a:rPr lang="fr-CA" sz="1000">
                          <a:effectLst/>
                        </a:rPr>
                        <a:t> </a:t>
                      </a:r>
                      <a:endParaRPr lang="fr-CA"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5338" marR="65338" marT="0" marB="0"/>
                </a:tc>
                <a:extLst>
                  <a:ext uri="{0D108BD9-81ED-4DB2-BD59-A6C34878D82A}">
                    <a16:rowId xmlns:a16="http://schemas.microsoft.com/office/drawing/2014/main" val="10004"/>
                  </a:ext>
                </a:extLst>
              </a:tr>
              <a:tr h="655319">
                <a:tc>
                  <a:txBody>
                    <a:bodyPr/>
                    <a:lstStyle/>
                    <a:p>
                      <a:pPr algn="l">
                        <a:lnSpc>
                          <a:spcPct val="115000"/>
                        </a:lnSpc>
                        <a:spcAft>
                          <a:spcPts val="0"/>
                        </a:spcAft>
                      </a:pPr>
                      <a:r>
                        <a:rPr lang="fr-CA" sz="1300">
                          <a:effectLst/>
                        </a:rPr>
                        <a:t>Pourquoi?</a:t>
                      </a:r>
                      <a:endParaRPr lang="fr-CA" sz="1000">
                        <a:effectLst/>
                      </a:endParaRPr>
                    </a:p>
                    <a:p>
                      <a:pPr algn="l">
                        <a:lnSpc>
                          <a:spcPct val="115000"/>
                        </a:lnSpc>
                        <a:spcAft>
                          <a:spcPts val="1000"/>
                        </a:spcAft>
                      </a:pPr>
                      <a:r>
                        <a:rPr lang="fr-CA" sz="1000">
                          <a:effectLst/>
                        </a:rPr>
                        <a:t>Quels sont les enjeux du thème? Pourquoi s’en préoccupe-t-on?</a:t>
                      </a:r>
                    </a:p>
                    <a:p>
                      <a:pPr algn="l">
                        <a:lnSpc>
                          <a:spcPct val="115000"/>
                        </a:lnSpc>
                        <a:spcAft>
                          <a:spcPts val="600"/>
                        </a:spcAft>
                      </a:pPr>
                      <a:r>
                        <a:rPr lang="fr-CA" sz="800">
                          <a:effectLst/>
                        </a:rPr>
                        <a:t>(Enjeux pour les individus, société, etc.) </a:t>
                      </a:r>
                      <a:endParaRPr lang="fr-CA"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5338" marR="65338" marT="0" marB="0"/>
                </a:tc>
                <a:tc>
                  <a:txBody>
                    <a:bodyPr/>
                    <a:lstStyle/>
                    <a:p>
                      <a:pPr algn="l">
                        <a:lnSpc>
                          <a:spcPct val="115000"/>
                        </a:lnSpc>
                        <a:spcAft>
                          <a:spcPts val="1000"/>
                        </a:spcAft>
                      </a:pPr>
                      <a:r>
                        <a:rPr lang="fr-CA" sz="1000">
                          <a:effectLst/>
                        </a:rPr>
                        <a:t> </a:t>
                      </a:r>
                      <a:endParaRPr lang="fr-CA"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5338" marR="65338" marT="0" marB="0"/>
                </a:tc>
                <a:tc>
                  <a:txBody>
                    <a:bodyPr/>
                    <a:lstStyle/>
                    <a:p>
                      <a:pPr algn="l">
                        <a:lnSpc>
                          <a:spcPct val="115000"/>
                        </a:lnSpc>
                        <a:spcAft>
                          <a:spcPts val="1000"/>
                        </a:spcAft>
                      </a:pPr>
                      <a:r>
                        <a:rPr lang="fr-CA" sz="1000">
                          <a:effectLst/>
                        </a:rPr>
                        <a:t> </a:t>
                      </a:r>
                      <a:endParaRPr lang="fr-CA"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5338" marR="65338" marT="0" marB="0"/>
                </a:tc>
                <a:extLst>
                  <a:ext uri="{0D108BD9-81ED-4DB2-BD59-A6C34878D82A}">
                    <a16:rowId xmlns:a16="http://schemas.microsoft.com/office/drawing/2014/main" val="10005"/>
                  </a:ext>
                </a:extLst>
              </a:tr>
              <a:tr h="655319">
                <a:tc>
                  <a:txBody>
                    <a:bodyPr/>
                    <a:lstStyle/>
                    <a:p>
                      <a:pPr algn="l">
                        <a:lnSpc>
                          <a:spcPct val="115000"/>
                        </a:lnSpc>
                        <a:spcAft>
                          <a:spcPts val="0"/>
                        </a:spcAft>
                      </a:pPr>
                      <a:r>
                        <a:rPr lang="fr-CA" sz="1300">
                          <a:effectLst/>
                        </a:rPr>
                        <a:t>Où?</a:t>
                      </a:r>
                      <a:endParaRPr lang="fr-CA" sz="1000">
                        <a:effectLst/>
                      </a:endParaRPr>
                    </a:p>
                    <a:p>
                      <a:pPr algn="l">
                        <a:lnSpc>
                          <a:spcPct val="115000"/>
                        </a:lnSpc>
                        <a:spcAft>
                          <a:spcPts val="1000"/>
                        </a:spcAft>
                      </a:pPr>
                      <a:r>
                        <a:rPr lang="fr-CA" sz="1000">
                          <a:effectLst/>
                        </a:rPr>
                        <a:t>Quels sont les endroits concernés par le thème?</a:t>
                      </a:r>
                    </a:p>
                    <a:p>
                      <a:pPr algn="l">
                        <a:lnSpc>
                          <a:spcPct val="115000"/>
                        </a:lnSpc>
                        <a:spcAft>
                          <a:spcPts val="600"/>
                        </a:spcAft>
                      </a:pPr>
                      <a:r>
                        <a:rPr lang="fr-CA" sz="800">
                          <a:effectLst/>
                        </a:rPr>
                        <a:t>(Secteur, zone, pays, etc.)</a:t>
                      </a:r>
                      <a:endParaRPr lang="fr-CA"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5338" marR="65338" marT="0" marB="0"/>
                </a:tc>
                <a:tc>
                  <a:txBody>
                    <a:bodyPr/>
                    <a:lstStyle/>
                    <a:p>
                      <a:pPr algn="l">
                        <a:lnSpc>
                          <a:spcPct val="115000"/>
                        </a:lnSpc>
                        <a:spcAft>
                          <a:spcPts val="1000"/>
                        </a:spcAft>
                      </a:pPr>
                      <a:r>
                        <a:rPr lang="fr-CA" sz="1000">
                          <a:effectLst/>
                        </a:rPr>
                        <a:t> </a:t>
                      </a:r>
                      <a:endParaRPr lang="fr-CA"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5338" marR="65338" marT="0" marB="0"/>
                </a:tc>
                <a:tc>
                  <a:txBody>
                    <a:bodyPr/>
                    <a:lstStyle/>
                    <a:p>
                      <a:pPr algn="l">
                        <a:lnSpc>
                          <a:spcPct val="115000"/>
                        </a:lnSpc>
                        <a:spcAft>
                          <a:spcPts val="1000"/>
                        </a:spcAft>
                      </a:pPr>
                      <a:r>
                        <a:rPr lang="fr-CA" sz="1000">
                          <a:effectLst/>
                        </a:rPr>
                        <a:t> </a:t>
                      </a:r>
                      <a:endParaRPr lang="fr-CA"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5338" marR="65338" marT="0" marB="0"/>
                </a:tc>
                <a:extLst>
                  <a:ext uri="{0D108BD9-81ED-4DB2-BD59-A6C34878D82A}">
                    <a16:rowId xmlns:a16="http://schemas.microsoft.com/office/drawing/2014/main" val="10006"/>
                  </a:ext>
                </a:extLst>
              </a:tr>
              <a:tr h="822294">
                <a:tc>
                  <a:txBody>
                    <a:bodyPr/>
                    <a:lstStyle/>
                    <a:p>
                      <a:pPr algn="l">
                        <a:lnSpc>
                          <a:spcPct val="115000"/>
                        </a:lnSpc>
                        <a:spcAft>
                          <a:spcPts val="0"/>
                        </a:spcAft>
                      </a:pPr>
                      <a:r>
                        <a:rPr lang="fr-CA" sz="1300">
                          <a:effectLst/>
                        </a:rPr>
                        <a:t>Comment?</a:t>
                      </a:r>
                      <a:endParaRPr lang="fr-CA" sz="1000">
                        <a:effectLst/>
                      </a:endParaRPr>
                    </a:p>
                    <a:p>
                      <a:pPr algn="l">
                        <a:lnSpc>
                          <a:spcPct val="115000"/>
                        </a:lnSpc>
                        <a:spcAft>
                          <a:spcPts val="1000"/>
                        </a:spcAft>
                      </a:pPr>
                      <a:r>
                        <a:rPr lang="fr-CA" sz="1000">
                          <a:effectLst/>
                        </a:rPr>
                        <a:t>Quelles approches peut-on considérer pour la recherche? De quel point de vue se placer?</a:t>
                      </a:r>
                    </a:p>
                    <a:p>
                      <a:pPr algn="l">
                        <a:lnSpc>
                          <a:spcPct val="115000"/>
                        </a:lnSpc>
                        <a:spcAft>
                          <a:spcPts val="1000"/>
                        </a:spcAft>
                      </a:pPr>
                      <a:r>
                        <a:rPr lang="fr-CA" sz="800">
                          <a:effectLst/>
                        </a:rPr>
                        <a:t>(Historique, sociale, scientifique, etc.)</a:t>
                      </a:r>
                      <a:endParaRPr lang="fr-CA"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5338" marR="65338" marT="0" marB="0"/>
                </a:tc>
                <a:tc>
                  <a:txBody>
                    <a:bodyPr/>
                    <a:lstStyle/>
                    <a:p>
                      <a:pPr algn="l">
                        <a:lnSpc>
                          <a:spcPct val="115000"/>
                        </a:lnSpc>
                        <a:spcAft>
                          <a:spcPts val="1000"/>
                        </a:spcAft>
                      </a:pPr>
                      <a:r>
                        <a:rPr lang="fr-CA" sz="1000">
                          <a:effectLst/>
                        </a:rPr>
                        <a:t> </a:t>
                      </a:r>
                      <a:endParaRPr lang="fr-CA"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5338" marR="65338" marT="0" marB="0"/>
                </a:tc>
                <a:tc>
                  <a:txBody>
                    <a:bodyPr/>
                    <a:lstStyle/>
                    <a:p>
                      <a:pPr algn="l">
                        <a:lnSpc>
                          <a:spcPct val="115000"/>
                        </a:lnSpc>
                        <a:spcAft>
                          <a:spcPts val="1000"/>
                        </a:spcAft>
                      </a:pPr>
                      <a:r>
                        <a:rPr lang="fr-CA" sz="1000" dirty="0">
                          <a:effectLst/>
                        </a:rPr>
                        <a:t> </a:t>
                      </a:r>
                      <a:endParaRPr lang="fr-CA"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338" marR="65338"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6177859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000" y="3744000"/>
            <a:ext cx="2815200" cy="1587426"/>
          </a:xfrm>
          <a:prstGeom prst="rect">
            <a:avLst/>
          </a:prstGeom>
        </p:spPr>
      </p:pic>
      <p:sp>
        <p:nvSpPr>
          <p:cNvPr id="6" name="Titre 7"/>
          <p:cNvSpPr>
            <a:spLocks noGrp="1"/>
          </p:cNvSpPr>
          <p:nvPr>
            <p:ph type="title"/>
          </p:nvPr>
        </p:nvSpPr>
        <p:spPr>
          <a:xfrm>
            <a:off x="2699791" y="3960689"/>
            <a:ext cx="2370973" cy="1296144"/>
          </a:xfrm>
        </p:spPr>
        <p:txBody>
          <a:bodyPr>
            <a:normAutofit/>
          </a:bodyPr>
          <a:lstStyle/>
          <a:p>
            <a:pPr algn="ctr"/>
            <a:r>
              <a:rPr lang="fr-CA" dirty="0" smtClean="0"/>
              <a:t>Capsule</a:t>
            </a:r>
            <a:br>
              <a:rPr lang="fr-CA" dirty="0" smtClean="0"/>
            </a:br>
            <a:r>
              <a:rPr lang="fr-CA" dirty="0" smtClean="0"/>
              <a:t>vidéo</a:t>
            </a:r>
            <a:endParaRPr lang="fr-CA" dirty="0"/>
          </a:p>
        </p:txBody>
      </p:sp>
      <p:pic>
        <p:nvPicPr>
          <p:cNvPr id="7" name="Image 6">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252" y="4976811"/>
            <a:ext cx="400050" cy="381000"/>
          </a:xfrm>
          <a:prstGeom prst="rect">
            <a:avLst/>
          </a:prstGeom>
        </p:spPr>
      </p:pic>
      <p:sp>
        <p:nvSpPr>
          <p:cNvPr id="5" name="Étoile à 5 branches 4"/>
          <p:cNvSpPr/>
          <p:nvPr/>
        </p:nvSpPr>
        <p:spPr>
          <a:xfrm>
            <a:off x="8644467" y="6282267"/>
            <a:ext cx="330200" cy="330200"/>
          </a:xfrm>
          <a:prstGeom prst="star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8206199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000" y="3769200"/>
            <a:ext cx="2815200" cy="1587426"/>
          </a:xfrm>
          <a:prstGeom prst="rect">
            <a:avLst/>
          </a:prstGeom>
        </p:spPr>
      </p:pic>
      <p:sp>
        <p:nvSpPr>
          <p:cNvPr id="6" name="Titre 7"/>
          <p:cNvSpPr>
            <a:spLocks noGrp="1"/>
          </p:cNvSpPr>
          <p:nvPr>
            <p:ph type="title"/>
          </p:nvPr>
        </p:nvSpPr>
        <p:spPr>
          <a:xfrm>
            <a:off x="2699791" y="3960689"/>
            <a:ext cx="2370973" cy="1296144"/>
          </a:xfrm>
        </p:spPr>
        <p:txBody>
          <a:bodyPr>
            <a:normAutofit/>
          </a:bodyPr>
          <a:lstStyle/>
          <a:p>
            <a:pPr algn="ctr"/>
            <a:r>
              <a:rPr lang="fr-CA" dirty="0" smtClean="0"/>
              <a:t>Capsule</a:t>
            </a:r>
            <a:br>
              <a:rPr lang="fr-CA" dirty="0" smtClean="0"/>
            </a:br>
            <a:r>
              <a:rPr lang="fr-CA" dirty="0" smtClean="0"/>
              <a:t>vidéo</a:t>
            </a:r>
            <a:endParaRPr lang="fr-CA" dirty="0"/>
          </a:p>
        </p:txBody>
      </p:sp>
      <p:pic>
        <p:nvPicPr>
          <p:cNvPr id="7" name="Image 6">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252" y="4976811"/>
            <a:ext cx="400050" cy="381000"/>
          </a:xfrm>
          <a:prstGeom prst="rect">
            <a:avLst/>
          </a:prstGeom>
        </p:spPr>
      </p:pic>
      <p:sp>
        <p:nvSpPr>
          <p:cNvPr id="8" name="Ellipse 7"/>
          <p:cNvSpPr/>
          <p:nvPr/>
        </p:nvSpPr>
        <p:spPr>
          <a:xfrm>
            <a:off x="8042988" y="6260951"/>
            <a:ext cx="853586" cy="484094"/>
          </a:xfrm>
          <a:prstGeom prst="ellipse">
            <a:avLst/>
          </a:prstGeom>
          <a:solidFill>
            <a:srgbClr val="F68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smtClean="0"/>
              <a:t>Web</a:t>
            </a:r>
            <a:endParaRPr lang="fr-CA" sz="1050" dirty="0"/>
          </a:p>
        </p:txBody>
      </p:sp>
    </p:spTree>
    <p:extLst>
      <p:ext uri="{BB962C8B-B14F-4D97-AF65-F5344CB8AC3E}">
        <p14:creationId xmlns:p14="http://schemas.microsoft.com/office/powerpoint/2010/main" val="19660691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14175355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1481651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35825354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03" y="0"/>
            <a:ext cx="7871994" cy="6858000"/>
          </a:xfrm>
          <a:prstGeom prst="rect">
            <a:avLst/>
          </a:prstGeom>
        </p:spPr>
      </p:pic>
    </p:spTree>
    <p:extLst>
      <p:ext uri="{BB962C8B-B14F-4D97-AF65-F5344CB8AC3E}">
        <p14:creationId xmlns:p14="http://schemas.microsoft.com/office/powerpoint/2010/main" val="30097998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139700" y="0"/>
            <a:ext cx="9448800" cy="7531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101"/>
            <a:ext cx="9144000" cy="6727798"/>
          </a:xfrm>
          <a:prstGeom prst="rect">
            <a:avLst/>
          </a:prstGeom>
        </p:spPr>
      </p:pic>
    </p:spTree>
    <p:extLst>
      <p:ext uri="{BB962C8B-B14F-4D97-AF65-F5344CB8AC3E}">
        <p14:creationId xmlns:p14="http://schemas.microsoft.com/office/powerpoint/2010/main" val="7814343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Des apprentissages à faire…</a:t>
            </a:r>
            <a:endParaRPr lang="fr-CA" dirty="0"/>
          </a:p>
        </p:txBody>
      </p:sp>
      <p:sp>
        <p:nvSpPr>
          <p:cNvPr id="3" name="Espace réservé du contenu 2"/>
          <p:cNvSpPr>
            <a:spLocks noGrp="1"/>
          </p:cNvSpPr>
          <p:nvPr>
            <p:ph idx="1"/>
          </p:nvPr>
        </p:nvSpPr>
        <p:spPr/>
        <p:txBody>
          <a:bodyPr/>
          <a:lstStyle/>
          <a:p>
            <a:r>
              <a:rPr lang="fr-CA" dirty="0" smtClean="0"/>
              <a:t>Du préscolaire à l’université</a:t>
            </a:r>
          </a:p>
          <a:p>
            <a:r>
              <a:rPr lang="fr-CA" dirty="0" smtClean="0"/>
              <a:t>Pour se développer comme</a:t>
            </a:r>
          </a:p>
          <a:p>
            <a:pPr lvl="1"/>
            <a:r>
              <a:rPr lang="fr-CA" dirty="0" smtClean="0"/>
              <a:t>Personne</a:t>
            </a:r>
          </a:p>
          <a:p>
            <a:pPr lvl="1"/>
            <a:r>
              <a:rPr lang="fr-CA" dirty="0" smtClean="0"/>
              <a:t>Apprenant</a:t>
            </a:r>
          </a:p>
          <a:p>
            <a:pPr lvl="1"/>
            <a:r>
              <a:rPr lang="fr-CA" dirty="0" smtClean="0"/>
              <a:t>Citoyen</a:t>
            </a:r>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7</a:t>
            </a:fld>
            <a:endParaRPr lang="fr-CA"/>
          </a:p>
        </p:txBody>
      </p:sp>
    </p:spTree>
    <p:extLst>
      <p:ext uri="{BB962C8B-B14F-4D97-AF65-F5344CB8AC3E}">
        <p14:creationId xmlns:p14="http://schemas.microsoft.com/office/powerpoint/2010/main" val="8251067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6D1B2AC-6F2B-489F-88EE-6297367FBD6D}" type="slidenum">
              <a:rPr lang="fr-CA" smtClean="0"/>
              <a:t>70</a:t>
            </a:fld>
            <a:endParaRPr lang="fr-CA"/>
          </a:p>
        </p:txBody>
      </p:sp>
      <p:graphicFrame>
        <p:nvGraphicFramePr>
          <p:cNvPr id="8" name="Tableau 7"/>
          <p:cNvGraphicFramePr>
            <a:graphicFrameLocks noGrp="1"/>
          </p:cNvGraphicFramePr>
          <p:nvPr/>
        </p:nvGraphicFramePr>
        <p:xfrm>
          <a:off x="236606" y="254325"/>
          <a:ext cx="8450194" cy="5933543"/>
        </p:xfrm>
        <a:graphic>
          <a:graphicData uri="http://schemas.openxmlformats.org/drawingml/2006/table">
            <a:tbl>
              <a:tblPr firstRow="1" firstCol="1" bandRow="1">
                <a:tableStyleId>{5C22544A-7EE6-4342-B048-85BDC9FD1C3A}</a:tableStyleId>
              </a:tblPr>
              <a:tblGrid>
                <a:gridCol w="2550268">
                  <a:extLst>
                    <a:ext uri="{9D8B030D-6E8A-4147-A177-3AD203B41FA5}">
                      <a16:colId xmlns:a16="http://schemas.microsoft.com/office/drawing/2014/main" val="20000"/>
                    </a:ext>
                  </a:extLst>
                </a:gridCol>
                <a:gridCol w="616864">
                  <a:extLst>
                    <a:ext uri="{9D8B030D-6E8A-4147-A177-3AD203B41FA5}">
                      <a16:colId xmlns:a16="http://schemas.microsoft.com/office/drawing/2014/main" val="20001"/>
                    </a:ext>
                  </a:extLst>
                </a:gridCol>
                <a:gridCol w="5283062">
                  <a:extLst>
                    <a:ext uri="{9D8B030D-6E8A-4147-A177-3AD203B41FA5}">
                      <a16:colId xmlns:a16="http://schemas.microsoft.com/office/drawing/2014/main" val="20002"/>
                    </a:ext>
                  </a:extLst>
                </a:gridCol>
              </a:tblGrid>
              <a:tr h="262780">
                <a:tc>
                  <a:txBody>
                    <a:bodyPr/>
                    <a:lstStyle/>
                    <a:p>
                      <a:pPr algn="ctr">
                        <a:lnSpc>
                          <a:spcPct val="115000"/>
                        </a:lnSpc>
                        <a:spcBef>
                          <a:spcPts val="600"/>
                        </a:spcBef>
                        <a:spcAft>
                          <a:spcPts val="600"/>
                        </a:spcAft>
                      </a:pPr>
                      <a:r>
                        <a:rPr lang="fr-CA" sz="1300" dirty="0">
                          <a:effectLst/>
                        </a:rPr>
                        <a:t>Questions</a:t>
                      </a:r>
                      <a:endParaRPr lang="fr-CA"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algn="ctr">
                        <a:lnSpc>
                          <a:spcPct val="115000"/>
                        </a:lnSpc>
                        <a:spcBef>
                          <a:spcPts val="600"/>
                        </a:spcBef>
                        <a:spcAft>
                          <a:spcPts val="600"/>
                        </a:spcAft>
                      </a:pPr>
                      <a:r>
                        <a:rPr lang="fr-CA" sz="800" dirty="0">
                          <a:effectLst/>
                        </a:rPr>
                        <a:t>Ce que je sais</a:t>
                      </a:r>
                      <a:endParaRPr lang="fr-CA"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algn="ctr">
                        <a:lnSpc>
                          <a:spcPct val="115000"/>
                        </a:lnSpc>
                        <a:spcBef>
                          <a:spcPts val="600"/>
                        </a:spcBef>
                        <a:spcAft>
                          <a:spcPts val="600"/>
                        </a:spcAft>
                      </a:pPr>
                      <a:r>
                        <a:rPr lang="fr-CA" sz="1300" dirty="0">
                          <a:effectLst/>
                        </a:rPr>
                        <a:t>Ce que j’ai appris</a:t>
                      </a:r>
                      <a:endParaRPr lang="fr-CA"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extLst>
                  <a:ext uri="{0D108BD9-81ED-4DB2-BD59-A6C34878D82A}">
                    <a16:rowId xmlns:a16="http://schemas.microsoft.com/office/drawing/2014/main" val="10000"/>
                  </a:ext>
                </a:extLst>
              </a:tr>
              <a:tr h="531297">
                <a:tc>
                  <a:txBody>
                    <a:bodyPr/>
                    <a:lstStyle/>
                    <a:p>
                      <a:pPr algn="l">
                        <a:lnSpc>
                          <a:spcPct val="115000"/>
                        </a:lnSpc>
                        <a:spcAft>
                          <a:spcPts val="0"/>
                        </a:spcAft>
                      </a:pPr>
                      <a:r>
                        <a:rPr lang="fr-CA" sz="1200">
                          <a:effectLst/>
                        </a:rPr>
                        <a:t>Qui?</a:t>
                      </a:r>
                      <a:endParaRPr lang="fr-CA" sz="900">
                        <a:effectLst/>
                      </a:endParaRPr>
                    </a:p>
                    <a:p>
                      <a:pPr algn="l">
                        <a:lnSpc>
                          <a:spcPct val="115000"/>
                        </a:lnSpc>
                        <a:spcAft>
                          <a:spcPts val="1000"/>
                        </a:spcAft>
                      </a:pPr>
                      <a:r>
                        <a:rPr lang="fr-CA" sz="800">
                          <a:effectLst/>
                        </a:rPr>
                        <a:t>Quels individus ou quels groupes d’individus sont concernés par le thème?</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algn="l">
                        <a:lnSpc>
                          <a:spcPct val="115000"/>
                        </a:lnSpc>
                        <a:spcAft>
                          <a:spcPts val="1000"/>
                        </a:spcAft>
                      </a:pPr>
                      <a:r>
                        <a:rPr lang="fr-CA" sz="900">
                          <a:effectLst/>
                        </a:rPr>
                        <a:t> </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marL="342900" lvl="0" indent="-342900" algn="l">
                        <a:lnSpc>
                          <a:spcPct val="115000"/>
                        </a:lnSpc>
                        <a:spcAft>
                          <a:spcPts val="0"/>
                        </a:spcAft>
                        <a:buFont typeface="Wingdings" panose="05000000000000000000" pitchFamily="2" charset="2"/>
                        <a:buChar char=""/>
                      </a:pPr>
                      <a:r>
                        <a:rPr lang="fr-CA" sz="1000" dirty="0">
                          <a:effectLst/>
                        </a:rPr>
                        <a:t>Les étudiants (primaire, secondaire, collégial, universitaire)</a:t>
                      </a:r>
                      <a:endParaRPr lang="fr-CA" sz="900" dirty="0">
                        <a:effectLst/>
                      </a:endParaRPr>
                    </a:p>
                    <a:p>
                      <a:pPr marL="342900" lvl="0" indent="-342900" algn="l">
                        <a:lnSpc>
                          <a:spcPct val="115000"/>
                        </a:lnSpc>
                        <a:spcAft>
                          <a:spcPts val="0"/>
                        </a:spcAft>
                        <a:buFont typeface="Wingdings" panose="05000000000000000000" pitchFamily="2" charset="2"/>
                        <a:buChar char=""/>
                        <a:tabLst>
                          <a:tab pos="228600" algn="l"/>
                        </a:tabLst>
                      </a:pPr>
                      <a:r>
                        <a:rPr lang="fr-CA" sz="1000" dirty="0">
                          <a:effectLst/>
                        </a:rPr>
                        <a:t>Les professeurs et les enseignants</a:t>
                      </a:r>
                      <a:endParaRPr lang="fr-CA" sz="900" dirty="0">
                        <a:effectLst/>
                      </a:endParaRPr>
                    </a:p>
                    <a:p>
                      <a:pPr marL="342900" lvl="0" indent="-342900" algn="l">
                        <a:lnSpc>
                          <a:spcPct val="115000"/>
                        </a:lnSpc>
                        <a:spcAft>
                          <a:spcPts val="0"/>
                        </a:spcAft>
                        <a:buFont typeface="Wingdings" panose="05000000000000000000" pitchFamily="2" charset="2"/>
                        <a:buChar char=""/>
                        <a:tabLst>
                          <a:tab pos="228600" algn="l"/>
                        </a:tabLst>
                      </a:pPr>
                      <a:r>
                        <a:rPr lang="fr-CA" sz="1000" dirty="0">
                          <a:effectLst/>
                        </a:rPr>
                        <a:t>Les gestionnaires des établissements d’enseignement</a:t>
                      </a:r>
                      <a:endParaRPr lang="fr-CA"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extLst>
                  <a:ext uri="{0D108BD9-81ED-4DB2-BD59-A6C34878D82A}">
                    <a16:rowId xmlns:a16="http://schemas.microsoft.com/office/drawing/2014/main" val="10001"/>
                  </a:ext>
                </a:extLst>
              </a:tr>
              <a:tr h="1255212">
                <a:tc>
                  <a:txBody>
                    <a:bodyPr/>
                    <a:lstStyle/>
                    <a:p>
                      <a:pPr algn="l">
                        <a:lnSpc>
                          <a:spcPct val="115000"/>
                        </a:lnSpc>
                        <a:spcAft>
                          <a:spcPts val="0"/>
                        </a:spcAft>
                      </a:pPr>
                      <a:r>
                        <a:rPr lang="fr-CA" sz="1200">
                          <a:effectLst/>
                        </a:rPr>
                        <a:t>Quoi?</a:t>
                      </a:r>
                      <a:endParaRPr lang="fr-CA" sz="900">
                        <a:effectLst/>
                      </a:endParaRPr>
                    </a:p>
                    <a:p>
                      <a:pPr algn="l">
                        <a:lnSpc>
                          <a:spcPct val="115000"/>
                        </a:lnSpc>
                        <a:spcAft>
                          <a:spcPts val="1000"/>
                        </a:spcAft>
                      </a:pPr>
                      <a:r>
                        <a:rPr lang="fr-CA" sz="800">
                          <a:effectLst/>
                        </a:rPr>
                        <a:t>Quels sont les aspects du thème? De quoi est-il question</a:t>
                      </a:r>
                      <a:r>
                        <a:rPr lang="fr-CA" sz="900">
                          <a:effectLst/>
                        </a:rPr>
                        <a:t>?</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algn="l">
                        <a:lnSpc>
                          <a:spcPct val="115000"/>
                        </a:lnSpc>
                        <a:spcAft>
                          <a:spcPts val="1000"/>
                        </a:spcAft>
                      </a:pPr>
                      <a:r>
                        <a:rPr lang="fr-CA" sz="900">
                          <a:effectLst/>
                        </a:rPr>
                        <a:t> </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marL="342900" lvl="0" indent="-342900" algn="l">
                        <a:lnSpc>
                          <a:spcPct val="115000"/>
                        </a:lnSpc>
                        <a:spcAft>
                          <a:spcPts val="0"/>
                        </a:spcAft>
                        <a:buFont typeface="Wingdings" panose="05000000000000000000" pitchFamily="2" charset="2"/>
                        <a:buChar char=""/>
                        <a:tabLst>
                          <a:tab pos="228600" algn="l"/>
                        </a:tabLst>
                      </a:pPr>
                      <a:r>
                        <a:rPr lang="fr-CA" sz="1000">
                          <a:effectLst/>
                        </a:rPr>
                        <a:t>Les acteurs concernés : étudiants / enseignants / directions</a:t>
                      </a:r>
                      <a:endParaRPr lang="fr-CA" sz="900">
                        <a:effectLst/>
                      </a:endParaRPr>
                    </a:p>
                    <a:p>
                      <a:pPr marL="342900" lvl="0" indent="-342900" algn="l">
                        <a:lnSpc>
                          <a:spcPct val="115000"/>
                        </a:lnSpc>
                        <a:spcAft>
                          <a:spcPts val="0"/>
                        </a:spcAft>
                        <a:buFont typeface="Wingdings" panose="05000000000000000000" pitchFamily="2" charset="2"/>
                        <a:buChar char=""/>
                        <a:tabLst>
                          <a:tab pos="228600" algn="l"/>
                        </a:tabLst>
                      </a:pPr>
                      <a:r>
                        <a:rPr lang="fr-CA" sz="1000">
                          <a:effectLst/>
                        </a:rPr>
                        <a:t>Causes : facilité d’accès à l’information sur Internet / méconnaissance du droit d’auteur</a:t>
                      </a:r>
                      <a:endParaRPr lang="fr-CA" sz="900">
                        <a:effectLst/>
                      </a:endParaRPr>
                    </a:p>
                    <a:p>
                      <a:pPr marL="342900" lvl="0" indent="-342900" algn="l">
                        <a:lnSpc>
                          <a:spcPct val="115000"/>
                        </a:lnSpc>
                        <a:spcAft>
                          <a:spcPts val="0"/>
                        </a:spcAft>
                        <a:buFont typeface="Wingdings" panose="05000000000000000000" pitchFamily="2" charset="2"/>
                        <a:buChar char=""/>
                        <a:tabLst>
                          <a:tab pos="228600" algn="l"/>
                        </a:tabLst>
                      </a:pPr>
                      <a:r>
                        <a:rPr lang="fr-CA" sz="1000">
                          <a:effectLst/>
                        </a:rPr>
                        <a:t>Conséquences : apprentissages limités /dévalorisation du système scolaire</a:t>
                      </a:r>
                      <a:endParaRPr lang="fr-CA" sz="900">
                        <a:effectLst/>
                      </a:endParaRPr>
                    </a:p>
                    <a:p>
                      <a:pPr marL="342900" lvl="0" indent="-342900" algn="l">
                        <a:lnSpc>
                          <a:spcPct val="115000"/>
                        </a:lnSpc>
                        <a:spcAft>
                          <a:spcPts val="0"/>
                        </a:spcAft>
                        <a:buFont typeface="Wingdings" panose="05000000000000000000" pitchFamily="2" charset="2"/>
                        <a:buChar char=""/>
                        <a:tabLst>
                          <a:tab pos="228600" algn="l"/>
                        </a:tabLst>
                      </a:pPr>
                      <a:r>
                        <a:rPr lang="fr-CA" sz="1000">
                          <a:effectLst/>
                        </a:rPr>
                        <a:t>Solutions : prévention / formation / sanction / variation des modes d’évaluation / logiciels</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extLst>
                  <a:ext uri="{0D108BD9-81ED-4DB2-BD59-A6C34878D82A}">
                    <a16:rowId xmlns:a16="http://schemas.microsoft.com/office/drawing/2014/main" val="10002"/>
                  </a:ext>
                </a:extLst>
              </a:tr>
              <a:tr h="792356">
                <a:tc>
                  <a:txBody>
                    <a:bodyPr/>
                    <a:lstStyle/>
                    <a:p>
                      <a:pPr algn="l">
                        <a:lnSpc>
                          <a:spcPct val="115000"/>
                        </a:lnSpc>
                        <a:spcAft>
                          <a:spcPts val="0"/>
                        </a:spcAft>
                      </a:pPr>
                      <a:r>
                        <a:rPr lang="fr-CA" sz="1200">
                          <a:effectLst/>
                        </a:rPr>
                        <a:t>Quand?</a:t>
                      </a:r>
                      <a:endParaRPr lang="fr-CA" sz="900">
                        <a:effectLst/>
                      </a:endParaRPr>
                    </a:p>
                    <a:p>
                      <a:pPr algn="l">
                        <a:lnSpc>
                          <a:spcPct val="115000"/>
                        </a:lnSpc>
                        <a:spcAft>
                          <a:spcPts val="600"/>
                        </a:spcAft>
                      </a:pPr>
                      <a:r>
                        <a:rPr lang="fr-CA" sz="800">
                          <a:effectLst/>
                        </a:rPr>
                        <a:t>De quelle période peut-on parler lorsque l’on traite du thème? </a:t>
                      </a:r>
                      <a:endParaRPr lang="fr-CA" sz="900">
                        <a:effectLst/>
                      </a:endParaRPr>
                    </a:p>
                    <a:p>
                      <a:pPr algn="l">
                        <a:lnSpc>
                          <a:spcPct val="115000"/>
                        </a:lnSpc>
                        <a:spcAft>
                          <a:spcPts val="1000"/>
                        </a:spcAft>
                      </a:pPr>
                      <a:r>
                        <a:rPr lang="fr-CA" sz="600">
                          <a:effectLst/>
                        </a:rPr>
                        <a:t>(De nos jours, dans le passé, dans l’avenir, à quelle saison, etc.).</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algn="l">
                        <a:lnSpc>
                          <a:spcPct val="115000"/>
                        </a:lnSpc>
                        <a:spcAft>
                          <a:spcPts val="1000"/>
                        </a:spcAft>
                      </a:pPr>
                      <a:r>
                        <a:rPr lang="fr-CA" sz="900">
                          <a:effectLst/>
                        </a:rPr>
                        <a:t> </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marL="342900" lvl="0" indent="-342900" algn="l">
                        <a:lnSpc>
                          <a:spcPct val="115000"/>
                        </a:lnSpc>
                        <a:spcAft>
                          <a:spcPts val="0"/>
                        </a:spcAft>
                        <a:buFont typeface="Wingdings" panose="05000000000000000000" pitchFamily="2" charset="2"/>
                        <a:buChar char=""/>
                        <a:tabLst>
                          <a:tab pos="228600" algn="l"/>
                        </a:tabLst>
                      </a:pPr>
                      <a:r>
                        <a:rPr lang="fr-CA" sz="1000" dirty="0">
                          <a:effectLst/>
                        </a:rPr>
                        <a:t>Depuis 2000 : Normes sur les compétences informationnelles de l’ACRL</a:t>
                      </a:r>
                      <a:endParaRPr lang="fr-CA" sz="900" dirty="0">
                        <a:effectLst/>
                      </a:endParaRPr>
                    </a:p>
                    <a:p>
                      <a:pPr marL="342900" lvl="0" indent="-342900" algn="l">
                        <a:lnSpc>
                          <a:spcPct val="115000"/>
                        </a:lnSpc>
                        <a:spcAft>
                          <a:spcPts val="0"/>
                        </a:spcAft>
                        <a:buFont typeface="Wingdings" panose="05000000000000000000" pitchFamily="2" charset="2"/>
                        <a:buChar char=""/>
                        <a:tabLst>
                          <a:tab pos="228600" algn="l"/>
                        </a:tabLst>
                      </a:pPr>
                      <a:r>
                        <a:rPr lang="fr-CA" sz="1000" dirty="0">
                          <a:effectLst/>
                        </a:rPr>
                        <a:t>Depuis 2002 : Enquête auprès de 14 913 étudiants canadiens, médiatisation du phénomène</a:t>
                      </a:r>
                      <a:endParaRPr lang="fr-CA"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extLst>
                  <a:ext uri="{0D108BD9-81ED-4DB2-BD59-A6C34878D82A}">
                    <a16:rowId xmlns:a16="http://schemas.microsoft.com/office/drawing/2014/main" val="10003"/>
                  </a:ext>
                </a:extLst>
              </a:tr>
              <a:tr h="1255212">
                <a:tc>
                  <a:txBody>
                    <a:bodyPr/>
                    <a:lstStyle/>
                    <a:p>
                      <a:pPr algn="l">
                        <a:lnSpc>
                          <a:spcPct val="115000"/>
                        </a:lnSpc>
                        <a:spcAft>
                          <a:spcPts val="0"/>
                        </a:spcAft>
                      </a:pPr>
                      <a:r>
                        <a:rPr lang="fr-CA" sz="1200">
                          <a:effectLst/>
                        </a:rPr>
                        <a:t>Pourquoi?</a:t>
                      </a:r>
                      <a:endParaRPr lang="fr-CA" sz="900">
                        <a:effectLst/>
                      </a:endParaRPr>
                    </a:p>
                    <a:p>
                      <a:pPr algn="l">
                        <a:lnSpc>
                          <a:spcPct val="115000"/>
                        </a:lnSpc>
                        <a:spcAft>
                          <a:spcPts val="1000"/>
                        </a:spcAft>
                      </a:pPr>
                      <a:r>
                        <a:rPr lang="fr-CA" sz="800">
                          <a:effectLst/>
                        </a:rPr>
                        <a:t>Quels sont les enjeux du thème? Pourquoi s’en préoccupe-t-on?</a:t>
                      </a:r>
                      <a:endParaRPr lang="fr-CA" sz="900">
                        <a:effectLst/>
                      </a:endParaRPr>
                    </a:p>
                    <a:p>
                      <a:pPr algn="l">
                        <a:lnSpc>
                          <a:spcPct val="115000"/>
                        </a:lnSpc>
                        <a:spcAft>
                          <a:spcPts val="600"/>
                        </a:spcAft>
                      </a:pPr>
                      <a:r>
                        <a:rPr lang="fr-CA" sz="600">
                          <a:effectLst/>
                        </a:rPr>
                        <a:t>(Enjeux pour les individus, société, etc.) </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algn="l">
                        <a:lnSpc>
                          <a:spcPct val="115000"/>
                        </a:lnSpc>
                        <a:spcAft>
                          <a:spcPts val="1000"/>
                        </a:spcAft>
                      </a:pPr>
                      <a:r>
                        <a:rPr lang="fr-CA" sz="900">
                          <a:effectLst/>
                        </a:rPr>
                        <a:t> </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marL="342900" lvl="0" indent="-342900" algn="l">
                        <a:lnSpc>
                          <a:spcPct val="115000"/>
                        </a:lnSpc>
                        <a:spcAft>
                          <a:spcPts val="0"/>
                        </a:spcAft>
                        <a:buFont typeface="Wingdings" panose="05000000000000000000" pitchFamily="2" charset="2"/>
                        <a:buChar char=""/>
                        <a:tabLst>
                          <a:tab pos="228600" algn="l"/>
                        </a:tabLst>
                      </a:pPr>
                      <a:r>
                        <a:rPr lang="fr-CA" sz="1000">
                          <a:effectLst/>
                        </a:rPr>
                        <a:t>Enjeux en éducation : conséquences sur l’apprentissage et la maitrise des compétences attendues.</a:t>
                      </a:r>
                      <a:endParaRPr lang="fr-CA" sz="900">
                        <a:effectLst/>
                      </a:endParaRPr>
                    </a:p>
                    <a:p>
                      <a:pPr marL="342900" lvl="0" indent="-342900" algn="l">
                        <a:lnSpc>
                          <a:spcPct val="115000"/>
                        </a:lnSpc>
                        <a:spcAft>
                          <a:spcPts val="0"/>
                        </a:spcAft>
                        <a:buFont typeface="Wingdings" panose="05000000000000000000" pitchFamily="2" charset="2"/>
                        <a:buChar char=""/>
                        <a:tabLst>
                          <a:tab pos="228600" algn="l"/>
                        </a:tabLst>
                      </a:pPr>
                      <a:r>
                        <a:rPr lang="fr-CA" sz="1000">
                          <a:effectLst/>
                        </a:rPr>
                        <a:t>Enjeux pour la société : Dévalorisation des diplômes et bris du lien de confiance entre la société et le milieu scolaire.</a:t>
                      </a:r>
                      <a:endParaRPr lang="fr-CA" sz="900">
                        <a:effectLst/>
                      </a:endParaRPr>
                    </a:p>
                    <a:p>
                      <a:pPr marL="342900" lvl="0" indent="-342900" algn="l">
                        <a:lnSpc>
                          <a:spcPct val="115000"/>
                        </a:lnSpc>
                        <a:spcAft>
                          <a:spcPts val="0"/>
                        </a:spcAft>
                        <a:buFont typeface="Wingdings" panose="05000000000000000000" pitchFamily="2" charset="2"/>
                        <a:buChar char=""/>
                        <a:tabLst>
                          <a:tab pos="228600" algn="l"/>
                        </a:tabLst>
                      </a:pPr>
                      <a:r>
                        <a:rPr lang="fr-CA" sz="1000">
                          <a:effectLst/>
                        </a:rPr>
                        <a:t>Enjeux sur le plan éthique : méconnaissances des étudiants des implications éthiques et banalisation. Quels apprenants et citoyens voulons-nous former?</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extLst>
                  <a:ext uri="{0D108BD9-81ED-4DB2-BD59-A6C34878D82A}">
                    <a16:rowId xmlns:a16="http://schemas.microsoft.com/office/drawing/2014/main" val="10004"/>
                  </a:ext>
                </a:extLst>
              </a:tr>
              <a:tr h="744817">
                <a:tc>
                  <a:txBody>
                    <a:bodyPr/>
                    <a:lstStyle/>
                    <a:p>
                      <a:pPr algn="l">
                        <a:lnSpc>
                          <a:spcPct val="115000"/>
                        </a:lnSpc>
                        <a:spcAft>
                          <a:spcPts val="0"/>
                        </a:spcAft>
                      </a:pPr>
                      <a:r>
                        <a:rPr lang="fr-CA" sz="1200">
                          <a:effectLst/>
                        </a:rPr>
                        <a:t>Où?</a:t>
                      </a:r>
                      <a:endParaRPr lang="fr-CA" sz="900">
                        <a:effectLst/>
                      </a:endParaRPr>
                    </a:p>
                    <a:p>
                      <a:pPr algn="l">
                        <a:lnSpc>
                          <a:spcPct val="115000"/>
                        </a:lnSpc>
                        <a:spcAft>
                          <a:spcPts val="1000"/>
                        </a:spcAft>
                      </a:pPr>
                      <a:r>
                        <a:rPr lang="fr-CA" sz="800">
                          <a:effectLst/>
                        </a:rPr>
                        <a:t>Quels sont les endroits concernés par le thème?</a:t>
                      </a:r>
                      <a:endParaRPr lang="fr-CA" sz="900">
                        <a:effectLst/>
                      </a:endParaRPr>
                    </a:p>
                    <a:p>
                      <a:pPr algn="l">
                        <a:lnSpc>
                          <a:spcPct val="115000"/>
                        </a:lnSpc>
                        <a:spcAft>
                          <a:spcPts val="600"/>
                        </a:spcAft>
                      </a:pPr>
                      <a:r>
                        <a:rPr lang="fr-CA" sz="600">
                          <a:effectLst/>
                        </a:rPr>
                        <a:t>(Secteur, zone, pays, etc.)</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algn="l">
                        <a:lnSpc>
                          <a:spcPct val="115000"/>
                        </a:lnSpc>
                        <a:spcAft>
                          <a:spcPts val="1000"/>
                        </a:spcAft>
                      </a:pPr>
                      <a:r>
                        <a:rPr lang="fr-CA" sz="900">
                          <a:effectLst/>
                        </a:rPr>
                        <a:t> </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marL="342900" lvl="0" indent="-342900" algn="l">
                        <a:lnSpc>
                          <a:spcPct val="115000"/>
                        </a:lnSpc>
                        <a:spcAft>
                          <a:spcPts val="0"/>
                        </a:spcAft>
                        <a:buFont typeface="Wingdings" panose="05000000000000000000" pitchFamily="2" charset="2"/>
                        <a:buChar char=""/>
                        <a:tabLst>
                          <a:tab pos="228600" algn="l"/>
                        </a:tabLst>
                      </a:pPr>
                      <a:r>
                        <a:rPr lang="fr-CA" sz="1000">
                          <a:effectLst/>
                        </a:rPr>
                        <a:t>Québec / Canada / France / États-Unis / Etc.</a:t>
                      </a:r>
                      <a:endParaRPr lang="fr-CA" sz="900">
                        <a:effectLst/>
                      </a:endParaRPr>
                    </a:p>
                    <a:p>
                      <a:pPr algn="l">
                        <a:lnSpc>
                          <a:spcPct val="115000"/>
                        </a:lnSpc>
                        <a:spcAft>
                          <a:spcPts val="0"/>
                        </a:spcAft>
                      </a:pPr>
                      <a:r>
                        <a:rPr lang="fr-CA" sz="1000">
                          <a:effectLst/>
                        </a:rPr>
                        <a:t> </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extLst>
                  <a:ext uri="{0D108BD9-81ED-4DB2-BD59-A6C34878D82A}">
                    <a16:rowId xmlns:a16="http://schemas.microsoft.com/office/drawing/2014/main" val="10005"/>
                  </a:ext>
                </a:extLst>
              </a:tr>
              <a:tr h="1074233">
                <a:tc>
                  <a:txBody>
                    <a:bodyPr/>
                    <a:lstStyle/>
                    <a:p>
                      <a:pPr algn="l">
                        <a:lnSpc>
                          <a:spcPct val="115000"/>
                        </a:lnSpc>
                        <a:spcAft>
                          <a:spcPts val="0"/>
                        </a:spcAft>
                      </a:pPr>
                      <a:r>
                        <a:rPr lang="fr-CA" sz="1200">
                          <a:effectLst/>
                        </a:rPr>
                        <a:t>Comment?</a:t>
                      </a:r>
                      <a:endParaRPr lang="fr-CA" sz="900">
                        <a:effectLst/>
                      </a:endParaRPr>
                    </a:p>
                    <a:p>
                      <a:pPr algn="l">
                        <a:lnSpc>
                          <a:spcPct val="115000"/>
                        </a:lnSpc>
                        <a:spcAft>
                          <a:spcPts val="1000"/>
                        </a:spcAft>
                      </a:pPr>
                      <a:r>
                        <a:rPr lang="fr-CA" sz="800">
                          <a:effectLst/>
                        </a:rPr>
                        <a:t>Quelles approches peut-on considérer pour la recherche? De quel point de vue se placer?</a:t>
                      </a:r>
                      <a:endParaRPr lang="fr-CA" sz="900">
                        <a:effectLst/>
                      </a:endParaRPr>
                    </a:p>
                    <a:p>
                      <a:pPr algn="l">
                        <a:lnSpc>
                          <a:spcPct val="115000"/>
                        </a:lnSpc>
                        <a:spcAft>
                          <a:spcPts val="1000"/>
                        </a:spcAft>
                      </a:pPr>
                      <a:r>
                        <a:rPr lang="fr-CA" sz="600">
                          <a:effectLst/>
                        </a:rPr>
                        <a:t>(Historique, sociale, scientifique, etc.)</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algn="l">
                        <a:lnSpc>
                          <a:spcPct val="115000"/>
                        </a:lnSpc>
                        <a:spcAft>
                          <a:spcPts val="1000"/>
                        </a:spcAft>
                      </a:pPr>
                      <a:r>
                        <a:rPr lang="fr-CA" sz="900">
                          <a:effectLst/>
                        </a:rPr>
                        <a:t> </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marL="342900" lvl="0" indent="-342900" algn="l">
                        <a:lnSpc>
                          <a:spcPct val="115000"/>
                        </a:lnSpc>
                        <a:spcAft>
                          <a:spcPts val="0"/>
                        </a:spcAft>
                        <a:buFont typeface="Wingdings" panose="05000000000000000000" pitchFamily="2" charset="2"/>
                        <a:buChar char=""/>
                        <a:tabLst>
                          <a:tab pos="228600" algn="l"/>
                        </a:tabLst>
                      </a:pPr>
                      <a:r>
                        <a:rPr lang="fr-CA" sz="1000" dirty="0">
                          <a:effectLst/>
                        </a:rPr>
                        <a:t>Pédagogique : impact du plagiat sur les apprentissages</a:t>
                      </a:r>
                      <a:endParaRPr lang="fr-CA" sz="900" dirty="0">
                        <a:effectLst/>
                      </a:endParaRPr>
                    </a:p>
                    <a:p>
                      <a:pPr marL="342900" lvl="0" indent="-342900" algn="l">
                        <a:lnSpc>
                          <a:spcPct val="115000"/>
                        </a:lnSpc>
                        <a:spcAft>
                          <a:spcPts val="0"/>
                        </a:spcAft>
                        <a:buFont typeface="Wingdings" panose="05000000000000000000" pitchFamily="2" charset="2"/>
                        <a:buChar char=""/>
                        <a:tabLst>
                          <a:tab pos="228600" algn="l"/>
                        </a:tabLst>
                      </a:pPr>
                      <a:r>
                        <a:rPr lang="fr-CA" sz="1000" dirty="0">
                          <a:effectLst/>
                        </a:rPr>
                        <a:t>Éthique : infraction au droit d’auteur, non-respect de la propriété intellectuelle, etc.</a:t>
                      </a:r>
                      <a:endParaRPr lang="fr-CA" sz="900" dirty="0">
                        <a:effectLst/>
                      </a:endParaRPr>
                    </a:p>
                    <a:p>
                      <a:pPr marL="342900" lvl="0" indent="-342900" algn="l">
                        <a:lnSpc>
                          <a:spcPct val="115000"/>
                        </a:lnSpc>
                        <a:spcAft>
                          <a:spcPts val="0"/>
                        </a:spcAft>
                        <a:buFont typeface="Wingdings" panose="05000000000000000000" pitchFamily="2" charset="2"/>
                        <a:buChar char=""/>
                        <a:tabLst>
                          <a:tab pos="228600" algn="l"/>
                        </a:tabLst>
                      </a:pPr>
                      <a:r>
                        <a:rPr lang="fr-CA" sz="1000" dirty="0">
                          <a:effectLst/>
                        </a:rPr>
                        <a:t>Philosophique et culturel : remise en cause des valeurs et des objectifs associés à l’éducation </a:t>
                      </a:r>
                      <a:endParaRPr lang="fr-CA" sz="900" dirty="0">
                        <a:effectLst/>
                      </a:endParaRPr>
                    </a:p>
                    <a:p>
                      <a:pPr marL="342900" lvl="0" indent="-342900" algn="l">
                        <a:lnSpc>
                          <a:spcPct val="115000"/>
                        </a:lnSpc>
                        <a:spcAft>
                          <a:spcPts val="0"/>
                        </a:spcAft>
                        <a:buFont typeface="Wingdings" panose="05000000000000000000" pitchFamily="2" charset="2"/>
                        <a:buChar char=""/>
                        <a:tabLst>
                          <a:tab pos="228600" algn="l"/>
                        </a:tabLst>
                      </a:pPr>
                      <a:r>
                        <a:rPr lang="fr-CA" sz="1000" dirty="0">
                          <a:effectLst/>
                        </a:rPr>
                        <a:t>Légal : règlements institutionnels, sanctions appliquées</a:t>
                      </a:r>
                      <a:endParaRPr lang="fr-CA"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343037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7"/>
          <p:cNvSpPr>
            <a:spLocks noGrp="1"/>
          </p:cNvSpPr>
          <p:nvPr>
            <p:ph type="title"/>
          </p:nvPr>
        </p:nvSpPr>
        <p:spPr>
          <a:xfrm>
            <a:off x="2699791" y="3960689"/>
            <a:ext cx="2370973" cy="1296144"/>
          </a:xfrm>
        </p:spPr>
        <p:txBody>
          <a:bodyPr>
            <a:normAutofit/>
          </a:bodyPr>
          <a:lstStyle/>
          <a:p>
            <a:pPr algn="ctr"/>
            <a:r>
              <a:rPr lang="fr-CA" dirty="0" smtClean="0"/>
              <a:t>Capsule</a:t>
            </a:r>
            <a:br>
              <a:rPr lang="fr-CA" dirty="0" smtClean="0"/>
            </a:br>
            <a:r>
              <a:rPr lang="fr-CA" dirty="0" smtClean="0"/>
              <a:t>vidéo</a:t>
            </a:r>
            <a:endParaRPr lang="fr-CA"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000" y="3744000"/>
            <a:ext cx="2815510" cy="1587600"/>
          </a:xfrm>
          <a:prstGeom prst="rect">
            <a:avLst/>
          </a:prstGeom>
        </p:spPr>
      </p:pic>
      <p:pic>
        <p:nvPicPr>
          <p:cNvPr id="7" name="Image 6">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252" y="4976811"/>
            <a:ext cx="400050" cy="381000"/>
          </a:xfrm>
          <a:prstGeom prst="rect">
            <a:avLst/>
          </a:prstGeom>
        </p:spPr>
      </p:pic>
      <p:sp>
        <p:nvSpPr>
          <p:cNvPr id="9" name="Étoile à 5 branches 8"/>
          <p:cNvSpPr/>
          <p:nvPr/>
        </p:nvSpPr>
        <p:spPr>
          <a:xfrm>
            <a:off x="8644467" y="6282267"/>
            <a:ext cx="330200" cy="330200"/>
          </a:xfrm>
          <a:prstGeom prst="star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28531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re 7"/>
          <p:cNvSpPr>
            <a:spLocks noGrp="1"/>
          </p:cNvSpPr>
          <p:nvPr>
            <p:ph type="title"/>
          </p:nvPr>
        </p:nvSpPr>
        <p:spPr>
          <a:xfrm>
            <a:off x="2699791" y="3960689"/>
            <a:ext cx="2370973" cy="1296144"/>
          </a:xfrm>
        </p:spPr>
        <p:txBody>
          <a:bodyPr>
            <a:normAutofit/>
          </a:bodyPr>
          <a:lstStyle/>
          <a:p>
            <a:pPr algn="ctr"/>
            <a:r>
              <a:rPr lang="fr-CA" dirty="0" smtClean="0"/>
              <a:t>Capsule</a:t>
            </a:r>
            <a:br>
              <a:rPr lang="fr-CA" dirty="0" smtClean="0"/>
            </a:br>
            <a:r>
              <a:rPr lang="fr-CA" dirty="0" smtClean="0"/>
              <a:t>vidéo</a:t>
            </a:r>
            <a:endParaRPr lang="fr-CA"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000" y="3744000"/>
            <a:ext cx="2815510" cy="1587600"/>
          </a:xfrm>
          <a:prstGeom prst="rect">
            <a:avLst/>
          </a:prstGeom>
        </p:spPr>
      </p:pic>
      <p:pic>
        <p:nvPicPr>
          <p:cNvPr id="7" name="Image 6">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252" y="4976811"/>
            <a:ext cx="400050" cy="381000"/>
          </a:xfrm>
          <a:prstGeom prst="rect">
            <a:avLst/>
          </a:prstGeom>
        </p:spPr>
      </p:pic>
      <p:sp>
        <p:nvSpPr>
          <p:cNvPr id="9" name="Ellipse 8"/>
          <p:cNvSpPr/>
          <p:nvPr/>
        </p:nvSpPr>
        <p:spPr>
          <a:xfrm>
            <a:off x="8042988" y="6260951"/>
            <a:ext cx="853586" cy="484094"/>
          </a:xfrm>
          <a:prstGeom prst="ellipse">
            <a:avLst/>
          </a:prstGeom>
          <a:solidFill>
            <a:srgbClr val="F68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smtClean="0"/>
              <a:t>Web</a:t>
            </a:r>
            <a:endParaRPr lang="fr-CA" sz="1050" dirty="0"/>
          </a:p>
        </p:txBody>
      </p:sp>
    </p:spTree>
    <p:extLst>
      <p:ext uri="{BB962C8B-B14F-4D97-AF65-F5344CB8AC3E}">
        <p14:creationId xmlns:p14="http://schemas.microsoft.com/office/powerpoint/2010/main" val="42048220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31404775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15635575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15309920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1351180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875059" cy="6858000"/>
          </a:xfrm>
          <a:prstGeom prst="rect">
            <a:avLst/>
          </a:prstGeom>
        </p:spPr>
      </p:pic>
    </p:spTree>
    <p:extLst>
      <p:ext uri="{BB962C8B-B14F-4D97-AF65-F5344CB8AC3E}">
        <p14:creationId xmlns:p14="http://schemas.microsoft.com/office/powerpoint/2010/main" val="26722402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23959145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6D1B2AC-6F2B-489F-88EE-6297367FBD6D}" type="slidenum">
              <a:rPr lang="fr-CA" smtClean="0"/>
              <a:t>79</a:t>
            </a:fld>
            <a:endParaRPr lang="fr-CA"/>
          </a:p>
        </p:txBody>
      </p:sp>
      <p:graphicFrame>
        <p:nvGraphicFramePr>
          <p:cNvPr id="8" name="Tableau 7"/>
          <p:cNvGraphicFramePr>
            <a:graphicFrameLocks noGrp="1"/>
          </p:cNvGraphicFramePr>
          <p:nvPr/>
        </p:nvGraphicFramePr>
        <p:xfrm>
          <a:off x="236606" y="254325"/>
          <a:ext cx="8450194" cy="5933543"/>
        </p:xfrm>
        <a:graphic>
          <a:graphicData uri="http://schemas.openxmlformats.org/drawingml/2006/table">
            <a:tbl>
              <a:tblPr firstRow="1" firstCol="1" bandRow="1">
                <a:tableStyleId>{5C22544A-7EE6-4342-B048-85BDC9FD1C3A}</a:tableStyleId>
              </a:tblPr>
              <a:tblGrid>
                <a:gridCol w="2550268">
                  <a:extLst>
                    <a:ext uri="{9D8B030D-6E8A-4147-A177-3AD203B41FA5}">
                      <a16:colId xmlns:a16="http://schemas.microsoft.com/office/drawing/2014/main" val="20000"/>
                    </a:ext>
                  </a:extLst>
                </a:gridCol>
                <a:gridCol w="616864">
                  <a:extLst>
                    <a:ext uri="{9D8B030D-6E8A-4147-A177-3AD203B41FA5}">
                      <a16:colId xmlns:a16="http://schemas.microsoft.com/office/drawing/2014/main" val="20001"/>
                    </a:ext>
                  </a:extLst>
                </a:gridCol>
                <a:gridCol w="5283062">
                  <a:extLst>
                    <a:ext uri="{9D8B030D-6E8A-4147-A177-3AD203B41FA5}">
                      <a16:colId xmlns:a16="http://schemas.microsoft.com/office/drawing/2014/main" val="20002"/>
                    </a:ext>
                  </a:extLst>
                </a:gridCol>
              </a:tblGrid>
              <a:tr h="262780">
                <a:tc>
                  <a:txBody>
                    <a:bodyPr/>
                    <a:lstStyle/>
                    <a:p>
                      <a:pPr algn="ctr">
                        <a:lnSpc>
                          <a:spcPct val="115000"/>
                        </a:lnSpc>
                        <a:spcBef>
                          <a:spcPts val="600"/>
                        </a:spcBef>
                        <a:spcAft>
                          <a:spcPts val="600"/>
                        </a:spcAft>
                      </a:pPr>
                      <a:r>
                        <a:rPr lang="fr-CA" sz="1300" dirty="0">
                          <a:effectLst/>
                        </a:rPr>
                        <a:t>Questions</a:t>
                      </a:r>
                      <a:endParaRPr lang="fr-CA"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algn="ctr">
                        <a:lnSpc>
                          <a:spcPct val="115000"/>
                        </a:lnSpc>
                        <a:spcBef>
                          <a:spcPts val="600"/>
                        </a:spcBef>
                        <a:spcAft>
                          <a:spcPts val="600"/>
                        </a:spcAft>
                      </a:pPr>
                      <a:r>
                        <a:rPr lang="fr-CA" sz="800" dirty="0">
                          <a:effectLst/>
                        </a:rPr>
                        <a:t>Ce que je sais</a:t>
                      </a:r>
                      <a:endParaRPr lang="fr-CA"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algn="ctr">
                        <a:lnSpc>
                          <a:spcPct val="115000"/>
                        </a:lnSpc>
                        <a:spcBef>
                          <a:spcPts val="600"/>
                        </a:spcBef>
                        <a:spcAft>
                          <a:spcPts val="600"/>
                        </a:spcAft>
                      </a:pPr>
                      <a:r>
                        <a:rPr lang="fr-CA" sz="1300" dirty="0">
                          <a:effectLst/>
                        </a:rPr>
                        <a:t>Ce que j’ai appris</a:t>
                      </a:r>
                      <a:endParaRPr lang="fr-CA"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extLst>
                  <a:ext uri="{0D108BD9-81ED-4DB2-BD59-A6C34878D82A}">
                    <a16:rowId xmlns:a16="http://schemas.microsoft.com/office/drawing/2014/main" val="10000"/>
                  </a:ext>
                </a:extLst>
              </a:tr>
              <a:tr h="531297">
                <a:tc>
                  <a:txBody>
                    <a:bodyPr/>
                    <a:lstStyle/>
                    <a:p>
                      <a:pPr algn="l">
                        <a:lnSpc>
                          <a:spcPct val="115000"/>
                        </a:lnSpc>
                        <a:spcAft>
                          <a:spcPts val="0"/>
                        </a:spcAft>
                      </a:pPr>
                      <a:r>
                        <a:rPr lang="fr-CA" sz="1200">
                          <a:effectLst/>
                        </a:rPr>
                        <a:t>Qui?</a:t>
                      </a:r>
                      <a:endParaRPr lang="fr-CA" sz="900">
                        <a:effectLst/>
                      </a:endParaRPr>
                    </a:p>
                    <a:p>
                      <a:pPr algn="l">
                        <a:lnSpc>
                          <a:spcPct val="115000"/>
                        </a:lnSpc>
                        <a:spcAft>
                          <a:spcPts val="1000"/>
                        </a:spcAft>
                      </a:pPr>
                      <a:r>
                        <a:rPr lang="fr-CA" sz="800">
                          <a:effectLst/>
                        </a:rPr>
                        <a:t>Quels individus ou quels groupes d’individus sont concernés par le thème?</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algn="l">
                        <a:lnSpc>
                          <a:spcPct val="115000"/>
                        </a:lnSpc>
                        <a:spcAft>
                          <a:spcPts val="1000"/>
                        </a:spcAft>
                      </a:pPr>
                      <a:r>
                        <a:rPr lang="fr-CA" sz="900">
                          <a:effectLst/>
                        </a:rPr>
                        <a:t> </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marL="342900" lvl="0" indent="-342900" algn="l">
                        <a:lnSpc>
                          <a:spcPct val="115000"/>
                        </a:lnSpc>
                        <a:spcAft>
                          <a:spcPts val="0"/>
                        </a:spcAft>
                        <a:buFont typeface="Wingdings" panose="05000000000000000000" pitchFamily="2" charset="2"/>
                        <a:buChar char=""/>
                      </a:pPr>
                      <a:r>
                        <a:rPr lang="fr-CA" sz="1000" dirty="0">
                          <a:effectLst/>
                        </a:rPr>
                        <a:t>Les étudiants (primaire, secondaire, collégial, universitaire)</a:t>
                      </a:r>
                      <a:endParaRPr lang="fr-CA" sz="900" dirty="0">
                        <a:effectLst/>
                      </a:endParaRPr>
                    </a:p>
                    <a:p>
                      <a:pPr marL="342900" lvl="0" indent="-342900" algn="l">
                        <a:lnSpc>
                          <a:spcPct val="115000"/>
                        </a:lnSpc>
                        <a:spcAft>
                          <a:spcPts val="0"/>
                        </a:spcAft>
                        <a:buFont typeface="Wingdings" panose="05000000000000000000" pitchFamily="2" charset="2"/>
                        <a:buChar char=""/>
                        <a:tabLst>
                          <a:tab pos="228600" algn="l"/>
                        </a:tabLst>
                      </a:pPr>
                      <a:r>
                        <a:rPr lang="fr-CA" sz="1000" dirty="0">
                          <a:effectLst/>
                        </a:rPr>
                        <a:t>Les professeurs et les enseignants</a:t>
                      </a:r>
                      <a:endParaRPr lang="fr-CA" sz="900" dirty="0">
                        <a:effectLst/>
                      </a:endParaRPr>
                    </a:p>
                    <a:p>
                      <a:pPr marL="342900" lvl="0" indent="-342900" algn="l">
                        <a:lnSpc>
                          <a:spcPct val="115000"/>
                        </a:lnSpc>
                        <a:spcAft>
                          <a:spcPts val="0"/>
                        </a:spcAft>
                        <a:buFont typeface="Wingdings" panose="05000000000000000000" pitchFamily="2" charset="2"/>
                        <a:buChar char=""/>
                        <a:tabLst>
                          <a:tab pos="228600" algn="l"/>
                        </a:tabLst>
                      </a:pPr>
                      <a:r>
                        <a:rPr lang="fr-CA" sz="1000" dirty="0">
                          <a:effectLst/>
                        </a:rPr>
                        <a:t>Les gestionnaires des établissements d’enseignement</a:t>
                      </a:r>
                      <a:endParaRPr lang="fr-CA"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extLst>
                  <a:ext uri="{0D108BD9-81ED-4DB2-BD59-A6C34878D82A}">
                    <a16:rowId xmlns:a16="http://schemas.microsoft.com/office/drawing/2014/main" val="10001"/>
                  </a:ext>
                </a:extLst>
              </a:tr>
              <a:tr h="1255212">
                <a:tc>
                  <a:txBody>
                    <a:bodyPr/>
                    <a:lstStyle/>
                    <a:p>
                      <a:pPr algn="l">
                        <a:lnSpc>
                          <a:spcPct val="115000"/>
                        </a:lnSpc>
                        <a:spcAft>
                          <a:spcPts val="0"/>
                        </a:spcAft>
                      </a:pPr>
                      <a:r>
                        <a:rPr lang="fr-CA" sz="1200">
                          <a:effectLst/>
                        </a:rPr>
                        <a:t>Quoi?</a:t>
                      </a:r>
                      <a:endParaRPr lang="fr-CA" sz="900">
                        <a:effectLst/>
                      </a:endParaRPr>
                    </a:p>
                    <a:p>
                      <a:pPr algn="l">
                        <a:lnSpc>
                          <a:spcPct val="115000"/>
                        </a:lnSpc>
                        <a:spcAft>
                          <a:spcPts val="1000"/>
                        </a:spcAft>
                      </a:pPr>
                      <a:r>
                        <a:rPr lang="fr-CA" sz="800">
                          <a:effectLst/>
                        </a:rPr>
                        <a:t>Quels sont les aspects du thème? De quoi est-il question</a:t>
                      </a:r>
                      <a:r>
                        <a:rPr lang="fr-CA" sz="900">
                          <a:effectLst/>
                        </a:rPr>
                        <a:t>?</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algn="l">
                        <a:lnSpc>
                          <a:spcPct val="115000"/>
                        </a:lnSpc>
                        <a:spcAft>
                          <a:spcPts val="1000"/>
                        </a:spcAft>
                      </a:pPr>
                      <a:r>
                        <a:rPr lang="fr-CA" sz="900">
                          <a:effectLst/>
                        </a:rPr>
                        <a:t> </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marL="342900" lvl="0" indent="-342900" algn="l">
                        <a:lnSpc>
                          <a:spcPct val="115000"/>
                        </a:lnSpc>
                        <a:spcAft>
                          <a:spcPts val="0"/>
                        </a:spcAft>
                        <a:buFont typeface="Wingdings" panose="05000000000000000000" pitchFamily="2" charset="2"/>
                        <a:buChar char=""/>
                        <a:tabLst>
                          <a:tab pos="228600" algn="l"/>
                        </a:tabLst>
                      </a:pPr>
                      <a:r>
                        <a:rPr lang="fr-CA" sz="1000">
                          <a:effectLst/>
                        </a:rPr>
                        <a:t>Les acteurs concernés : étudiants / enseignants / directions</a:t>
                      </a:r>
                      <a:endParaRPr lang="fr-CA" sz="900">
                        <a:effectLst/>
                      </a:endParaRPr>
                    </a:p>
                    <a:p>
                      <a:pPr marL="342900" lvl="0" indent="-342900" algn="l">
                        <a:lnSpc>
                          <a:spcPct val="115000"/>
                        </a:lnSpc>
                        <a:spcAft>
                          <a:spcPts val="0"/>
                        </a:spcAft>
                        <a:buFont typeface="Wingdings" panose="05000000000000000000" pitchFamily="2" charset="2"/>
                        <a:buChar char=""/>
                        <a:tabLst>
                          <a:tab pos="228600" algn="l"/>
                        </a:tabLst>
                      </a:pPr>
                      <a:r>
                        <a:rPr lang="fr-CA" sz="1000">
                          <a:effectLst/>
                        </a:rPr>
                        <a:t>Causes : facilité d’accès à l’information sur Internet / méconnaissance du droit d’auteur</a:t>
                      </a:r>
                      <a:endParaRPr lang="fr-CA" sz="900">
                        <a:effectLst/>
                      </a:endParaRPr>
                    </a:p>
                    <a:p>
                      <a:pPr marL="342900" lvl="0" indent="-342900" algn="l">
                        <a:lnSpc>
                          <a:spcPct val="115000"/>
                        </a:lnSpc>
                        <a:spcAft>
                          <a:spcPts val="0"/>
                        </a:spcAft>
                        <a:buFont typeface="Wingdings" panose="05000000000000000000" pitchFamily="2" charset="2"/>
                        <a:buChar char=""/>
                        <a:tabLst>
                          <a:tab pos="228600" algn="l"/>
                        </a:tabLst>
                      </a:pPr>
                      <a:r>
                        <a:rPr lang="fr-CA" sz="1000">
                          <a:effectLst/>
                        </a:rPr>
                        <a:t>Conséquences : apprentissages limités /dévalorisation du système scolaire</a:t>
                      </a:r>
                      <a:endParaRPr lang="fr-CA" sz="900">
                        <a:effectLst/>
                      </a:endParaRPr>
                    </a:p>
                    <a:p>
                      <a:pPr marL="342900" lvl="0" indent="-342900" algn="l">
                        <a:lnSpc>
                          <a:spcPct val="115000"/>
                        </a:lnSpc>
                        <a:spcAft>
                          <a:spcPts val="0"/>
                        </a:spcAft>
                        <a:buFont typeface="Wingdings" panose="05000000000000000000" pitchFamily="2" charset="2"/>
                        <a:buChar char=""/>
                        <a:tabLst>
                          <a:tab pos="228600" algn="l"/>
                        </a:tabLst>
                      </a:pPr>
                      <a:r>
                        <a:rPr lang="fr-CA" sz="1000">
                          <a:effectLst/>
                        </a:rPr>
                        <a:t>Solutions : prévention / formation / sanction / variation des modes d’évaluation / logiciels</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extLst>
                  <a:ext uri="{0D108BD9-81ED-4DB2-BD59-A6C34878D82A}">
                    <a16:rowId xmlns:a16="http://schemas.microsoft.com/office/drawing/2014/main" val="10002"/>
                  </a:ext>
                </a:extLst>
              </a:tr>
              <a:tr h="792356">
                <a:tc>
                  <a:txBody>
                    <a:bodyPr/>
                    <a:lstStyle/>
                    <a:p>
                      <a:pPr algn="l">
                        <a:lnSpc>
                          <a:spcPct val="115000"/>
                        </a:lnSpc>
                        <a:spcAft>
                          <a:spcPts val="0"/>
                        </a:spcAft>
                      </a:pPr>
                      <a:r>
                        <a:rPr lang="fr-CA" sz="1200">
                          <a:effectLst/>
                        </a:rPr>
                        <a:t>Quand?</a:t>
                      </a:r>
                      <a:endParaRPr lang="fr-CA" sz="900">
                        <a:effectLst/>
                      </a:endParaRPr>
                    </a:p>
                    <a:p>
                      <a:pPr algn="l">
                        <a:lnSpc>
                          <a:spcPct val="115000"/>
                        </a:lnSpc>
                        <a:spcAft>
                          <a:spcPts val="600"/>
                        </a:spcAft>
                      </a:pPr>
                      <a:r>
                        <a:rPr lang="fr-CA" sz="800">
                          <a:effectLst/>
                        </a:rPr>
                        <a:t>De quelle période peut-on parler lorsque l’on traite du thème? </a:t>
                      </a:r>
                      <a:endParaRPr lang="fr-CA" sz="900">
                        <a:effectLst/>
                      </a:endParaRPr>
                    </a:p>
                    <a:p>
                      <a:pPr algn="l">
                        <a:lnSpc>
                          <a:spcPct val="115000"/>
                        </a:lnSpc>
                        <a:spcAft>
                          <a:spcPts val="1000"/>
                        </a:spcAft>
                      </a:pPr>
                      <a:r>
                        <a:rPr lang="fr-CA" sz="600">
                          <a:effectLst/>
                        </a:rPr>
                        <a:t>(De nos jours, dans le passé, dans l’avenir, à quelle saison, etc.).</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algn="l">
                        <a:lnSpc>
                          <a:spcPct val="115000"/>
                        </a:lnSpc>
                        <a:spcAft>
                          <a:spcPts val="1000"/>
                        </a:spcAft>
                      </a:pPr>
                      <a:r>
                        <a:rPr lang="fr-CA" sz="900">
                          <a:effectLst/>
                        </a:rPr>
                        <a:t> </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marL="342900" lvl="0" indent="-342900" algn="l">
                        <a:lnSpc>
                          <a:spcPct val="115000"/>
                        </a:lnSpc>
                        <a:spcAft>
                          <a:spcPts val="0"/>
                        </a:spcAft>
                        <a:buFont typeface="Wingdings" panose="05000000000000000000" pitchFamily="2" charset="2"/>
                        <a:buChar char=""/>
                        <a:tabLst>
                          <a:tab pos="228600" algn="l"/>
                        </a:tabLst>
                      </a:pPr>
                      <a:r>
                        <a:rPr lang="fr-CA" sz="1000" dirty="0">
                          <a:effectLst/>
                        </a:rPr>
                        <a:t>Depuis 2000 : Normes sur les compétences informationnelles de l’ACRL</a:t>
                      </a:r>
                      <a:endParaRPr lang="fr-CA" sz="900" dirty="0">
                        <a:effectLst/>
                      </a:endParaRPr>
                    </a:p>
                    <a:p>
                      <a:pPr marL="342900" lvl="0" indent="-342900" algn="l">
                        <a:lnSpc>
                          <a:spcPct val="115000"/>
                        </a:lnSpc>
                        <a:spcAft>
                          <a:spcPts val="0"/>
                        </a:spcAft>
                        <a:buFont typeface="Wingdings" panose="05000000000000000000" pitchFamily="2" charset="2"/>
                        <a:buChar char=""/>
                        <a:tabLst>
                          <a:tab pos="228600" algn="l"/>
                        </a:tabLst>
                      </a:pPr>
                      <a:r>
                        <a:rPr lang="fr-CA" sz="1000" dirty="0">
                          <a:effectLst/>
                        </a:rPr>
                        <a:t>Depuis 2002 : Enquête auprès de 14 913 étudiants canadiens, médiatisation du phénomène</a:t>
                      </a:r>
                      <a:endParaRPr lang="fr-CA"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extLst>
                  <a:ext uri="{0D108BD9-81ED-4DB2-BD59-A6C34878D82A}">
                    <a16:rowId xmlns:a16="http://schemas.microsoft.com/office/drawing/2014/main" val="10003"/>
                  </a:ext>
                </a:extLst>
              </a:tr>
              <a:tr h="1255212">
                <a:tc>
                  <a:txBody>
                    <a:bodyPr/>
                    <a:lstStyle/>
                    <a:p>
                      <a:pPr algn="l">
                        <a:lnSpc>
                          <a:spcPct val="115000"/>
                        </a:lnSpc>
                        <a:spcAft>
                          <a:spcPts val="0"/>
                        </a:spcAft>
                      </a:pPr>
                      <a:r>
                        <a:rPr lang="fr-CA" sz="1200">
                          <a:effectLst/>
                        </a:rPr>
                        <a:t>Pourquoi?</a:t>
                      </a:r>
                      <a:endParaRPr lang="fr-CA" sz="900">
                        <a:effectLst/>
                      </a:endParaRPr>
                    </a:p>
                    <a:p>
                      <a:pPr algn="l">
                        <a:lnSpc>
                          <a:spcPct val="115000"/>
                        </a:lnSpc>
                        <a:spcAft>
                          <a:spcPts val="1000"/>
                        </a:spcAft>
                      </a:pPr>
                      <a:r>
                        <a:rPr lang="fr-CA" sz="800">
                          <a:effectLst/>
                        </a:rPr>
                        <a:t>Quels sont les enjeux du thème? Pourquoi s’en préoccupe-t-on?</a:t>
                      </a:r>
                      <a:endParaRPr lang="fr-CA" sz="900">
                        <a:effectLst/>
                      </a:endParaRPr>
                    </a:p>
                    <a:p>
                      <a:pPr algn="l">
                        <a:lnSpc>
                          <a:spcPct val="115000"/>
                        </a:lnSpc>
                        <a:spcAft>
                          <a:spcPts val="600"/>
                        </a:spcAft>
                      </a:pPr>
                      <a:r>
                        <a:rPr lang="fr-CA" sz="600">
                          <a:effectLst/>
                        </a:rPr>
                        <a:t>(Enjeux pour les individus, société, etc.) </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algn="l">
                        <a:lnSpc>
                          <a:spcPct val="115000"/>
                        </a:lnSpc>
                        <a:spcAft>
                          <a:spcPts val="1000"/>
                        </a:spcAft>
                      </a:pPr>
                      <a:r>
                        <a:rPr lang="fr-CA" sz="900">
                          <a:effectLst/>
                        </a:rPr>
                        <a:t> </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marL="342900" lvl="0" indent="-342900" algn="l">
                        <a:lnSpc>
                          <a:spcPct val="115000"/>
                        </a:lnSpc>
                        <a:spcAft>
                          <a:spcPts val="0"/>
                        </a:spcAft>
                        <a:buFont typeface="Wingdings" panose="05000000000000000000" pitchFamily="2" charset="2"/>
                        <a:buChar char=""/>
                        <a:tabLst>
                          <a:tab pos="228600" algn="l"/>
                        </a:tabLst>
                      </a:pPr>
                      <a:r>
                        <a:rPr lang="fr-CA" sz="1000">
                          <a:effectLst/>
                        </a:rPr>
                        <a:t>Enjeux en éducation : conséquences sur l’apprentissage et la maitrise des compétences attendues.</a:t>
                      </a:r>
                      <a:endParaRPr lang="fr-CA" sz="900">
                        <a:effectLst/>
                      </a:endParaRPr>
                    </a:p>
                    <a:p>
                      <a:pPr marL="342900" lvl="0" indent="-342900" algn="l">
                        <a:lnSpc>
                          <a:spcPct val="115000"/>
                        </a:lnSpc>
                        <a:spcAft>
                          <a:spcPts val="0"/>
                        </a:spcAft>
                        <a:buFont typeface="Wingdings" panose="05000000000000000000" pitchFamily="2" charset="2"/>
                        <a:buChar char=""/>
                        <a:tabLst>
                          <a:tab pos="228600" algn="l"/>
                        </a:tabLst>
                      </a:pPr>
                      <a:r>
                        <a:rPr lang="fr-CA" sz="1000">
                          <a:effectLst/>
                        </a:rPr>
                        <a:t>Enjeux pour la société : Dévalorisation des diplômes et bris du lien de confiance entre la société et le milieu scolaire.</a:t>
                      </a:r>
                      <a:endParaRPr lang="fr-CA" sz="900">
                        <a:effectLst/>
                      </a:endParaRPr>
                    </a:p>
                    <a:p>
                      <a:pPr marL="342900" lvl="0" indent="-342900" algn="l">
                        <a:lnSpc>
                          <a:spcPct val="115000"/>
                        </a:lnSpc>
                        <a:spcAft>
                          <a:spcPts val="0"/>
                        </a:spcAft>
                        <a:buFont typeface="Wingdings" panose="05000000000000000000" pitchFamily="2" charset="2"/>
                        <a:buChar char=""/>
                        <a:tabLst>
                          <a:tab pos="228600" algn="l"/>
                        </a:tabLst>
                      </a:pPr>
                      <a:r>
                        <a:rPr lang="fr-CA" sz="1000">
                          <a:effectLst/>
                        </a:rPr>
                        <a:t>Enjeux sur le plan éthique : méconnaissances des étudiants des implications éthiques et banalisation. Quels apprenants et citoyens voulons-nous former?</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extLst>
                  <a:ext uri="{0D108BD9-81ED-4DB2-BD59-A6C34878D82A}">
                    <a16:rowId xmlns:a16="http://schemas.microsoft.com/office/drawing/2014/main" val="10004"/>
                  </a:ext>
                </a:extLst>
              </a:tr>
              <a:tr h="744817">
                <a:tc>
                  <a:txBody>
                    <a:bodyPr/>
                    <a:lstStyle/>
                    <a:p>
                      <a:pPr algn="l">
                        <a:lnSpc>
                          <a:spcPct val="115000"/>
                        </a:lnSpc>
                        <a:spcAft>
                          <a:spcPts val="0"/>
                        </a:spcAft>
                      </a:pPr>
                      <a:r>
                        <a:rPr lang="fr-CA" sz="1200">
                          <a:effectLst/>
                        </a:rPr>
                        <a:t>Où?</a:t>
                      </a:r>
                      <a:endParaRPr lang="fr-CA" sz="900">
                        <a:effectLst/>
                      </a:endParaRPr>
                    </a:p>
                    <a:p>
                      <a:pPr algn="l">
                        <a:lnSpc>
                          <a:spcPct val="115000"/>
                        </a:lnSpc>
                        <a:spcAft>
                          <a:spcPts val="1000"/>
                        </a:spcAft>
                      </a:pPr>
                      <a:r>
                        <a:rPr lang="fr-CA" sz="800">
                          <a:effectLst/>
                        </a:rPr>
                        <a:t>Quels sont les endroits concernés par le thème?</a:t>
                      </a:r>
                      <a:endParaRPr lang="fr-CA" sz="900">
                        <a:effectLst/>
                      </a:endParaRPr>
                    </a:p>
                    <a:p>
                      <a:pPr algn="l">
                        <a:lnSpc>
                          <a:spcPct val="115000"/>
                        </a:lnSpc>
                        <a:spcAft>
                          <a:spcPts val="600"/>
                        </a:spcAft>
                      </a:pPr>
                      <a:r>
                        <a:rPr lang="fr-CA" sz="600">
                          <a:effectLst/>
                        </a:rPr>
                        <a:t>(Secteur, zone, pays, etc.)</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algn="l">
                        <a:lnSpc>
                          <a:spcPct val="115000"/>
                        </a:lnSpc>
                        <a:spcAft>
                          <a:spcPts val="1000"/>
                        </a:spcAft>
                      </a:pPr>
                      <a:r>
                        <a:rPr lang="fr-CA" sz="900">
                          <a:effectLst/>
                        </a:rPr>
                        <a:t> </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marL="342900" lvl="0" indent="-342900" algn="l">
                        <a:lnSpc>
                          <a:spcPct val="115000"/>
                        </a:lnSpc>
                        <a:spcAft>
                          <a:spcPts val="0"/>
                        </a:spcAft>
                        <a:buFont typeface="Wingdings" panose="05000000000000000000" pitchFamily="2" charset="2"/>
                        <a:buChar char=""/>
                        <a:tabLst>
                          <a:tab pos="228600" algn="l"/>
                        </a:tabLst>
                      </a:pPr>
                      <a:r>
                        <a:rPr lang="fr-CA" sz="1000">
                          <a:effectLst/>
                        </a:rPr>
                        <a:t>Québec / Canada / France / États-Unis / Etc.</a:t>
                      </a:r>
                      <a:endParaRPr lang="fr-CA" sz="900">
                        <a:effectLst/>
                      </a:endParaRPr>
                    </a:p>
                    <a:p>
                      <a:pPr algn="l">
                        <a:lnSpc>
                          <a:spcPct val="115000"/>
                        </a:lnSpc>
                        <a:spcAft>
                          <a:spcPts val="0"/>
                        </a:spcAft>
                      </a:pPr>
                      <a:r>
                        <a:rPr lang="fr-CA" sz="1000">
                          <a:effectLst/>
                        </a:rPr>
                        <a:t> </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extLst>
                  <a:ext uri="{0D108BD9-81ED-4DB2-BD59-A6C34878D82A}">
                    <a16:rowId xmlns:a16="http://schemas.microsoft.com/office/drawing/2014/main" val="10005"/>
                  </a:ext>
                </a:extLst>
              </a:tr>
              <a:tr h="1074233">
                <a:tc>
                  <a:txBody>
                    <a:bodyPr/>
                    <a:lstStyle/>
                    <a:p>
                      <a:pPr algn="l">
                        <a:lnSpc>
                          <a:spcPct val="115000"/>
                        </a:lnSpc>
                        <a:spcAft>
                          <a:spcPts val="0"/>
                        </a:spcAft>
                      </a:pPr>
                      <a:r>
                        <a:rPr lang="fr-CA" sz="1200">
                          <a:effectLst/>
                        </a:rPr>
                        <a:t>Comment?</a:t>
                      </a:r>
                      <a:endParaRPr lang="fr-CA" sz="900">
                        <a:effectLst/>
                      </a:endParaRPr>
                    </a:p>
                    <a:p>
                      <a:pPr algn="l">
                        <a:lnSpc>
                          <a:spcPct val="115000"/>
                        </a:lnSpc>
                        <a:spcAft>
                          <a:spcPts val="1000"/>
                        </a:spcAft>
                      </a:pPr>
                      <a:r>
                        <a:rPr lang="fr-CA" sz="800">
                          <a:effectLst/>
                        </a:rPr>
                        <a:t>Quelles approches peut-on considérer pour la recherche? De quel point de vue se placer?</a:t>
                      </a:r>
                      <a:endParaRPr lang="fr-CA" sz="900">
                        <a:effectLst/>
                      </a:endParaRPr>
                    </a:p>
                    <a:p>
                      <a:pPr algn="l">
                        <a:lnSpc>
                          <a:spcPct val="115000"/>
                        </a:lnSpc>
                        <a:spcAft>
                          <a:spcPts val="1000"/>
                        </a:spcAft>
                      </a:pPr>
                      <a:r>
                        <a:rPr lang="fr-CA" sz="600">
                          <a:effectLst/>
                        </a:rPr>
                        <a:t>(Historique, sociale, scientifique, etc.)</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algn="l">
                        <a:lnSpc>
                          <a:spcPct val="115000"/>
                        </a:lnSpc>
                        <a:spcAft>
                          <a:spcPts val="1000"/>
                        </a:spcAft>
                      </a:pPr>
                      <a:r>
                        <a:rPr lang="fr-CA" sz="900">
                          <a:effectLst/>
                        </a:rPr>
                        <a:t> </a:t>
                      </a:r>
                      <a:endParaRPr lang="fr-CA"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tc>
                  <a:txBody>
                    <a:bodyPr/>
                    <a:lstStyle/>
                    <a:p>
                      <a:pPr marL="342900" lvl="0" indent="-342900" algn="l">
                        <a:lnSpc>
                          <a:spcPct val="115000"/>
                        </a:lnSpc>
                        <a:spcAft>
                          <a:spcPts val="0"/>
                        </a:spcAft>
                        <a:buFont typeface="Wingdings" panose="05000000000000000000" pitchFamily="2" charset="2"/>
                        <a:buChar char=""/>
                        <a:tabLst>
                          <a:tab pos="228600" algn="l"/>
                        </a:tabLst>
                      </a:pPr>
                      <a:r>
                        <a:rPr lang="fr-CA" sz="1000" dirty="0">
                          <a:effectLst/>
                        </a:rPr>
                        <a:t>Pédagogique : impact du plagiat sur les apprentissages</a:t>
                      </a:r>
                      <a:endParaRPr lang="fr-CA" sz="900" dirty="0">
                        <a:effectLst/>
                      </a:endParaRPr>
                    </a:p>
                    <a:p>
                      <a:pPr marL="342900" lvl="0" indent="-342900" algn="l">
                        <a:lnSpc>
                          <a:spcPct val="115000"/>
                        </a:lnSpc>
                        <a:spcAft>
                          <a:spcPts val="0"/>
                        </a:spcAft>
                        <a:buFont typeface="Wingdings" panose="05000000000000000000" pitchFamily="2" charset="2"/>
                        <a:buChar char=""/>
                        <a:tabLst>
                          <a:tab pos="228600" algn="l"/>
                        </a:tabLst>
                      </a:pPr>
                      <a:r>
                        <a:rPr lang="fr-CA" sz="1000" dirty="0">
                          <a:effectLst/>
                        </a:rPr>
                        <a:t>Éthique : infraction au droit d’auteur, non-respect de la propriété intellectuelle, etc.</a:t>
                      </a:r>
                      <a:endParaRPr lang="fr-CA" sz="900" dirty="0">
                        <a:effectLst/>
                      </a:endParaRPr>
                    </a:p>
                    <a:p>
                      <a:pPr marL="342900" lvl="0" indent="-342900" algn="l">
                        <a:lnSpc>
                          <a:spcPct val="115000"/>
                        </a:lnSpc>
                        <a:spcAft>
                          <a:spcPts val="0"/>
                        </a:spcAft>
                        <a:buFont typeface="Wingdings" panose="05000000000000000000" pitchFamily="2" charset="2"/>
                        <a:buChar char=""/>
                        <a:tabLst>
                          <a:tab pos="228600" algn="l"/>
                        </a:tabLst>
                      </a:pPr>
                      <a:r>
                        <a:rPr lang="fr-CA" sz="1000" dirty="0">
                          <a:effectLst/>
                        </a:rPr>
                        <a:t>Philosophique et culturel : remise en cause des valeurs et des objectifs associés à l’éducation </a:t>
                      </a:r>
                      <a:endParaRPr lang="fr-CA" sz="900" dirty="0">
                        <a:effectLst/>
                      </a:endParaRPr>
                    </a:p>
                    <a:p>
                      <a:pPr marL="342900" lvl="0" indent="-342900" algn="l">
                        <a:lnSpc>
                          <a:spcPct val="115000"/>
                        </a:lnSpc>
                        <a:spcAft>
                          <a:spcPts val="0"/>
                        </a:spcAft>
                        <a:buFont typeface="Wingdings" panose="05000000000000000000" pitchFamily="2" charset="2"/>
                        <a:buChar char=""/>
                        <a:tabLst>
                          <a:tab pos="228600" algn="l"/>
                        </a:tabLst>
                      </a:pPr>
                      <a:r>
                        <a:rPr lang="fr-CA" sz="1000" dirty="0">
                          <a:effectLst/>
                        </a:rPr>
                        <a:t>Légal : règlements institutionnels, sanctions appliquées</a:t>
                      </a:r>
                      <a:endParaRPr lang="fr-CA"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7019" marR="57019"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764834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Tests PISA (OCDE) 2012</a:t>
            </a:r>
            <a:endParaRPr lang="fr-CA" dirty="0"/>
          </a:p>
        </p:txBody>
      </p:sp>
      <p:sp>
        <p:nvSpPr>
          <p:cNvPr id="3" name="Espace réservé du contenu 2"/>
          <p:cNvSpPr>
            <a:spLocks noGrp="1"/>
          </p:cNvSpPr>
          <p:nvPr>
            <p:ph idx="1"/>
          </p:nvPr>
        </p:nvSpPr>
        <p:spPr/>
        <p:txBody>
          <a:bodyPr>
            <a:normAutofit fontScale="77500" lnSpcReduction="20000"/>
          </a:bodyPr>
          <a:lstStyle/>
          <a:p>
            <a:r>
              <a:rPr lang="fr-CA" dirty="0" smtClean="0"/>
              <a:t>Épreuves </a:t>
            </a:r>
            <a:r>
              <a:rPr lang="fr-CA" dirty="0"/>
              <a:t>de compréhension en lecture numérique dans un contexte de recherche </a:t>
            </a:r>
            <a:r>
              <a:rPr lang="fr-CA" dirty="0" smtClean="0"/>
              <a:t>d’information</a:t>
            </a:r>
          </a:p>
          <a:p>
            <a:pPr lvl="1"/>
            <a:r>
              <a:rPr lang="fr-CA" dirty="0"/>
              <a:t>Localiser, analyser et évaluer de manière critique </a:t>
            </a:r>
            <a:r>
              <a:rPr lang="fr-CA" dirty="0" smtClean="0"/>
              <a:t>l’information</a:t>
            </a:r>
            <a:endParaRPr lang="fr-CA" dirty="0"/>
          </a:p>
          <a:p>
            <a:pPr lvl="1"/>
            <a:r>
              <a:rPr lang="fr-CA" dirty="0" smtClean="0"/>
              <a:t>Dans un contexte </a:t>
            </a:r>
          </a:p>
          <a:p>
            <a:pPr lvl="2"/>
            <a:r>
              <a:rPr lang="fr-CA" dirty="0" smtClean="0"/>
              <a:t>Peu familier</a:t>
            </a:r>
          </a:p>
          <a:p>
            <a:pPr lvl="2"/>
            <a:r>
              <a:rPr lang="fr-CA" dirty="0" smtClean="0"/>
              <a:t>Présentant des ambiguïtés</a:t>
            </a:r>
          </a:p>
          <a:p>
            <a:pPr lvl="2"/>
            <a:r>
              <a:rPr lang="fr-CA" dirty="0" smtClean="0"/>
              <a:t>Plusieurs sites</a:t>
            </a:r>
            <a:endParaRPr lang="fr-CA" dirty="0"/>
          </a:p>
          <a:p>
            <a:pPr lvl="2"/>
            <a:r>
              <a:rPr lang="fr-CA" dirty="0" smtClean="0"/>
              <a:t>Sans consignes explicites</a:t>
            </a:r>
          </a:p>
          <a:p>
            <a:pPr lvl="2"/>
            <a:r>
              <a:rPr lang="fr-CA" dirty="0" smtClean="0"/>
              <a:t>En déterminant soi-même les critères d’évaluation</a:t>
            </a:r>
          </a:p>
          <a:p>
            <a:r>
              <a:rPr lang="fr-CA" dirty="0" smtClean="0"/>
              <a:t>Épreuves bien réussies (élèves de 15-16 ans)</a:t>
            </a:r>
          </a:p>
          <a:p>
            <a:pPr lvl="1"/>
            <a:r>
              <a:rPr lang="fr-CA" dirty="0" smtClean="0"/>
              <a:t>Par 13,6 % des jeunes Canadiens</a:t>
            </a:r>
          </a:p>
          <a:p>
            <a:pPr lvl="1"/>
            <a:r>
              <a:rPr lang="fr-CA" dirty="0" smtClean="0"/>
              <a:t>Par   9,6 % des jeunes Québécois</a:t>
            </a:r>
            <a:endParaRPr lang="fr-CA" dirty="0"/>
          </a:p>
          <a:p>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8</a:t>
            </a:fld>
            <a:endParaRPr lang="fr-CA"/>
          </a:p>
        </p:txBody>
      </p:sp>
    </p:spTree>
    <p:extLst>
      <p:ext uri="{BB962C8B-B14F-4D97-AF65-F5344CB8AC3E}">
        <p14:creationId xmlns:p14="http://schemas.microsoft.com/office/powerpoint/2010/main" val="21544666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Exemples de questions de recherche sur le plagiat</a:t>
            </a:r>
            <a:endParaRPr lang="fr-CA" dirty="0"/>
          </a:p>
        </p:txBody>
      </p:sp>
      <p:sp>
        <p:nvSpPr>
          <p:cNvPr id="3" name="Espace réservé du contenu 2"/>
          <p:cNvSpPr>
            <a:spLocks noGrp="1"/>
          </p:cNvSpPr>
          <p:nvPr>
            <p:ph idx="1"/>
          </p:nvPr>
        </p:nvSpPr>
        <p:spPr/>
        <p:txBody>
          <a:bodyPr>
            <a:normAutofit/>
          </a:bodyPr>
          <a:lstStyle/>
          <a:p>
            <a:pPr>
              <a:spcBef>
                <a:spcPts val="1200"/>
              </a:spcBef>
            </a:pPr>
            <a:r>
              <a:rPr lang="fr-CA" sz="2400" dirty="0" smtClean="0"/>
              <a:t>Quelles sont les conséquences sociales et humanistes du plagiat au niveau universitaire en Amérique du Nord comparées à celles de l’Asie?</a:t>
            </a:r>
          </a:p>
          <a:p>
            <a:pPr>
              <a:spcBef>
                <a:spcPts val="1200"/>
              </a:spcBef>
            </a:pPr>
            <a:r>
              <a:rPr lang="fr-CA" sz="2400" dirty="0" smtClean="0"/>
              <a:t>Quels sont les moyens concrets pour diminuer le   plagiat électronique dans les travaux scolaires des étudiants au niveau collégial et universitaire au Québec?</a:t>
            </a:r>
          </a:p>
          <a:p>
            <a:pPr>
              <a:spcBef>
                <a:spcPts val="1200"/>
              </a:spcBef>
            </a:pPr>
            <a:r>
              <a:rPr lang="fr-CA" sz="2400" dirty="0" smtClean="0"/>
              <a:t>Le plagiat occupe-t-il une grande place dans la société?</a:t>
            </a:r>
          </a:p>
          <a:p>
            <a:pPr>
              <a:spcBef>
                <a:spcPts val="1200"/>
              </a:spcBef>
            </a:pPr>
            <a:r>
              <a:rPr lang="fr-CA" sz="2400" dirty="0" smtClean="0"/>
              <a:t>Quelles sont les sanctions possibles suite au plagiat à l’aide de la technologie chez les étudiants de l’Université Laval?</a:t>
            </a:r>
          </a:p>
          <a:p>
            <a:pPr>
              <a:spcBef>
                <a:spcPts val="1200"/>
              </a:spcBef>
            </a:pPr>
            <a:endParaRPr lang="fr-CA" sz="2400"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80</a:t>
            </a:fld>
            <a:endParaRPr lang="fr-CA"/>
          </a:p>
        </p:txBody>
      </p:sp>
      <p:sp>
        <p:nvSpPr>
          <p:cNvPr id="5" name="Rectangle à coins arrondis 4"/>
          <p:cNvSpPr/>
          <p:nvPr/>
        </p:nvSpPr>
        <p:spPr>
          <a:xfrm rot="20903972">
            <a:off x="2562244" y="2109340"/>
            <a:ext cx="2166850" cy="549715"/>
          </a:xfrm>
          <a:prstGeom prst="roundRect">
            <a:avLst/>
          </a:prstGeom>
          <a:solidFill>
            <a:schemeClr val="bg1"/>
          </a:solidFill>
          <a:ln w="28575">
            <a:solidFill>
              <a:srgbClr val="F68B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smtClean="0">
                <a:solidFill>
                  <a:srgbClr val="F68B33"/>
                </a:solidFill>
                <a:latin typeface="Arial Black" panose="020B0A04020102020204" pitchFamily="34" charset="0"/>
                <a:sym typeface="Wingdings 2" panose="05020102010507070707" pitchFamily="18" charset="2"/>
              </a:rPr>
              <a:t></a:t>
            </a:r>
            <a:r>
              <a:rPr lang="fr-CA" sz="2000" dirty="0" smtClean="0">
                <a:solidFill>
                  <a:srgbClr val="F68B33"/>
                </a:solidFill>
                <a:latin typeface="Arial Black" panose="020B0A04020102020204" pitchFamily="34" charset="0"/>
                <a:sym typeface="Wingdings 2" panose="05020102010507070707" pitchFamily="18" charset="2"/>
              </a:rPr>
              <a:t> </a:t>
            </a:r>
            <a:r>
              <a:rPr lang="fr-CA" sz="1600" dirty="0" smtClean="0">
                <a:solidFill>
                  <a:srgbClr val="F68B33"/>
                </a:solidFill>
                <a:latin typeface="Arial Black" panose="020B0A04020102020204" pitchFamily="34" charset="0"/>
              </a:rPr>
              <a:t>IRRÉALISTE</a:t>
            </a:r>
            <a:endParaRPr lang="fr-CA" sz="1600" dirty="0">
              <a:solidFill>
                <a:srgbClr val="F68B33"/>
              </a:solidFill>
              <a:latin typeface="Arial Black" panose="020B0A04020102020204" pitchFamily="34" charset="0"/>
            </a:endParaRPr>
          </a:p>
        </p:txBody>
      </p:sp>
      <p:sp>
        <p:nvSpPr>
          <p:cNvPr id="7" name="Rectangle à coins arrondis 6"/>
          <p:cNvSpPr/>
          <p:nvPr/>
        </p:nvSpPr>
        <p:spPr>
          <a:xfrm>
            <a:off x="4762233" y="3548615"/>
            <a:ext cx="2356702" cy="351476"/>
          </a:xfrm>
          <a:prstGeom prst="roundRect">
            <a:avLst/>
          </a:prstGeom>
          <a:noFill/>
          <a:ln w="28575">
            <a:solidFill>
              <a:srgbClr val="8EC6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à coins arrondis 7"/>
          <p:cNvSpPr/>
          <p:nvPr/>
        </p:nvSpPr>
        <p:spPr>
          <a:xfrm>
            <a:off x="859409" y="3518380"/>
            <a:ext cx="2713350" cy="351476"/>
          </a:xfrm>
          <a:prstGeom prst="roundRect">
            <a:avLst/>
          </a:prstGeom>
          <a:noFill/>
          <a:ln w="28575">
            <a:solidFill>
              <a:srgbClr val="8EC6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à coins arrondis 8"/>
          <p:cNvSpPr/>
          <p:nvPr/>
        </p:nvSpPr>
        <p:spPr>
          <a:xfrm>
            <a:off x="3572759" y="3914878"/>
            <a:ext cx="3242819" cy="351476"/>
          </a:xfrm>
          <a:prstGeom prst="roundRect">
            <a:avLst/>
          </a:prstGeom>
          <a:noFill/>
          <a:ln w="28575">
            <a:solidFill>
              <a:srgbClr val="8EC6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à coins arrondis 9"/>
          <p:cNvSpPr/>
          <p:nvPr/>
        </p:nvSpPr>
        <p:spPr>
          <a:xfrm>
            <a:off x="7276148" y="3898215"/>
            <a:ext cx="1104281" cy="351476"/>
          </a:xfrm>
          <a:prstGeom prst="roundRect">
            <a:avLst/>
          </a:prstGeom>
          <a:noFill/>
          <a:ln w="28575">
            <a:solidFill>
              <a:srgbClr val="8EC6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à coins arrondis 10"/>
          <p:cNvSpPr/>
          <p:nvPr/>
        </p:nvSpPr>
        <p:spPr>
          <a:xfrm>
            <a:off x="5958651" y="3145171"/>
            <a:ext cx="1252854" cy="351476"/>
          </a:xfrm>
          <a:prstGeom prst="roundRect">
            <a:avLst/>
          </a:prstGeom>
          <a:noFill/>
          <a:ln w="28575">
            <a:solidFill>
              <a:srgbClr val="F68B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à coins arrondis 11"/>
          <p:cNvSpPr/>
          <p:nvPr/>
        </p:nvSpPr>
        <p:spPr>
          <a:xfrm rot="20903972">
            <a:off x="2819938" y="3368538"/>
            <a:ext cx="2426782" cy="642776"/>
          </a:xfrm>
          <a:prstGeom prst="roundRect">
            <a:avLst/>
          </a:prstGeom>
          <a:solidFill>
            <a:schemeClr val="bg1"/>
          </a:solidFill>
          <a:ln w="28575">
            <a:solidFill>
              <a:srgbClr val="F68B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smtClean="0">
                <a:solidFill>
                  <a:srgbClr val="F68B33"/>
                </a:solidFill>
                <a:latin typeface="Arial Black" panose="020B0A04020102020204" pitchFamily="34" charset="0"/>
                <a:sym typeface="Wingdings 2" panose="05020102010507070707" pitchFamily="18" charset="2"/>
              </a:rPr>
              <a:t></a:t>
            </a:r>
            <a:r>
              <a:rPr lang="fr-CA" sz="2000" dirty="0" smtClean="0">
                <a:solidFill>
                  <a:srgbClr val="F68B33"/>
                </a:solidFill>
                <a:latin typeface="Arial Black" panose="020B0A04020102020204" pitchFamily="34" charset="0"/>
                <a:sym typeface="Wingdings 2" panose="05020102010507070707" pitchFamily="18" charset="2"/>
              </a:rPr>
              <a:t> </a:t>
            </a:r>
            <a:r>
              <a:rPr lang="fr-CA" sz="1400" dirty="0" smtClean="0">
                <a:solidFill>
                  <a:srgbClr val="F68B33"/>
                </a:solidFill>
                <a:latin typeface="Arial Black" panose="020B0A04020102020204" pitchFamily="34" charset="0"/>
                <a:sym typeface="Wingdings 2" panose="05020102010507070707" pitchFamily="18" charset="2"/>
              </a:rPr>
              <a:t>CONCEPT PRINCIPAL ≠ NOM </a:t>
            </a:r>
            <a:endParaRPr lang="fr-CA" sz="1400" dirty="0">
              <a:solidFill>
                <a:srgbClr val="F68B33"/>
              </a:solidFill>
              <a:latin typeface="Arial Black" panose="020B0A04020102020204" pitchFamily="34" charset="0"/>
            </a:endParaRPr>
          </a:p>
        </p:txBody>
      </p:sp>
      <p:sp>
        <p:nvSpPr>
          <p:cNvPr id="13" name="Rectangle à coins arrondis 12"/>
          <p:cNvSpPr/>
          <p:nvPr/>
        </p:nvSpPr>
        <p:spPr>
          <a:xfrm rot="20962994">
            <a:off x="2992805" y="4378247"/>
            <a:ext cx="2081048" cy="447000"/>
          </a:xfrm>
          <a:prstGeom prst="roundRect">
            <a:avLst/>
          </a:prstGeom>
          <a:solidFill>
            <a:schemeClr val="bg1"/>
          </a:solidFill>
          <a:ln w="28575">
            <a:solidFill>
              <a:srgbClr val="F68B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smtClean="0">
                <a:solidFill>
                  <a:srgbClr val="F68B33"/>
                </a:solidFill>
                <a:latin typeface="Arial Black" panose="020B0A04020102020204" pitchFamily="34" charset="0"/>
                <a:sym typeface="Wingdings 2" panose="05020102010507070707" pitchFamily="18" charset="2"/>
              </a:rPr>
              <a:t></a:t>
            </a:r>
            <a:r>
              <a:rPr lang="fr-CA" sz="2000" dirty="0" smtClean="0">
                <a:solidFill>
                  <a:srgbClr val="F68B33"/>
                </a:solidFill>
                <a:latin typeface="Arial Black" panose="020B0A04020102020204" pitchFamily="34" charset="0"/>
                <a:sym typeface="Wingdings 2" panose="05020102010507070707" pitchFamily="18" charset="2"/>
              </a:rPr>
              <a:t> </a:t>
            </a:r>
            <a:r>
              <a:rPr lang="fr-CA" sz="1600" dirty="0" smtClean="0">
                <a:solidFill>
                  <a:srgbClr val="F68B33"/>
                </a:solidFill>
                <a:latin typeface="Arial Black" panose="020B0A04020102020204" pitchFamily="34" charset="0"/>
                <a:sym typeface="Wingdings 2" panose="05020102010507070707" pitchFamily="18" charset="2"/>
              </a:rPr>
              <a:t>TROP VAGUE</a:t>
            </a:r>
            <a:endParaRPr lang="fr-CA" sz="1600" dirty="0">
              <a:solidFill>
                <a:srgbClr val="F68B33"/>
              </a:solidFill>
              <a:latin typeface="Arial Black" panose="020B0A04020102020204" pitchFamily="34" charset="0"/>
            </a:endParaRPr>
          </a:p>
        </p:txBody>
      </p:sp>
      <p:sp>
        <p:nvSpPr>
          <p:cNvPr id="14" name="Rectangle à coins arrondis 13"/>
          <p:cNvSpPr/>
          <p:nvPr/>
        </p:nvSpPr>
        <p:spPr>
          <a:xfrm rot="20962994">
            <a:off x="3139434" y="5083329"/>
            <a:ext cx="2105159" cy="651199"/>
          </a:xfrm>
          <a:prstGeom prst="roundRect">
            <a:avLst/>
          </a:prstGeom>
          <a:solidFill>
            <a:schemeClr val="bg1"/>
          </a:solidFill>
          <a:ln w="28575">
            <a:solidFill>
              <a:srgbClr val="F68B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smtClean="0">
                <a:solidFill>
                  <a:srgbClr val="F68B33"/>
                </a:solidFill>
                <a:latin typeface="Arial Black" panose="020B0A04020102020204" pitchFamily="34" charset="0"/>
                <a:sym typeface="Wingdings 2" panose="05020102010507070707" pitchFamily="18" charset="2"/>
              </a:rPr>
              <a:t></a:t>
            </a:r>
            <a:r>
              <a:rPr lang="fr-CA" sz="2000" dirty="0" smtClean="0">
                <a:solidFill>
                  <a:srgbClr val="F68B33"/>
                </a:solidFill>
                <a:latin typeface="Arial Black" panose="020B0A04020102020204" pitchFamily="34" charset="0"/>
                <a:sym typeface="Wingdings 2" panose="05020102010507070707" pitchFamily="18" charset="2"/>
              </a:rPr>
              <a:t> </a:t>
            </a:r>
            <a:r>
              <a:rPr lang="fr-CA" sz="1600" dirty="0" smtClean="0">
                <a:solidFill>
                  <a:srgbClr val="F68B33"/>
                </a:solidFill>
                <a:latin typeface="Arial Black" panose="020B0A04020102020204" pitchFamily="34" charset="0"/>
                <a:sym typeface="Wingdings 2" panose="05020102010507070707" pitchFamily="18" charset="2"/>
              </a:rPr>
              <a:t>TROP RESTREINT</a:t>
            </a:r>
            <a:endParaRPr lang="fr-CA" sz="1600" dirty="0">
              <a:solidFill>
                <a:srgbClr val="F68B33"/>
              </a:solidFill>
              <a:latin typeface="Arial Black" panose="020B0A04020102020204" pitchFamily="34" charset="0"/>
            </a:endParaRPr>
          </a:p>
        </p:txBody>
      </p:sp>
    </p:spTree>
    <p:extLst>
      <p:ext uri="{BB962C8B-B14F-4D97-AF65-F5344CB8AC3E}">
        <p14:creationId xmlns:p14="http://schemas.microsoft.com/office/powerpoint/2010/main" val="28618527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smtClean="0"/>
              <a:t>Exemples de questions de recherche sur le plagiat</a:t>
            </a:r>
            <a:endParaRPr lang="fr-CA" dirty="0"/>
          </a:p>
        </p:txBody>
      </p:sp>
      <p:sp>
        <p:nvSpPr>
          <p:cNvPr id="3" name="Espace réservé du contenu 2"/>
          <p:cNvSpPr>
            <a:spLocks noGrp="1"/>
          </p:cNvSpPr>
          <p:nvPr>
            <p:ph idx="1"/>
          </p:nvPr>
        </p:nvSpPr>
        <p:spPr/>
        <p:txBody>
          <a:bodyPr>
            <a:normAutofit/>
          </a:bodyPr>
          <a:lstStyle/>
          <a:p>
            <a:pPr>
              <a:spcBef>
                <a:spcPts val="1200"/>
              </a:spcBef>
            </a:pPr>
            <a:r>
              <a:rPr lang="fr-CA" sz="2400" dirty="0" smtClean="0"/>
              <a:t>Quelles sont les conséquences sociales et humanistes du plagiat au niveau universitaire en Amérique du Nord comparées à celles de l’Asie?</a:t>
            </a:r>
          </a:p>
          <a:p>
            <a:pPr>
              <a:spcBef>
                <a:spcPts val="1200"/>
              </a:spcBef>
            </a:pPr>
            <a:endParaRPr lang="fr-CA" sz="2400" dirty="0" smtClean="0"/>
          </a:p>
          <a:p>
            <a:pPr>
              <a:spcBef>
                <a:spcPts val="1200"/>
              </a:spcBef>
            </a:pPr>
            <a:r>
              <a:rPr lang="fr-CA" sz="2400" dirty="0" smtClean="0"/>
              <a:t>Le plagiat occupe-t-il une grande place dans la société?</a:t>
            </a:r>
          </a:p>
          <a:p>
            <a:pPr>
              <a:spcBef>
                <a:spcPts val="1200"/>
              </a:spcBef>
            </a:pPr>
            <a:endParaRPr lang="fr-CA" sz="2400" dirty="0" smtClean="0"/>
          </a:p>
          <a:p>
            <a:pPr>
              <a:spcBef>
                <a:spcPts val="1200"/>
              </a:spcBef>
            </a:pPr>
            <a:r>
              <a:rPr lang="fr-CA" sz="2400" dirty="0" smtClean="0"/>
              <a:t>Quelles sont les sanctions possibles suite au plagiat à l’aide de la technologie chez les étudiants de l’Université Laval?</a:t>
            </a:r>
          </a:p>
          <a:p>
            <a:pPr>
              <a:spcBef>
                <a:spcPts val="1200"/>
              </a:spcBef>
            </a:pPr>
            <a:endParaRPr lang="fr-CA" sz="2400"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81</a:t>
            </a:fld>
            <a:endParaRPr lang="fr-CA"/>
          </a:p>
        </p:txBody>
      </p:sp>
      <p:sp>
        <p:nvSpPr>
          <p:cNvPr id="5" name="Rectangle à coins arrondis 4"/>
          <p:cNvSpPr/>
          <p:nvPr/>
        </p:nvSpPr>
        <p:spPr>
          <a:xfrm rot="20903972">
            <a:off x="2562244" y="2109340"/>
            <a:ext cx="2166850" cy="549715"/>
          </a:xfrm>
          <a:prstGeom prst="roundRect">
            <a:avLst/>
          </a:prstGeom>
          <a:solidFill>
            <a:schemeClr val="bg1"/>
          </a:solidFill>
          <a:ln w="28575">
            <a:solidFill>
              <a:srgbClr val="F68B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smtClean="0">
                <a:solidFill>
                  <a:srgbClr val="F68B33"/>
                </a:solidFill>
                <a:latin typeface="Arial Black" panose="020B0A04020102020204" pitchFamily="34" charset="0"/>
                <a:sym typeface="Wingdings 2" panose="05020102010507070707" pitchFamily="18" charset="2"/>
              </a:rPr>
              <a:t></a:t>
            </a:r>
            <a:r>
              <a:rPr lang="fr-CA" sz="2000" dirty="0" smtClean="0">
                <a:solidFill>
                  <a:srgbClr val="F68B33"/>
                </a:solidFill>
                <a:latin typeface="Arial Black" panose="020B0A04020102020204" pitchFamily="34" charset="0"/>
                <a:sym typeface="Wingdings 2" panose="05020102010507070707" pitchFamily="18" charset="2"/>
              </a:rPr>
              <a:t> </a:t>
            </a:r>
            <a:r>
              <a:rPr lang="fr-CA" sz="1600" dirty="0" smtClean="0">
                <a:solidFill>
                  <a:srgbClr val="F68B33"/>
                </a:solidFill>
                <a:latin typeface="Arial Black" panose="020B0A04020102020204" pitchFamily="34" charset="0"/>
              </a:rPr>
              <a:t>IRRÉALISTE</a:t>
            </a:r>
            <a:endParaRPr lang="fr-CA" sz="1600" dirty="0">
              <a:solidFill>
                <a:srgbClr val="F68B33"/>
              </a:solidFill>
              <a:latin typeface="Arial Black" panose="020B0A04020102020204" pitchFamily="34" charset="0"/>
            </a:endParaRPr>
          </a:p>
        </p:txBody>
      </p:sp>
      <p:sp>
        <p:nvSpPr>
          <p:cNvPr id="13" name="Rectangle à coins arrondis 12"/>
          <p:cNvSpPr/>
          <p:nvPr/>
        </p:nvSpPr>
        <p:spPr>
          <a:xfrm rot="20962994">
            <a:off x="2992805" y="3682922"/>
            <a:ext cx="2081048" cy="447000"/>
          </a:xfrm>
          <a:prstGeom prst="roundRect">
            <a:avLst/>
          </a:prstGeom>
          <a:solidFill>
            <a:schemeClr val="bg1"/>
          </a:solidFill>
          <a:ln w="28575">
            <a:solidFill>
              <a:srgbClr val="F68B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smtClean="0">
                <a:solidFill>
                  <a:srgbClr val="F68B33"/>
                </a:solidFill>
                <a:latin typeface="Arial Black" panose="020B0A04020102020204" pitchFamily="34" charset="0"/>
                <a:sym typeface="Wingdings 2" panose="05020102010507070707" pitchFamily="18" charset="2"/>
              </a:rPr>
              <a:t></a:t>
            </a:r>
            <a:r>
              <a:rPr lang="fr-CA" sz="2000" dirty="0" smtClean="0">
                <a:solidFill>
                  <a:srgbClr val="F68B33"/>
                </a:solidFill>
                <a:latin typeface="Arial Black" panose="020B0A04020102020204" pitchFamily="34" charset="0"/>
                <a:sym typeface="Wingdings 2" panose="05020102010507070707" pitchFamily="18" charset="2"/>
              </a:rPr>
              <a:t> </a:t>
            </a:r>
            <a:r>
              <a:rPr lang="fr-CA" sz="1600" dirty="0" smtClean="0">
                <a:solidFill>
                  <a:srgbClr val="F68B33"/>
                </a:solidFill>
                <a:latin typeface="Arial Black" panose="020B0A04020102020204" pitchFamily="34" charset="0"/>
                <a:sym typeface="Wingdings 2" panose="05020102010507070707" pitchFamily="18" charset="2"/>
              </a:rPr>
              <a:t>TROP VAGUE</a:t>
            </a:r>
            <a:endParaRPr lang="fr-CA" sz="1600" dirty="0">
              <a:solidFill>
                <a:srgbClr val="F68B33"/>
              </a:solidFill>
              <a:latin typeface="Arial Black" panose="020B0A04020102020204" pitchFamily="34" charset="0"/>
            </a:endParaRPr>
          </a:p>
        </p:txBody>
      </p:sp>
      <p:sp>
        <p:nvSpPr>
          <p:cNvPr id="14" name="Rectangle à coins arrondis 13"/>
          <p:cNvSpPr/>
          <p:nvPr/>
        </p:nvSpPr>
        <p:spPr>
          <a:xfrm rot="20962994">
            <a:off x="3301359" y="4788054"/>
            <a:ext cx="2105159" cy="651199"/>
          </a:xfrm>
          <a:prstGeom prst="roundRect">
            <a:avLst/>
          </a:prstGeom>
          <a:solidFill>
            <a:schemeClr val="bg1"/>
          </a:solidFill>
          <a:ln w="28575">
            <a:solidFill>
              <a:srgbClr val="F68B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smtClean="0">
                <a:solidFill>
                  <a:srgbClr val="F68B33"/>
                </a:solidFill>
                <a:latin typeface="Arial Black" panose="020B0A04020102020204" pitchFamily="34" charset="0"/>
                <a:sym typeface="Wingdings 2" panose="05020102010507070707" pitchFamily="18" charset="2"/>
              </a:rPr>
              <a:t></a:t>
            </a:r>
            <a:r>
              <a:rPr lang="fr-CA" sz="2000" dirty="0" smtClean="0">
                <a:solidFill>
                  <a:srgbClr val="F68B33"/>
                </a:solidFill>
                <a:latin typeface="Arial Black" panose="020B0A04020102020204" pitchFamily="34" charset="0"/>
                <a:sym typeface="Wingdings 2" panose="05020102010507070707" pitchFamily="18" charset="2"/>
              </a:rPr>
              <a:t> </a:t>
            </a:r>
            <a:r>
              <a:rPr lang="fr-CA" sz="1600" dirty="0" smtClean="0">
                <a:solidFill>
                  <a:srgbClr val="F68B33"/>
                </a:solidFill>
                <a:latin typeface="Arial Black" panose="020B0A04020102020204" pitchFamily="34" charset="0"/>
                <a:sym typeface="Wingdings 2" panose="05020102010507070707" pitchFamily="18" charset="2"/>
              </a:rPr>
              <a:t>TROP RESTREINT</a:t>
            </a:r>
            <a:endParaRPr lang="fr-CA" sz="1600" dirty="0">
              <a:solidFill>
                <a:srgbClr val="F68B33"/>
              </a:solidFill>
              <a:latin typeface="Arial Black" panose="020B0A04020102020204" pitchFamily="34" charset="0"/>
            </a:endParaRPr>
          </a:p>
        </p:txBody>
      </p:sp>
    </p:spTree>
    <p:extLst>
      <p:ext uri="{BB962C8B-B14F-4D97-AF65-F5344CB8AC3E}">
        <p14:creationId xmlns:p14="http://schemas.microsoft.com/office/powerpoint/2010/main" val="2745236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A" dirty="0"/>
              <a:t>Exemples de questions de recherche sur le plagiat</a:t>
            </a:r>
          </a:p>
        </p:txBody>
      </p:sp>
      <p:sp>
        <p:nvSpPr>
          <p:cNvPr id="3" name="Espace réservé du contenu 2"/>
          <p:cNvSpPr>
            <a:spLocks noGrp="1"/>
          </p:cNvSpPr>
          <p:nvPr>
            <p:ph idx="1"/>
          </p:nvPr>
        </p:nvSpPr>
        <p:spPr>
          <a:xfrm>
            <a:off x="216817" y="1844824"/>
            <a:ext cx="8804636" cy="4281339"/>
          </a:xfrm>
        </p:spPr>
        <p:txBody>
          <a:bodyPr>
            <a:normAutofit/>
          </a:bodyPr>
          <a:lstStyle/>
          <a:p>
            <a:pPr>
              <a:spcBef>
                <a:spcPts val="1200"/>
              </a:spcBef>
            </a:pPr>
            <a:r>
              <a:rPr lang="fr-CA" sz="2400" dirty="0" smtClean="0"/>
              <a:t>Pourquoi les </a:t>
            </a:r>
            <a:r>
              <a:rPr lang="fr-CA" sz="2400" dirty="0"/>
              <a:t>étudiants </a:t>
            </a:r>
            <a:r>
              <a:rPr lang="fr-CA" sz="2400" dirty="0" smtClean="0"/>
              <a:t>universitaires québécois utilisent-ils le </a:t>
            </a:r>
            <a:r>
              <a:rPr lang="fr-CA" sz="2400" dirty="0"/>
              <a:t>plagiat dans leurs travaux scolaires</a:t>
            </a:r>
            <a:r>
              <a:rPr lang="fr-CA" sz="2400" dirty="0" smtClean="0"/>
              <a:t>?</a:t>
            </a:r>
          </a:p>
          <a:p>
            <a:pPr marL="0" indent="0">
              <a:spcBef>
                <a:spcPts val="1200"/>
              </a:spcBef>
              <a:buNone/>
            </a:pPr>
            <a:r>
              <a:rPr lang="fr-CA" sz="2400" dirty="0" smtClean="0">
                <a:solidFill>
                  <a:srgbClr val="8EC65D"/>
                </a:solidFill>
              </a:rPr>
              <a:t>Question retenue: </a:t>
            </a:r>
            <a:endParaRPr lang="fr-CA" sz="2400" dirty="0">
              <a:solidFill>
                <a:srgbClr val="8EC65D"/>
              </a:solidFill>
            </a:endParaRPr>
          </a:p>
          <a:p>
            <a:pPr>
              <a:spcBef>
                <a:spcPts val="1200"/>
              </a:spcBef>
            </a:pPr>
            <a:r>
              <a:rPr lang="fr-CA" sz="2400" dirty="0" smtClean="0"/>
              <a:t>Quels sont les moyens de prévention à utiliser pour contrer le plagiat chez les étudiants universitaires du Québec?</a:t>
            </a:r>
          </a:p>
          <a:p>
            <a:pPr>
              <a:spcBef>
                <a:spcPts val="1200"/>
              </a:spcBef>
              <a:spcAft>
                <a:spcPts val="1200"/>
              </a:spcAft>
            </a:pPr>
            <a:endParaRPr lang="fr-CA" sz="2400" dirty="0" smtClean="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t>82</a:t>
            </a:fld>
            <a:endParaRPr lang="fr-CA"/>
          </a:p>
        </p:txBody>
      </p:sp>
      <p:sp>
        <p:nvSpPr>
          <p:cNvPr id="5" name="Rectangle à coins arrondis 4"/>
          <p:cNvSpPr/>
          <p:nvPr/>
        </p:nvSpPr>
        <p:spPr>
          <a:xfrm>
            <a:off x="3089634" y="2279999"/>
            <a:ext cx="2329260" cy="351476"/>
          </a:xfrm>
          <a:prstGeom prst="roundRect">
            <a:avLst/>
          </a:prstGeom>
          <a:noFill/>
          <a:ln w="28575">
            <a:solidFill>
              <a:srgbClr val="8EC6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à coins arrondis 5"/>
          <p:cNvSpPr/>
          <p:nvPr/>
        </p:nvSpPr>
        <p:spPr>
          <a:xfrm>
            <a:off x="2388887" y="1916478"/>
            <a:ext cx="3182354" cy="351476"/>
          </a:xfrm>
          <a:prstGeom prst="roundRect">
            <a:avLst/>
          </a:prstGeom>
          <a:noFill/>
          <a:ln w="28575">
            <a:solidFill>
              <a:srgbClr val="8EC6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à coins arrondis 6"/>
          <p:cNvSpPr/>
          <p:nvPr/>
        </p:nvSpPr>
        <p:spPr>
          <a:xfrm>
            <a:off x="5598660" y="1900758"/>
            <a:ext cx="1469925" cy="351476"/>
          </a:xfrm>
          <a:prstGeom prst="roundRect">
            <a:avLst/>
          </a:prstGeom>
          <a:noFill/>
          <a:ln w="28575">
            <a:solidFill>
              <a:srgbClr val="8EC6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à coins arrondis 7"/>
          <p:cNvSpPr/>
          <p:nvPr/>
        </p:nvSpPr>
        <p:spPr>
          <a:xfrm>
            <a:off x="565306" y="2267954"/>
            <a:ext cx="1027824" cy="351476"/>
          </a:xfrm>
          <a:prstGeom prst="roundRect">
            <a:avLst/>
          </a:prstGeom>
          <a:noFill/>
          <a:ln w="28575">
            <a:solidFill>
              <a:srgbClr val="8EC6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à coins arrondis 9"/>
          <p:cNvSpPr/>
          <p:nvPr/>
        </p:nvSpPr>
        <p:spPr>
          <a:xfrm rot="20962994">
            <a:off x="3324851" y="1942355"/>
            <a:ext cx="2105159" cy="651199"/>
          </a:xfrm>
          <a:prstGeom prst="roundRect">
            <a:avLst/>
          </a:prstGeom>
          <a:solidFill>
            <a:schemeClr val="bg1"/>
          </a:solidFill>
          <a:ln w="28575">
            <a:solidFill>
              <a:srgbClr val="8EC6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smtClean="0">
                <a:solidFill>
                  <a:srgbClr val="8EC65D"/>
                </a:solidFill>
                <a:latin typeface="Arial Black" panose="020B0A04020102020204" pitchFamily="34" charset="0"/>
                <a:sym typeface="Wingdings 2" panose="05020102010507070707" pitchFamily="18" charset="2"/>
              </a:rPr>
              <a:t> </a:t>
            </a:r>
            <a:r>
              <a:rPr lang="fr-CA" sz="1600" dirty="0" smtClean="0">
                <a:solidFill>
                  <a:srgbClr val="8EC65D"/>
                </a:solidFill>
                <a:latin typeface="Arial Black" panose="020B0A04020102020204" pitchFamily="34" charset="0"/>
                <a:sym typeface="Wingdings 2" panose="05020102010507070707" pitchFamily="18" charset="2"/>
              </a:rPr>
              <a:t>BONNE QUESTION</a:t>
            </a:r>
            <a:endParaRPr lang="fr-CA" sz="1600" dirty="0">
              <a:solidFill>
                <a:srgbClr val="8EC65D"/>
              </a:solidFill>
              <a:latin typeface="Arial Black" panose="020B0A04020102020204" pitchFamily="34" charset="0"/>
            </a:endParaRPr>
          </a:p>
        </p:txBody>
      </p:sp>
      <p:sp>
        <p:nvSpPr>
          <p:cNvPr id="11" name="Rectangle à coins arrondis 10"/>
          <p:cNvSpPr/>
          <p:nvPr/>
        </p:nvSpPr>
        <p:spPr>
          <a:xfrm>
            <a:off x="3121307" y="3681301"/>
            <a:ext cx="3176215" cy="351476"/>
          </a:xfrm>
          <a:prstGeom prst="roundRect">
            <a:avLst/>
          </a:prstGeom>
          <a:noFill/>
          <a:ln w="28575">
            <a:solidFill>
              <a:srgbClr val="8EC6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à coins arrondis 11"/>
          <p:cNvSpPr/>
          <p:nvPr/>
        </p:nvSpPr>
        <p:spPr>
          <a:xfrm>
            <a:off x="4224937" y="3317780"/>
            <a:ext cx="1480310" cy="351476"/>
          </a:xfrm>
          <a:prstGeom prst="roundRect">
            <a:avLst/>
          </a:prstGeom>
          <a:noFill/>
          <a:ln w="28575">
            <a:solidFill>
              <a:srgbClr val="8EC6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à coins arrondis 12"/>
          <p:cNvSpPr/>
          <p:nvPr/>
        </p:nvSpPr>
        <p:spPr>
          <a:xfrm>
            <a:off x="941267" y="3702491"/>
            <a:ext cx="972374" cy="351476"/>
          </a:xfrm>
          <a:prstGeom prst="roundRect">
            <a:avLst/>
          </a:prstGeom>
          <a:noFill/>
          <a:ln w="28575">
            <a:solidFill>
              <a:srgbClr val="8EC6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à coins arrondis 13"/>
          <p:cNvSpPr/>
          <p:nvPr/>
        </p:nvSpPr>
        <p:spPr>
          <a:xfrm>
            <a:off x="6722580" y="3702491"/>
            <a:ext cx="1167654" cy="351476"/>
          </a:xfrm>
          <a:prstGeom prst="roundRect">
            <a:avLst/>
          </a:prstGeom>
          <a:noFill/>
          <a:ln w="28575">
            <a:solidFill>
              <a:srgbClr val="8EC6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40800378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7" grpId="0" animBg="1"/>
      <p:bldP spid="8" grpId="0" animBg="1"/>
      <p:bldP spid="10" grpId="0" animBg="1"/>
      <p:bldP spid="11" grpId="0" animBg="1"/>
      <p:bldP spid="12" grpId="0" animBg="1"/>
      <p:bldP spid="13" grpId="0" animBg="1"/>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marL="514350" indent="-514350">
              <a:buFont typeface="+mj-lt"/>
              <a:buAutoNum type="arabicPeriod" startAt="3"/>
            </a:pPr>
            <a:r>
              <a:rPr lang="fr-CA" dirty="0" smtClean="0"/>
              <a:t>Trouver une source</a:t>
            </a:r>
            <a:endParaRPr lang="fr-CA" dirty="0"/>
          </a:p>
        </p:txBody>
      </p:sp>
    </p:spTree>
    <p:extLst>
      <p:ext uri="{BB962C8B-B14F-4D97-AF65-F5344CB8AC3E}">
        <p14:creationId xmlns:p14="http://schemas.microsoft.com/office/powerpoint/2010/main" val="30261456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560" y="1631276"/>
            <a:ext cx="6682719" cy="4559973"/>
          </a:xfrm>
          <a:prstGeom prst="rect">
            <a:avLst/>
          </a:prstGeom>
        </p:spPr>
      </p:pic>
      <p:sp>
        <p:nvSpPr>
          <p:cNvPr id="5" name="Titre 4"/>
          <p:cNvSpPr>
            <a:spLocks noGrp="1"/>
          </p:cNvSpPr>
          <p:nvPr>
            <p:ph type="title"/>
          </p:nvPr>
        </p:nvSpPr>
        <p:spPr/>
        <p:txBody>
          <a:bodyPr>
            <a:normAutofit fontScale="90000"/>
          </a:bodyPr>
          <a:lstStyle/>
          <a:p>
            <a:r>
              <a:rPr lang="fr-CA" dirty="0" smtClean="0"/>
              <a:t>Processus de recherche d’information</a:t>
            </a:r>
            <a:endParaRPr lang="fr-CA" dirty="0"/>
          </a:p>
        </p:txBody>
      </p:sp>
      <p:sp>
        <p:nvSpPr>
          <p:cNvPr id="12" name="Rectangle à coins arrondis 11"/>
          <p:cNvSpPr/>
          <p:nvPr/>
        </p:nvSpPr>
        <p:spPr>
          <a:xfrm>
            <a:off x="6118788" y="2464065"/>
            <a:ext cx="2877015" cy="1433921"/>
          </a:xfrm>
          <a:prstGeom prst="wedgeRoundRectCallout">
            <a:avLst/>
          </a:prstGeom>
          <a:solidFill>
            <a:srgbClr val="3B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fr-CA" sz="1200" dirty="0" smtClean="0"/>
              <a:t>Enrichir la liste de mots clés (synonymes, antonymes, etc.)</a:t>
            </a:r>
          </a:p>
          <a:p>
            <a:pPr marL="171450" indent="-171450">
              <a:buFont typeface="Arial" panose="020B0604020202020204" pitchFamily="34" charset="0"/>
              <a:buChar char="•"/>
            </a:pPr>
            <a:r>
              <a:rPr lang="fr-CA" sz="1200" dirty="0" smtClean="0"/>
              <a:t>Combiner les mots clés à l’aide d’opérateurs de recherche</a:t>
            </a:r>
          </a:p>
          <a:p>
            <a:pPr marL="171450" indent="-171450">
              <a:buFont typeface="Arial" panose="020B0604020202020204" pitchFamily="34" charset="0"/>
              <a:buChar char="•"/>
            </a:pPr>
            <a:r>
              <a:rPr lang="fr-CA" sz="1200" dirty="0" smtClean="0"/>
              <a:t>Déchiffrer les adresses Web pour évaluer la pertinence des résultats</a:t>
            </a:r>
          </a:p>
          <a:p>
            <a:pPr marL="171450" indent="-171450">
              <a:buFont typeface="Arial" panose="020B0604020202020204" pitchFamily="34" charset="0"/>
              <a:buChar char="•"/>
            </a:pPr>
            <a:r>
              <a:rPr lang="fr-CA" sz="1200" dirty="0" smtClean="0"/>
              <a:t>Relancer la recherche au besoin</a:t>
            </a:r>
          </a:p>
        </p:txBody>
      </p:sp>
      <p:sp>
        <p:nvSpPr>
          <p:cNvPr id="2" name="Espace réservé du numéro de diapositive 1"/>
          <p:cNvSpPr>
            <a:spLocks noGrp="1"/>
          </p:cNvSpPr>
          <p:nvPr>
            <p:ph type="sldNum" sz="quarter" idx="12"/>
          </p:nvPr>
        </p:nvSpPr>
        <p:spPr/>
        <p:txBody>
          <a:bodyPr/>
          <a:lstStyle/>
          <a:p>
            <a:fld id="{26D1B2AC-6F2B-489F-88EE-6297367FBD6D}" type="slidenum">
              <a:rPr lang="fr-CA" smtClean="0"/>
              <a:t>84</a:t>
            </a:fld>
            <a:endParaRPr lang="fr-CA"/>
          </a:p>
        </p:txBody>
      </p:sp>
    </p:spTree>
    <p:extLst>
      <p:ext uri="{BB962C8B-B14F-4D97-AF65-F5344CB8AC3E}">
        <p14:creationId xmlns:p14="http://schemas.microsoft.com/office/powerpoint/2010/main" val="20638891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7"/>
          <p:cNvSpPr>
            <a:spLocks noGrp="1"/>
          </p:cNvSpPr>
          <p:nvPr>
            <p:ph type="title"/>
          </p:nvPr>
        </p:nvSpPr>
        <p:spPr>
          <a:xfrm>
            <a:off x="2699791" y="3960689"/>
            <a:ext cx="2370973" cy="1296144"/>
          </a:xfrm>
        </p:spPr>
        <p:txBody>
          <a:bodyPr>
            <a:normAutofit/>
          </a:bodyPr>
          <a:lstStyle/>
          <a:p>
            <a:pPr algn="ctr"/>
            <a:r>
              <a:rPr lang="fr-CA" dirty="0" smtClean="0"/>
              <a:t>Capsule</a:t>
            </a:r>
            <a:br>
              <a:rPr lang="fr-CA" dirty="0" smtClean="0"/>
            </a:br>
            <a:r>
              <a:rPr lang="fr-CA" dirty="0" smtClean="0"/>
              <a:t>vidéo</a:t>
            </a:r>
            <a:endParaRPr lang="fr-CA" dirty="0"/>
          </a:p>
        </p:txBody>
      </p:sp>
      <p:pic>
        <p:nvPicPr>
          <p:cNvPr id="7" name="Image 6">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5252" y="4976811"/>
            <a:ext cx="400050" cy="381000"/>
          </a:xfrm>
          <a:prstGeom prst="rect">
            <a:avLst/>
          </a:prstGeom>
        </p:spPr>
      </p:pic>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000" y="3744000"/>
            <a:ext cx="2810828" cy="1584960"/>
          </a:xfrm>
          <a:prstGeom prst="rect">
            <a:avLst/>
          </a:prstGeom>
        </p:spPr>
      </p:pic>
      <p:sp>
        <p:nvSpPr>
          <p:cNvPr id="5" name="Étoile à 5 branches 4"/>
          <p:cNvSpPr/>
          <p:nvPr/>
        </p:nvSpPr>
        <p:spPr>
          <a:xfrm>
            <a:off x="8644467" y="6282267"/>
            <a:ext cx="330200" cy="330200"/>
          </a:xfrm>
          <a:prstGeom prst="star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9846597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7"/>
          <p:cNvSpPr>
            <a:spLocks noGrp="1"/>
          </p:cNvSpPr>
          <p:nvPr>
            <p:ph type="title"/>
          </p:nvPr>
        </p:nvSpPr>
        <p:spPr>
          <a:xfrm>
            <a:off x="2699791" y="3960689"/>
            <a:ext cx="2370973" cy="1296144"/>
          </a:xfrm>
        </p:spPr>
        <p:txBody>
          <a:bodyPr>
            <a:normAutofit/>
          </a:bodyPr>
          <a:lstStyle/>
          <a:p>
            <a:pPr algn="ctr"/>
            <a:r>
              <a:rPr lang="fr-CA" dirty="0" smtClean="0"/>
              <a:t>Capsule</a:t>
            </a:r>
            <a:br>
              <a:rPr lang="fr-CA" dirty="0" smtClean="0"/>
            </a:br>
            <a:r>
              <a:rPr lang="fr-CA" dirty="0" smtClean="0"/>
              <a:t>vidéo</a:t>
            </a:r>
            <a:endParaRPr lang="fr-CA" dirty="0"/>
          </a:p>
        </p:txBody>
      </p:sp>
      <p:pic>
        <p:nvPicPr>
          <p:cNvPr id="7" name="Image 6">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5252" y="4976811"/>
            <a:ext cx="400050" cy="381000"/>
          </a:xfrm>
          <a:prstGeom prst="rect">
            <a:avLst/>
          </a:prstGeom>
        </p:spPr>
      </p:pic>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000" y="3744000"/>
            <a:ext cx="2810828" cy="1584960"/>
          </a:xfrm>
          <a:prstGeom prst="rect">
            <a:avLst/>
          </a:prstGeom>
        </p:spPr>
      </p:pic>
      <p:sp>
        <p:nvSpPr>
          <p:cNvPr id="8" name="Ellipse 7"/>
          <p:cNvSpPr/>
          <p:nvPr/>
        </p:nvSpPr>
        <p:spPr>
          <a:xfrm>
            <a:off x="8042988" y="6260951"/>
            <a:ext cx="853586" cy="484094"/>
          </a:xfrm>
          <a:prstGeom prst="ellipse">
            <a:avLst/>
          </a:prstGeom>
          <a:solidFill>
            <a:srgbClr val="F68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smtClean="0"/>
              <a:t>Web</a:t>
            </a:r>
            <a:endParaRPr lang="fr-CA" sz="1050" dirty="0"/>
          </a:p>
        </p:txBody>
      </p:sp>
    </p:spTree>
    <p:extLst>
      <p:ext uri="{BB962C8B-B14F-4D97-AF65-F5344CB8AC3E}">
        <p14:creationId xmlns:p14="http://schemas.microsoft.com/office/powerpoint/2010/main" val="36308055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A" smtClean="0"/>
              <a:t>Choisir des mots clés significatifs</a:t>
            </a:r>
            <a:endParaRPr lang="fr-CA" dirty="0"/>
          </a:p>
        </p:txBody>
      </p:sp>
      <p:sp>
        <p:nvSpPr>
          <p:cNvPr id="13" name="Espace réservé du contenu 12"/>
          <p:cNvSpPr>
            <a:spLocks noGrp="1"/>
          </p:cNvSpPr>
          <p:nvPr>
            <p:ph idx="1"/>
          </p:nvPr>
        </p:nvSpPr>
        <p:spPr/>
        <p:txBody>
          <a:bodyPr>
            <a:normAutofit fontScale="92500" lnSpcReduction="20000"/>
          </a:bodyPr>
          <a:lstStyle/>
          <a:p>
            <a:r>
              <a:rPr lang="fr-CA" dirty="0" smtClean="0"/>
              <a:t>Hyperonyme et hyponyme</a:t>
            </a:r>
          </a:p>
          <a:p>
            <a:pPr lvl="1"/>
            <a:r>
              <a:rPr lang="fr-CA" sz="2400" dirty="0" smtClean="0">
                <a:solidFill>
                  <a:schemeClr val="accent1"/>
                </a:solidFill>
              </a:rPr>
              <a:t>Animal </a:t>
            </a:r>
            <a:r>
              <a:rPr lang="fr-CA" sz="2400" b="1" dirty="0" smtClean="0">
                <a:solidFill>
                  <a:schemeClr val="accent1"/>
                </a:solidFill>
              </a:rPr>
              <a:t>&gt;</a:t>
            </a:r>
            <a:r>
              <a:rPr lang="fr-CA" sz="2400" dirty="0" smtClean="0">
                <a:solidFill>
                  <a:schemeClr val="accent1"/>
                </a:solidFill>
              </a:rPr>
              <a:t> Mammifère </a:t>
            </a:r>
            <a:r>
              <a:rPr lang="fr-CA" sz="2400" b="1" dirty="0" smtClean="0">
                <a:solidFill>
                  <a:schemeClr val="accent1"/>
                </a:solidFill>
              </a:rPr>
              <a:t>&gt;</a:t>
            </a:r>
            <a:r>
              <a:rPr lang="fr-CA" sz="2400" dirty="0" smtClean="0">
                <a:solidFill>
                  <a:schemeClr val="accent1"/>
                </a:solidFill>
              </a:rPr>
              <a:t> Mammifère marin </a:t>
            </a:r>
            <a:r>
              <a:rPr lang="fr-CA" sz="2400" b="1" dirty="0">
                <a:solidFill>
                  <a:schemeClr val="accent1"/>
                </a:solidFill>
              </a:rPr>
              <a:t>&gt;</a:t>
            </a:r>
            <a:r>
              <a:rPr lang="fr-CA" sz="2400" dirty="0">
                <a:solidFill>
                  <a:schemeClr val="accent1"/>
                </a:solidFill>
              </a:rPr>
              <a:t> </a:t>
            </a:r>
            <a:r>
              <a:rPr lang="fr-CA" sz="2400" dirty="0" smtClean="0">
                <a:solidFill>
                  <a:schemeClr val="accent1"/>
                </a:solidFill>
              </a:rPr>
              <a:t>Baleine</a:t>
            </a:r>
            <a:endParaRPr lang="fr-CA" sz="2400" dirty="0">
              <a:solidFill>
                <a:schemeClr val="accent1"/>
              </a:solidFill>
            </a:endParaRPr>
          </a:p>
          <a:p>
            <a:r>
              <a:rPr lang="fr-CA" dirty="0" smtClean="0"/>
              <a:t>Synonyme et antonyme</a:t>
            </a:r>
          </a:p>
          <a:p>
            <a:pPr lvl="1"/>
            <a:r>
              <a:rPr lang="fr-CA" sz="2400" dirty="0" smtClean="0">
                <a:solidFill>
                  <a:schemeClr val="accent1"/>
                </a:solidFill>
              </a:rPr>
              <a:t>Nourriture </a:t>
            </a:r>
            <a:r>
              <a:rPr lang="fr-CA" sz="2400" b="1" dirty="0" smtClean="0">
                <a:solidFill>
                  <a:schemeClr val="accent1"/>
                </a:solidFill>
              </a:rPr>
              <a:t>=</a:t>
            </a:r>
            <a:r>
              <a:rPr lang="fr-CA" sz="2400" dirty="0" smtClean="0">
                <a:solidFill>
                  <a:schemeClr val="accent1"/>
                </a:solidFill>
              </a:rPr>
              <a:t> Alimentation </a:t>
            </a:r>
            <a:r>
              <a:rPr lang="fr-CA" sz="2400" b="1" dirty="0" smtClean="0">
                <a:solidFill>
                  <a:schemeClr val="accent1"/>
                </a:solidFill>
              </a:rPr>
              <a:t>=</a:t>
            </a:r>
            <a:r>
              <a:rPr lang="fr-CA" sz="2400" dirty="0" smtClean="0">
                <a:solidFill>
                  <a:schemeClr val="accent1"/>
                </a:solidFill>
              </a:rPr>
              <a:t> Nutrition </a:t>
            </a:r>
            <a:r>
              <a:rPr lang="fr-CA" sz="2400" b="1" dirty="0" smtClean="0">
                <a:solidFill>
                  <a:schemeClr val="accent1"/>
                </a:solidFill>
              </a:rPr>
              <a:t>=</a:t>
            </a:r>
            <a:r>
              <a:rPr lang="fr-CA" sz="2400" dirty="0" smtClean="0">
                <a:solidFill>
                  <a:schemeClr val="accent1"/>
                </a:solidFill>
              </a:rPr>
              <a:t> Régime alimentaire</a:t>
            </a:r>
          </a:p>
          <a:p>
            <a:pPr lvl="1"/>
            <a:r>
              <a:rPr lang="fr-CA" sz="2400" dirty="0" smtClean="0">
                <a:solidFill>
                  <a:schemeClr val="accent1"/>
                </a:solidFill>
              </a:rPr>
              <a:t>Espèce protégée  </a:t>
            </a:r>
            <a:r>
              <a:rPr lang="fr-CA" sz="2400" b="1" dirty="0" smtClean="0">
                <a:solidFill>
                  <a:schemeClr val="accent1"/>
                </a:solidFill>
              </a:rPr>
              <a:t>≠</a:t>
            </a:r>
            <a:r>
              <a:rPr lang="fr-CA" sz="2400" dirty="0" smtClean="0">
                <a:solidFill>
                  <a:schemeClr val="accent1"/>
                </a:solidFill>
              </a:rPr>
              <a:t> Espèce en péril</a:t>
            </a:r>
          </a:p>
          <a:p>
            <a:r>
              <a:rPr lang="fr-CA" dirty="0" smtClean="0"/>
              <a:t>Français et anglais</a:t>
            </a:r>
          </a:p>
          <a:p>
            <a:pPr lvl="1"/>
            <a:r>
              <a:rPr lang="fr-CA" sz="2400" dirty="0" smtClean="0">
                <a:solidFill>
                  <a:schemeClr val="accent1"/>
                </a:solidFill>
              </a:rPr>
              <a:t>Baleine = </a:t>
            </a:r>
            <a:r>
              <a:rPr lang="fr-CA" sz="2400" dirty="0" err="1" smtClean="0">
                <a:solidFill>
                  <a:schemeClr val="accent1"/>
                </a:solidFill>
              </a:rPr>
              <a:t>Whale</a:t>
            </a:r>
            <a:endParaRPr lang="fr-CA" sz="2400" dirty="0">
              <a:solidFill>
                <a:schemeClr val="accent1"/>
              </a:solidFill>
            </a:endParaRPr>
          </a:p>
          <a:p>
            <a:endParaRPr lang="fr-CA" dirty="0" smtClean="0"/>
          </a:p>
          <a:p>
            <a:r>
              <a:rPr lang="fr-CA" dirty="0" smtClean="0"/>
              <a:t>Éviter les mots de relation (trop vagues)</a:t>
            </a:r>
          </a:p>
          <a:p>
            <a:pPr lvl="1"/>
            <a:r>
              <a:rPr lang="fr-CA" sz="2400" dirty="0">
                <a:solidFill>
                  <a:schemeClr val="accent1"/>
                </a:solidFill>
              </a:rPr>
              <a:t>Cause, condition, conséquence, effet, etc.</a:t>
            </a:r>
          </a:p>
        </p:txBody>
      </p:sp>
    </p:spTree>
    <p:extLst>
      <p:ext uri="{BB962C8B-B14F-4D97-AF65-F5344CB8AC3E}">
        <p14:creationId xmlns:p14="http://schemas.microsoft.com/office/powerpoint/2010/main" val="42422640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6D1B2AC-6F2B-489F-88EE-6297367FBD6D}" type="slidenum">
              <a:rPr lang="fr-CA" smtClean="0"/>
              <a:t>88</a:t>
            </a:fld>
            <a:endParaRPr lang="fr-CA"/>
          </a:p>
        </p:txBody>
      </p:sp>
      <p:graphicFrame>
        <p:nvGraphicFramePr>
          <p:cNvPr id="3" name="Tableau 2"/>
          <p:cNvGraphicFramePr>
            <a:graphicFrameLocks noGrp="1"/>
          </p:cNvGraphicFramePr>
          <p:nvPr>
            <p:extLst/>
          </p:nvPr>
        </p:nvGraphicFramePr>
        <p:xfrm>
          <a:off x="457200" y="277508"/>
          <a:ext cx="8229600" cy="841248"/>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20000"/>
                    </a:ext>
                  </a:extLst>
                </a:gridCol>
              </a:tblGrid>
              <a:tr h="190726">
                <a:tc>
                  <a:txBody>
                    <a:bodyPr/>
                    <a:lstStyle/>
                    <a:p>
                      <a:pPr algn="ctr">
                        <a:lnSpc>
                          <a:spcPct val="115000"/>
                        </a:lnSpc>
                        <a:spcAft>
                          <a:spcPts val="0"/>
                        </a:spcAft>
                      </a:pPr>
                      <a:r>
                        <a:rPr lang="fr-CA" sz="1600" dirty="0">
                          <a:effectLst/>
                        </a:rPr>
                        <a:t>Question de recherche</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847" marR="67847" marT="0" marB="0"/>
                </a:tc>
                <a:extLst>
                  <a:ext uri="{0D108BD9-81ED-4DB2-BD59-A6C34878D82A}">
                    <a16:rowId xmlns:a16="http://schemas.microsoft.com/office/drawing/2014/main" val="10000"/>
                  </a:ext>
                </a:extLst>
              </a:tr>
              <a:tr h="533982">
                <a:tc>
                  <a:txBody>
                    <a:bodyPr/>
                    <a:lstStyle/>
                    <a:p>
                      <a:pPr algn="ctr">
                        <a:lnSpc>
                          <a:spcPct val="115000"/>
                        </a:lnSpc>
                        <a:spcAft>
                          <a:spcPts val="0"/>
                        </a:spcAft>
                      </a:pPr>
                      <a:r>
                        <a:rPr lang="fr-CA" sz="1600" dirty="0">
                          <a:effectLst/>
                        </a:rPr>
                        <a:t>Quels sont les moyens de prévention à utiliser pour contrer le plagiat </a:t>
                      </a:r>
                      <a:endParaRPr lang="fr-CA" sz="1600" dirty="0" smtClean="0">
                        <a:effectLst/>
                      </a:endParaRPr>
                    </a:p>
                    <a:p>
                      <a:pPr algn="ctr">
                        <a:lnSpc>
                          <a:spcPct val="115000"/>
                        </a:lnSpc>
                        <a:spcAft>
                          <a:spcPts val="0"/>
                        </a:spcAft>
                      </a:pPr>
                      <a:r>
                        <a:rPr lang="fr-CA" sz="1600" dirty="0" smtClean="0">
                          <a:effectLst/>
                        </a:rPr>
                        <a:t>chez </a:t>
                      </a:r>
                      <a:r>
                        <a:rPr lang="fr-CA" sz="1600" dirty="0">
                          <a:effectLst/>
                        </a:rPr>
                        <a:t>les étudiants universitaires au Québec?</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847" marR="67847" marT="0" marB="0" anchor="ctr"/>
                </a:tc>
                <a:extLst>
                  <a:ext uri="{0D108BD9-81ED-4DB2-BD59-A6C34878D82A}">
                    <a16:rowId xmlns:a16="http://schemas.microsoft.com/office/drawing/2014/main" val="10001"/>
                  </a:ext>
                </a:extLst>
              </a:tr>
            </a:tbl>
          </a:graphicData>
        </a:graphic>
      </p:graphicFrame>
      <p:graphicFrame>
        <p:nvGraphicFramePr>
          <p:cNvPr id="4" name="Tableau 3"/>
          <p:cNvGraphicFramePr>
            <a:graphicFrameLocks noGrp="1"/>
          </p:cNvGraphicFramePr>
          <p:nvPr>
            <p:extLst/>
          </p:nvPr>
        </p:nvGraphicFramePr>
        <p:xfrm>
          <a:off x="456738" y="1771657"/>
          <a:ext cx="8136256" cy="841248"/>
        </p:xfrm>
        <a:graphic>
          <a:graphicData uri="http://schemas.openxmlformats.org/drawingml/2006/table">
            <a:tbl>
              <a:tblPr firstRow="1" bandRow="1" bandCol="1">
                <a:tableStyleId>{5C22544A-7EE6-4342-B048-85BDC9FD1C3A}</a:tableStyleId>
              </a:tblPr>
              <a:tblGrid>
                <a:gridCol w="1762792">
                  <a:extLst>
                    <a:ext uri="{9D8B030D-6E8A-4147-A177-3AD203B41FA5}">
                      <a16:colId xmlns:a16="http://schemas.microsoft.com/office/drawing/2014/main" val="20000"/>
                    </a:ext>
                  </a:extLst>
                </a:gridCol>
                <a:gridCol w="361696">
                  <a:extLst>
                    <a:ext uri="{9D8B030D-6E8A-4147-A177-3AD203B41FA5}">
                      <a16:colId xmlns:a16="http://schemas.microsoft.com/office/drawing/2014/main" val="20001"/>
                    </a:ext>
                  </a:extLst>
                </a:gridCol>
                <a:gridCol w="1762792">
                  <a:extLst>
                    <a:ext uri="{9D8B030D-6E8A-4147-A177-3AD203B41FA5}">
                      <a16:colId xmlns:a16="http://schemas.microsoft.com/office/drawing/2014/main" val="20002"/>
                    </a:ext>
                  </a:extLst>
                </a:gridCol>
                <a:gridCol w="361696">
                  <a:extLst>
                    <a:ext uri="{9D8B030D-6E8A-4147-A177-3AD203B41FA5}">
                      <a16:colId xmlns:a16="http://schemas.microsoft.com/office/drawing/2014/main" val="20003"/>
                    </a:ext>
                  </a:extLst>
                </a:gridCol>
                <a:gridCol w="1762792">
                  <a:extLst>
                    <a:ext uri="{9D8B030D-6E8A-4147-A177-3AD203B41FA5}">
                      <a16:colId xmlns:a16="http://schemas.microsoft.com/office/drawing/2014/main" val="20004"/>
                    </a:ext>
                  </a:extLst>
                </a:gridCol>
                <a:gridCol w="361696">
                  <a:extLst>
                    <a:ext uri="{9D8B030D-6E8A-4147-A177-3AD203B41FA5}">
                      <a16:colId xmlns:a16="http://schemas.microsoft.com/office/drawing/2014/main" val="20005"/>
                    </a:ext>
                  </a:extLst>
                </a:gridCol>
                <a:gridCol w="1762792">
                  <a:extLst>
                    <a:ext uri="{9D8B030D-6E8A-4147-A177-3AD203B41FA5}">
                      <a16:colId xmlns:a16="http://schemas.microsoft.com/office/drawing/2014/main" val="20006"/>
                    </a:ext>
                  </a:extLst>
                </a:gridCol>
              </a:tblGrid>
              <a:tr h="0">
                <a:tc>
                  <a:txBody>
                    <a:bodyPr/>
                    <a:lstStyle/>
                    <a:p>
                      <a:pPr algn="ctr">
                        <a:lnSpc>
                          <a:spcPct val="115000"/>
                        </a:lnSpc>
                        <a:spcAft>
                          <a:spcPts val="0"/>
                        </a:spcAft>
                      </a:pPr>
                      <a:r>
                        <a:rPr lang="fr-CA" sz="1600" dirty="0">
                          <a:effectLst/>
                        </a:rPr>
                        <a:t>Concept 1</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Concept 2</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Concept 3</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dirty="0">
                          <a:effectLst/>
                        </a:rPr>
                        <a:t>Concept 4</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67995">
                <a:tc>
                  <a:txBody>
                    <a:bodyPr/>
                    <a:lstStyle/>
                    <a:p>
                      <a:pPr algn="ctr">
                        <a:lnSpc>
                          <a:spcPct val="115000"/>
                        </a:lnSpc>
                        <a:spcAft>
                          <a:spcPts val="0"/>
                        </a:spcAft>
                      </a:pPr>
                      <a:r>
                        <a:rPr lang="fr-CA" sz="1600" dirty="0">
                          <a:effectLst/>
                        </a:rPr>
                        <a:t>Prévention</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Plagiat</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Étudiants universitaires</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Québec</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2001572671"/>
              </p:ext>
            </p:extLst>
          </p:nvPr>
        </p:nvGraphicFramePr>
        <p:xfrm>
          <a:off x="456738" y="2654905"/>
          <a:ext cx="8136256" cy="1962912"/>
        </p:xfrm>
        <a:graphic>
          <a:graphicData uri="http://schemas.openxmlformats.org/drawingml/2006/table">
            <a:tbl>
              <a:tblPr firstRow="1" bandCol="1">
                <a:tableStyleId>{5C22544A-7EE6-4342-B048-85BDC9FD1C3A}</a:tableStyleId>
              </a:tblPr>
              <a:tblGrid>
                <a:gridCol w="1762792">
                  <a:extLst>
                    <a:ext uri="{9D8B030D-6E8A-4147-A177-3AD203B41FA5}">
                      <a16:colId xmlns:a16="http://schemas.microsoft.com/office/drawing/2014/main" val="20000"/>
                    </a:ext>
                  </a:extLst>
                </a:gridCol>
                <a:gridCol w="361696">
                  <a:extLst>
                    <a:ext uri="{9D8B030D-6E8A-4147-A177-3AD203B41FA5}">
                      <a16:colId xmlns:a16="http://schemas.microsoft.com/office/drawing/2014/main" val="20001"/>
                    </a:ext>
                  </a:extLst>
                </a:gridCol>
                <a:gridCol w="1762792">
                  <a:extLst>
                    <a:ext uri="{9D8B030D-6E8A-4147-A177-3AD203B41FA5}">
                      <a16:colId xmlns:a16="http://schemas.microsoft.com/office/drawing/2014/main" val="20002"/>
                    </a:ext>
                  </a:extLst>
                </a:gridCol>
                <a:gridCol w="361696">
                  <a:extLst>
                    <a:ext uri="{9D8B030D-6E8A-4147-A177-3AD203B41FA5}">
                      <a16:colId xmlns:a16="http://schemas.microsoft.com/office/drawing/2014/main" val="20003"/>
                    </a:ext>
                  </a:extLst>
                </a:gridCol>
                <a:gridCol w="1762792">
                  <a:extLst>
                    <a:ext uri="{9D8B030D-6E8A-4147-A177-3AD203B41FA5}">
                      <a16:colId xmlns:a16="http://schemas.microsoft.com/office/drawing/2014/main" val="20004"/>
                    </a:ext>
                  </a:extLst>
                </a:gridCol>
                <a:gridCol w="361696">
                  <a:extLst>
                    <a:ext uri="{9D8B030D-6E8A-4147-A177-3AD203B41FA5}">
                      <a16:colId xmlns:a16="http://schemas.microsoft.com/office/drawing/2014/main" val="20005"/>
                    </a:ext>
                  </a:extLst>
                </a:gridCol>
                <a:gridCol w="1762792">
                  <a:extLst>
                    <a:ext uri="{9D8B030D-6E8A-4147-A177-3AD203B41FA5}">
                      <a16:colId xmlns:a16="http://schemas.microsoft.com/office/drawing/2014/main" val="20006"/>
                    </a:ext>
                  </a:extLst>
                </a:gridCol>
              </a:tblGrid>
              <a:tr h="0">
                <a:tc>
                  <a:txBody>
                    <a:bodyPr/>
                    <a:lstStyle/>
                    <a:p>
                      <a:pPr algn="ctr">
                        <a:lnSpc>
                          <a:spcPct val="115000"/>
                        </a:lnSpc>
                        <a:spcAft>
                          <a:spcPts val="0"/>
                        </a:spcAft>
                      </a:pPr>
                      <a:r>
                        <a:rPr lang="fr-CA" sz="1600" dirty="0">
                          <a:effectLst/>
                        </a:rPr>
                        <a:t>Mots-clés</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dirty="0">
                          <a:effectLst/>
                        </a:rPr>
                        <a:t>Mots-clés</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dirty="0">
                          <a:effectLst/>
                        </a:rPr>
                        <a:t>Mots-clés</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Mots-clés</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fr-CA" sz="1600" dirty="0" smtClean="0">
                        <a:effectLst/>
                      </a:endParaRPr>
                    </a:p>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0">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0">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200" cap="all" dirty="0">
                          <a:effectLst/>
                        </a:rPr>
                        <a:t>et</a:t>
                      </a:r>
                      <a:endParaRPr lang="fr-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200" cap="all" dirty="0">
                          <a:effectLst/>
                        </a:rPr>
                        <a:t>et</a:t>
                      </a:r>
                      <a:endParaRPr lang="fr-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200" cap="all" dirty="0">
                          <a:effectLst/>
                        </a:rPr>
                        <a:t>et</a:t>
                      </a:r>
                      <a:endParaRPr lang="fr-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0">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0">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7" name="ZoneTexte 6"/>
          <p:cNvSpPr txBox="1"/>
          <p:nvPr/>
        </p:nvSpPr>
        <p:spPr>
          <a:xfrm>
            <a:off x="3431357" y="1231041"/>
            <a:ext cx="2545237" cy="369332"/>
          </a:xfrm>
          <a:prstGeom prst="rect">
            <a:avLst/>
          </a:prstGeom>
          <a:noFill/>
        </p:spPr>
        <p:txBody>
          <a:bodyPr wrap="square" rtlCol="0">
            <a:spAutoFit/>
          </a:bodyPr>
          <a:lstStyle/>
          <a:p>
            <a:r>
              <a:rPr lang="fr-CA" dirty="0" smtClean="0">
                <a:solidFill>
                  <a:srgbClr val="493776"/>
                </a:solidFill>
                <a:latin typeface="Arial Black" panose="020B0A04020102020204" pitchFamily="34" charset="0"/>
              </a:rPr>
              <a:t>Plan de concepts</a:t>
            </a:r>
            <a:endParaRPr lang="fr-CA" dirty="0">
              <a:solidFill>
                <a:srgbClr val="493776"/>
              </a:solidFill>
              <a:latin typeface="Arial Black" panose="020B0A04020102020204" pitchFamily="34" charset="0"/>
            </a:endParaRPr>
          </a:p>
        </p:txBody>
      </p:sp>
    </p:spTree>
    <p:extLst>
      <p:ext uri="{BB962C8B-B14F-4D97-AF65-F5344CB8AC3E}">
        <p14:creationId xmlns:p14="http://schemas.microsoft.com/office/powerpoint/2010/main" val="41766275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6D1B2AC-6F2B-489F-88EE-6297367FBD6D}" type="slidenum">
              <a:rPr lang="fr-CA" smtClean="0"/>
              <a:t>89</a:t>
            </a:fld>
            <a:endParaRPr lang="fr-CA"/>
          </a:p>
        </p:txBody>
      </p:sp>
      <p:graphicFrame>
        <p:nvGraphicFramePr>
          <p:cNvPr id="3" name="Tableau 2"/>
          <p:cNvGraphicFramePr>
            <a:graphicFrameLocks noGrp="1"/>
          </p:cNvGraphicFramePr>
          <p:nvPr>
            <p:extLst>
              <p:ext uri="{D42A27DB-BD31-4B8C-83A1-F6EECF244321}">
                <p14:modId xmlns:p14="http://schemas.microsoft.com/office/powerpoint/2010/main" val="2233994485"/>
              </p:ext>
            </p:extLst>
          </p:nvPr>
        </p:nvGraphicFramePr>
        <p:xfrm>
          <a:off x="457200" y="277508"/>
          <a:ext cx="8229600" cy="841248"/>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20000"/>
                    </a:ext>
                  </a:extLst>
                </a:gridCol>
              </a:tblGrid>
              <a:tr h="190726">
                <a:tc>
                  <a:txBody>
                    <a:bodyPr/>
                    <a:lstStyle/>
                    <a:p>
                      <a:pPr algn="ctr">
                        <a:lnSpc>
                          <a:spcPct val="115000"/>
                        </a:lnSpc>
                        <a:spcAft>
                          <a:spcPts val="0"/>
                        </a:spcAft>
                      </a:pPr>
                      <a:r>
                        <a:rPr lang="fr-CA" sz="1600" dirty="0">
                          <a:effectLst/>
                        </a:rPr>
                        <a:t>Question de recherche</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847" marR="67847" marT="0" marB="0"/>
                </a:tc>
                <a:extLst>
                  <a:ext uri="{0D108BD9-81ED-4DB2-BD59-A6C34878D82A}">
                    <a16:rowId xmlns:a16="http://schemas.microsoft.com/office/drawing/2014/main" val="10000"/>
                  </a:ext>
                </a:extLst>
              </a:tr>
              <a:tr h="533982">
                <a:tc>
                  <a:txBody>
                    <a:bodyPr/>
                    <a:lstStyle/>
                    <a:p>
                      <a:pPr algn="ctr">
                        <a:lnSpc>
                          <a:spcPct val="115000"/>
                        </a:lnSpc>
                        <a:spcAft>
                          <a:spcPts val="0"/>
                        </a:spcAft>
                      </a:pPr>
                      <a:r>
                        <a:rPr lang="fr-CA" sz="1600" dirty="0">
                          <a:effectLst/>
                        </a:rPr>
                        <a:t>Quels sont les moyens de prévention à utiliser pour contrer le plagiat </a:t>
                      </a:r>
                      <a:endParaRPr lang="fr-CA" sz="1600" dirty="0" smtClean="0">
                        <a:effectLst/>
                      </a:endParaRPr>
                    </a:p>
                    <a:p>
                      <a:pPr algn="ctr">
                        <a:lnSpc>
                          <a:spcPct val="115000"/>
                        </a:lnSpc>
                        <a:spcAft>
                          <a:spcPts val="0"/>
                        </a:spcAft>
                      </a:pPr>
                      <a:r>
                        <a:rPr lang="fr-CA" sz="1600" dirty="0" smtClean="0">
                          <a:effectLst/>
                        </a:rPr>
                        <a:t>chez </a:t>
                      </a:r>
                      <a:r>
                        <a:rPr lang="fr-CA" sz="1600" dirty="0">
                          <a:effectLst/>
                        </a:rPr>
                        <a:t>les étudiants universitaires au Québec?</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847" marR="67847" marT="0" marB="0" anchor="ctr"/>
                </a:tc>
                <a:extLst>
                  <a:ext uri="{0D108BD9-81ED-4DB2-BD59-A6C34878D82A}">
                    <a16:rowId xmlns:a16="http://schemas.microsoft.com/office/drawing/2014/main" val="10001"/>
                  </a:ext>
                </a:extLst>
              </a:tr>
            </a:tbl>
          </a:graphicData>
        </a:graphic>
      </p:graphicFrame>
      <p:graphicFrame>
        <p:nvGraphicFramePr>
          <p:cNvPr id="4" name="Tableau 3"/>
          <p:cNvGraphicFramePr>
            <a:graphicFrameLocks noGrp="1"/>
          </p:cNvGraphicFramePr>
          <p:nvPr>
            <p:extLst>
              <p:ext uri="{D42A27DB-BD31-4B8C-83A1-F6EECF244321}">
                <p14:modId xmlns:p14="http://schemas.microsoft.com/office/powerpoint/2010/main" val="641643758"/>
              </p:ext>
            </p:extLst>
          </p:nvPr>
        </p:nvGraphicFramePr>
        <p:xfrm>
          <a:off x="456738" y="1771657"/>
          <a:ext cx="8136256" cy="841248"/>
        </p:xfrm>
        <a:graphic>
          <a:graphicData uri="http://schemas.openxmlformats.org/drawingml/2006/table">
            <a:tbl>
              <a:tblPr firstRow="1" bandRow="1" bandCol="1">
                <a:tableStyleId>{5C22544A-7EE6-4342-B048-85BDC9FD1C3A}</a:tableStyleId>
              </a:tblPr>
              <a:tblGrid>
                <a:gridCol w="1762792">
                  <a:extLst>
                    <a:ext uri="{9D8B030D-6E8A-4147-A177-3AD203B41FA5}">
                      <a16:colId xmlns:a16="http://schemas.microsoft.com/office/drawing/2014/main" val="20000"/>
                    </a:ext>
                  </a:extLst>
                </a:gridCol>
                <a:gridCol w="361696">
                  <a:extLst>
                    <a:ext uri="{9D8B030D-6E8A-4147-A177-3AD203B41FA5}">
                      <a16:colId xmlns:a16="http://schemas.microsoft.com/office/drawing/2014/main" val="20001"/>
                    </a:ext>
                  </a:extLst>
                </a:gridCol>
                <a:gridCol w="1762792">
                  <a:extLst>
                    <a:ext uri="{9D8B030D-6E8A-4147-A177-3AD203B41FA5}">
                      <a16:colId xmlns:a16="http://schemas.microsoft.com/office/drawing/2014/main" val="20002"/>
                    </a:ext>
                  </a:extLst>
                </a:gridCol>
                <a:gridCol w="361696">
                  <a:extLst>
                    <a:ext uri="{9D8B030D-6E8A-4147-A177-3AD203B41FA5}">
                      <a16:colId xmlns:a16="http://schemas.microsoft.com/office/drawing/2014/main" val="20003"/>
                    </a:ext>
                  </a:extLst>
                </a:gridCol>
                <a:gridCol w="1762792">
                  <a:extLst>
                    <a:ext uri="{9D8B030D-6E8A-4147-A177-3AD203B41FA5}">
                      <a16:colId xmlns:a16="http://schemas.microsoft.com/office/drawing/2014/main" val="20004"/>
                    </a:ext>
                  </a:extLst>
                </a:gridCol>
                <a:gridCol w="361696">
                  <a:extLst>
                    <a:ext uri="{9D8B030D-6E8A-4147-A177-3AD203B41FA5}">
                      <a16:colId xmlns:a16="http://schemas.microsoft.com/office/drawing/2014/main" val="20005"/>
                    </a:ext>
                  </a:extLst>
                </a:gridCol>
                <a:gridCol w="1762792">
                  <a:extLst>
                    <a:ext uri="{9D8B030D-6E8A-4147-A177-3AD203B41FA5}">
                      <a16:colId xmlns:a16="http://schemas.microsoft.com/office/drawing/2014/main" val="20006"/>
                    </a:ext>
                  </a:extLst>
                </a:gridCol>
              </a:tblGrid>
              <a:tr h="0">
                <a:tc>
                  <a:txBody>
                    <a:bodyPr/>
                    <a:lstStyle/>
                    <a:p>
                      <a:pPr algn="ctr">
                        <a:lnSpc>
                          <a:spcPct val="115000"/>
                        </a:lnSpc>
                        <a:spcAft>
                          <a:spcPts val="0"/>
                        </a:spcAft>
                      </a:pPr>
                      <a:r>
                        <a:rPr lang="fr-CA" sz="1600" dirty="0">
                          <a:effectLst/>
                        </a:rPr>
                        <a:t>Concept 1</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Concept 2</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Concept 3</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dirty="0">
                          <a:effectLst/>
                        </a:rPr>
                        <a:t>Concept 4</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67995">
                <a:tc>
                  <a:txBody>
                    <a:bodyPr/>
                    <a:lstStyle/>
                    <a:p>
                      <a:pPr algn="ctr">
                        <a:lnSpc>
                          <a:spcPct val="115000"/>
                        </a:lnSpc>
                        <a:spcAft>
                          <a:spcPts val="0"/>
                        </a:spcAft>
                      </a:pPr>
                      <a:r>
                        <a:rPr lang="fr-CA" sz="1600" dirty="0">
                          <a:effectLst/>
                        </a:rPr>
                        <a:t>Prévention</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Plagiat</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Étudiants universitaires</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Québec</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2602903094"/>
              </p:ext>
            </p:extLst>
          </p:nvPr>
        </p:nvGraphicFramePr>
        <p:xfrm>
          <a:off x="456738" y="2654905"/>
          <a:ext cx="8136256" cy="1962912"/>
        </p:xfrm>
        <a:graphic>
          <a:graphicData uri="http://schemas.openxmlformats.org/drawingml/2006/table">
            <a:tbl>
              <a:tblPr firstRow="1" bandCol="1">
                <a:tableStyleId>{5C22544A-7EE6-4342-B048-85BDC9FD1C3A}</a:tableStyleId>
              </a:tblPr>
              <a:tblGrid>
                <a:gridCol w="1762792">
                  <a:extLst>
                    <a:ext uri="{9D8B030D-6E8A-4147-A177-3AD203B41FA5}">
                      <a16:colId xmlns:a16="http://schemas.microsoft.com/office/drawing/2014/main" val="20000"/>
                    </a:ext>
                  </a:extLst>
                </a:gridCol>
                <a:gridCol w="361696">
                  <a:extLst>
                    <a:ext uri="{9D8B030D-6E8A-4147-A177-3AD203B41FA5}">
                      <a16:colId xmlns:a16="http://schemas.microsoft.com/office/drawing/2014/main" val="20001"/>
                    </a:ext>
                  </a:extLst>
                </a:gridCol>
                <a:gridCol w="1762792">
                  <a:extLst>
                    <a:ext uri="{9D8B030D-6E8A-4147-A177-3AD203B41FA5}">
                      <a16:colId xmlns:a16="http://schemas.microsoft.com/office/drawing/2014/main" val="20002"/>
                    </a:ext>
                  </a:extLst>
                </a:gridCol>
                <a:gridCol w="361696">
                  <a:extLst>
                    <a:ext uri="{9D8B030D-6E8A-4147-A177-3AD203B41FA5}">
                      <a16:colId xmlns:a16="http://schemas.microsoft.com/office/drawing/2014/main" val="20003"/>
                    </a:ext>
                  </a:extLst>
                </a:gridCol>
                <a:gridCol w="1762792">
                  <a:extLst>
                    <a:ext uri="{9D8B030D-6E8A-4147-A177-3AD203B41FA5}">
                      <a16:colId xmlns:a16="http://schemas.microsoft.com/office/drawing/2014/main" val="20004"/>
                    </a:ext>
                  </a:extLst>
                </a:gridCol>
                <a:gridCol w="361696">
                  <a:extLst>
                    <a:ext uri="{9D8B030D-6E8A-4147-A177-3AD203B41FA5}">
                      <a16:colId xmlns:a16="http://schemas.microsoft.com/office/drawing/2014/main" val="20005"/>
                    </a:ext>
                  </a:extLst>
                </a:gridCol>
                <a:gridCol w="1762792">
                  <a:extLst>
                    <a:ext uri="{9D8B030D-6E8A-4147-A177-3AD203B41FA5}">
                      <a16:colId xmlns:a16="http://schemas.microsoft.com/office/drawing/2014/main" val="20006"/>
                    </a:ext>
                  </a:extLst>
                </a:gridCol>
              </a:tblGrid>
              <a:tr h="0">
                <a:tc>
                  <a:txBody>
                    <a:bodyPr/>
                    <a:lstStyle/>
                    <a:p>
                      <a:pPr algn="ctr">
                        <a:lnSpc>
                          <a:spcPct val="115000"/>
                        </a:lnSpc>
                        <a:spcAft>
                          <a:spcPts val="0"/>
                        </a:spcAft>
                      </a:pPr>
                      <a:r>
                        <a:rPr lang="fr-CA" sz="1600" dirty="0">
                          <a:effectLst/>
                        </a:rPr>
                        <a:t>Mots-clés</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dirty="0">
                          <a:effectLst/>
                        </a:rPr>
                        <a:t>Mots-clés</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dirty="0">
                          <a:effectLst/>
                        </a:rPr>
                        <a:t>Mots-clés</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Mots-clés</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ctr">
                        <a:lnSpc>
                          <a:spcPct val="115000"/>
                        </a:lnSpc>
                        <a:spcAft>
                          <a:spcPts val="0"/>
                        </a:spcAft>
                      </a:pPr>
                      <a:r>
                        <a:rPr lang="fr-CA" sz="1600" dirty="0">
                          <a:effectLst/>
                        </a:rPr>
                        <a:t> </a:t>
                      </a:r>
                      <a:endParaRPr lang="fr-CA" sz="1600" dirty="0" smtClean="0">
                        <a:effectLst/>
                      </a:endParaRPr>
                    </a:p>
                    <a:p>
                      <a:pPr algn="ctr">
                        <a:lnSpc>
                          <a:spcPct val="115000"/>
                        </a:lnSpc>
                        <a:spcAft>
                          <a:spcPts val="0"/>
                        </a:spcAft>
                      </a:pP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0">
                <a:tc>
                  <a:txBody>
                    <a:bodyPr/>
                    <a:lstStyle/>
                    <a:p>
                      <a:pPr algn="ctr">
                        <a:lnSpc>
                          <a:spcPct val="115000"/>
                        </a:lnSpc>
                        <a:spcAft>
                          <a:spcPts val="0"/>
                        </a:spcAft>
                      </a:pPr>
                      <a:r>
                        <a:rPr lang="fr-CA" sz="1600" cap="all">
                          <a:effectLst/>
                        </a:rPr>
                        <a:t>ou</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ou</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ou</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dirty="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0">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200" cap="all" dirty="0">
                          <a:effectLst/>
                        </a:rPr>
                        <a:t>et</a:t>
                      </a:r>
                      <a:endParaRPr lang="fr-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200" cap="all" dirty="0">
                          <a:effectLst/>
                        </a:rPr>
                        <a:t>et</a:t>
                      </a:r>
                      <a:endParaRPr lang="fr-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200" cap="all" dirty="0">
                          <a:effectLst/>
                        </a:rPr>
                        <a:t>et</a:t>
                      </a:r>
                      <a:endParaRPr lang="fr-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0">
                <a:tc>
                  <a:txBody>
                    <a:bodyPr/>
                    <a:lstStyle/>
                    <a:p>
                      <a:pPr algn="ctr">
                        <a:lnSpc>
                          <a:spcPct val="115000"/>
                        </a:lnSpc>
                        <a:spcAft>
                          <a:spcPts val="0"/>
                        </a:spcAft>
                      </a:pPr>
                      <a:r>
                        <a:rPr lang="fr-CA" sz="1600" cap="all">
                          <a:effectLst/>
                        </a:rPr>
                        <a:t>ou</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ou</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ou</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dirty="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0">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6" name="ZoneTexte 5"/>
          <p:cNvSpPr txBox="1"/>
          <p:nvPr/>
        </p:nvSpPr>
        <p:spPr>
          <a:xfrm>
            <a:off x="3337089" y="1206631"/>
            <a:ext cx="2545237" cy="369332"/>
          </a:xfrm>
          <a:prstGeom prst="rect">
            <a:avLst/>
          </a:prstGeom>
          <a:noFill/>
        </p:spPr>
        <p:txBody>
          <a:bodyPr wrap="square" rtlCol="0">
            <a:spAutoFit/>
          </a:bodyPr>
          <a:lstStyle/>
          <a:p>
            <a:r>
              <a:rPr lang="fr-CA" dirty="0" smtClean="0">
                <a:solidFill>
                  <a:srgbClr val="493776"/>
                </a:solidFill>
                <a:latin typeface="Arial Black" panose="020B0A04020102020204" pitchFamily="34" charset="0"/>
              </a:rPr>
              <a:t>Plan de concepts</a:t>
            </a:r>
            <a:endParaRPr lang="fr-CA" dirty="0">
              <a:solidFill>
                <a:srgbClr val="493776"/>
              </a:solidFill>
              <a:latin typeface="Arial Black" panose="020B0A04020102020204" pitchFamily="34" charset="0"/>
            </a:endParaRPr>
          </a:p>
        </p:txBody>
      </p:sp>
      <p:sp>
        <p:nvSpPr>
          <p:cNvPr id="7" name="ZoneTexte 6"/>
          <p:cNvSpPr txBox="1"/>
          <p:nvPr/>
        </p:nvSpPr>
        <p:spPr>
          <a:xfrm>
            <a:off x="471340" y="4656841"/>
            <a:ext cx="8088198" cy="646331"/>
          </a:xfrm>
          <a:prstGeom prst="rect">
            <a:avLst/>
          </a:prstGeom>
          <a:noFill/>
        </p:spPr>
        <p:txBody>
          <a:bodyPr wrap="square" rtlCol="0">
            <a:spAutoFit/>
          </a:bodyPr>
          <a:lstStyle/>
          <a:p>
            <a:r>
              <a:rPr lang="fr-CA" dirty="0" smtClean="0">
                <a:solidFill>
                  <a:srgbClr val="493776"/>
                </a:solidFill>
                <a:latin typeface="Arial Black" panose="020B0A04020102020204" pitchFamily="34" charset="0"/>
              </a:rPr>
              <a:t>En grand groupe, trouvez des mots-clés pour compléter le plan de concepts.</a:t>
            </a:r>
            <a:endParaRPr lang="fr-CA" dirty="0">
              <a:solidFill>
                <a:srgbClr val="493776"/>
              </a:solidFill>
              <a:latin typeface="Arial Black" panose="020B0A04020102020204" pitchFamily="34" charset="0"/>
            </a:endParaRPr>
          </a:p>
        </p:txBody>
      </p:sp>
    </p:spTree>
    <p:extLst>
      <p:ext uri="{BB962C8B-B14F-4D97-AF65-F5344CB8AC3E}">
        <p14:creationId xmlns:p14="http://schemas.microsoft.com/office/powerpoint/2010/main" val="39178412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Plan de la présentation</a:t>
            </a:r>
            <a:endParaRPr lang="fr-CA" dirty="0"/>
          </a:p>
        </p:txBody>
      </p:sp>
      <p:sp>
        <p:nvSpPr>
          <p:cNvPr id="3" name="Espace réservé du contenu 2"/>
          <p:cNvSpPr>
            <a:spLocks noGrp="1"/>
          </p:cNvSpPr>
          <p:nvPr>
            <p:ph idx="1"/>
          </p:nvPr>
        </p:nvSpPr>
        <p:spPr/>
        <p:txBody>
          <a:bodyPr>
            <a:normAutofit fontScale="92500" lnSpcReduction="10000"/>
          </a:bodyPr>
          <a:lstStyle/>
          <a:p>
            <a:r>
              <a:rPr lang="fr-CA" dirty="0" smtClean="0"/>
              <a:t>Faire une recherche d’information…            De quoi s’agit-il? Que faut-il enseigner?</a:t>
            </a:r>
          </a:p>
          <a:p>
            <a:r>
              <a:rPr lang="fr-CA" dirty="0" smtClean="0"/>
              <a:t>Sur quelles ressources éducatives s’appuyer en classe?</a:t>
            </a:r>
          </a:p>
          <a:p>
            <a:endParaRPr lang="fr-CA" dirty="0" smtClean="0"/>
          </a:p>
          <a:p>
            <a:r>
              <a:rPr lang="fr-CA" dirty="0" smtClean="0"/>
              <a:t>Vue </a:t>
            </a:r>
            <a:r>
              <a:rPr lang="fr-CA" dirty="0"/>
              <a:t>d’ensemble du processus de recherche documentaire</a:t>
            </a:r>
          </a:p>
          <a:p>
            <a:r>
              <a:rPr lang="fr-CA" dirty="0"/>
              <a:t>Modélisation et expérimentation de la démarche</a:t>
            </a:r>
          </a:p>
          <a:p>
            <a:endParaRPr lang="fr-CA" dirty="0" smtClean="0"/>
          </a:p>
          <a:p>
            <a:endParaRPr lang="fr-CA" dirty="0"/>
          </a:p>
        </p:txBody>
      </p:sp>
      <p:sp>
        <p:nvSpPr>
          <p:cNvPr id="4" name="Espace réservé du numéro de diapositive 3"/>
          <p:cNvSpPr>
            <a:spLocks noGrp="1"/>
          </p:cNvSpPr>
          <p:nvPr>
            <p:ph type="sldNum" sz="quarter" idx="12"/>
          </p:nvPr>
        </p:nvSpPr>
        <p:spPr/>
        <p:txBody>
          <a:bodyPr/>
          <a:lstStyle/>
          <a:p>
            <a:fld id="{26D1B2AC-6F2B-489F-88EE-6297367FBD6D}" type="slidenum">
              <a:rPr lang="fr-CA" smtClean="0"/>
              <a:pPr/>
              <a:t>9</a:t>
            </a:fld>
            <a:endParaRPr lang="fr-CA"/>
          </a:p>
        </p:txBody>
      </p:sp>
    </p:spTree>
    <p:extLst>
      <p:ext uri="{BB962C8B-B14F-4D97-AF65-F5344CB8AC3E}">
        <p14:creationId xmlns:p14="http://schemas.microsoft.com/office/powerpoint/2010/main" val="18142034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6D1B2AC-6F2B-489F-88EE-6297367FBD6D}" type="slidenum">
              <a:rPr lang="fr-CA" smtClean="0"/>
              <a:t>90</a:t>
            </a:fld>
            <a:endParaRPr lang="fr-CA"/>
          </a:p>
        </p:txBody>
      </p:sp>
      <p:graphicFrame>
        <p:nvGraphicFramePr>
          <p:cNvPr id="3" name="Tableau 2"/>
          <p:cNvGraphicFramePr>
            <a:graphicFrameLocks noGrp="1"/>
          </p:cNvGraphicFramePr>
          <p:nvPr>
            <p:extLst/>
          </p:nvPr>
        </p:nvGraphicFramePr>
        <p:xfrm>
          <a:off x="457200" y="277508"/>
          <a:ext cx="8229600" cy="841248"/>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20000"/>
                    </a:ext>
                  </a:extLst>
                </a:gridCol>
              </a:tblGrid>
              <a:tr h="190726">
                <a:tc>
                  <a:txBody>
                    <a:bodyPr/>
                    <a:lstStyle/>
                    <a:p>
                      <a:pPr algn="ctr">
                        <a:lnSpc>
                          <a:spcPct val="115000"/>
                        </a:lnSpc>
                        <a:spcAft>
                          <a:spcPts val="0"/>
                        </a:spcAft>
                      </a:pPr>
                      <a:r>
                        <a:rPr lang="fr-CA" sz="1600" dirty="0">
                          <a:effectLst/>
                        </a:rPr>
                        <a:t>Question de recherche</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847" marR="67847" marT="0" marB="0"/>
                </a:tc>
                <a:extLst>
                  <a:ext uri="{0D108BD9-81ED-4DB2-BD59-A6C34878D82A}">
                    <a16:rowId xmlns:a16="http://schemas.microsoft.com/office/drawing/2014/main" val="10000"/>
                  </a:ext>
                </a:extLst>
              </a:tr>
              <a:tr h="533982">
                <a:tc>
                  <a:txBody>
                    <a:bodyPr/>
                    <a:lstStyle/>
                    <a:p>
                      <a:pPr algn="ctr">
                        <a:lnSpc>
                          <a:spcPct val="115000"/>
                        </a:lnSpc>
                        <a:spcAft>
                          <a:spcPts val="0"/>
                        </a:spcAft>
                      </a:pPr>
                      <a:r>
                        <a:rPr lang="fr-CA" sz="1600" dirty="0">
                          <a:effectLst/>
                        </a:rPr>
                        <a:t>Quels sont les moyens de prévention à utiliser pour contrer le plagiat </a:t>
                      </a:r>
                      <a:endParaRPr lang="fr-CA" sz="1600" dirty="0" smtClean="0">
                        <a:effectLst/>
                      </a:endParaRPr>
                    </a:p>
                    <a:p>
                      <a:pPr algn="ctr">
                        <a:lnSpc>
                          <a:spcPct val="115000"/>
                        </a:lnSpc>
                        <a:spcAft>
                          <a:spcPts val="0"/>
                        </a:spcAft>
                      </a:pPr>
                      <a:r>
                        <a:rPr lang="fr-CA" sz="1600" dirty="0" smtClean="0">
                          <a:effectLst/>
                        </a:rPr>
                        <a:t>chez </a:t>
                      </a:r>
                      <a:r>
                        <a:rPr lang="fr-CA" sz="1600" dirty="0">
                          <a:effectLst/>
                        </a:rPr>
                        <a:t>les étudiants universitaires au Québec?</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847" marR="67847" marT="0" marB="0" anchor="ctr"/>
                </a:tc>
                <a:extLst>
                  <a:ext uri="{0D108BD9-81ED-4DB2-BD59-A6C34878D82A}">
                    <a16:rowId xmlns:a16="http://schemas.microsoft.com/office/drawing/2014/main" val="10001"/>
                  </a:ext>
                </a:extLst>
              </a:tr>
            </a:tbl>
          </a:graphicData>
        </a:graphic>
      </p:graphicFrame>
      <p:graphicFrame>
        <p:nvGraphicFramePr>
          <p:cNvPr id="4" name="Tableau 3"/>
          <p:cNvGraphicFramePr>
            <a:graphicFrameLocks noGrp="1"/>
          </p:cNvGraphicFramePr>
          <p:nvPr>
            <p:extLst/>
          </p:nvPr>
        </p:nvGraphicFramePr>
        <p:xfrm>
          <a:off x="456738" y="1771657"/>
          <a:ext cx="8136256" cy="841248"/>
        </p:xfrm>
        <a:graphic>
          <a:graphicData uri="http://schemas.openxmlformats.org/drawingml/2006/table">
            <a:tbl>
              <a:tblPr firstRow="1" bandRow="1" bandCol="1">
                <a:tableStyleId>{5C22544A-7EE6-4342-B048-85BDC9FD1C3A}</a:tableStyleId>
              </a:tblPr>
              <a:tblGrid>
                <a:gridCol w="1762792">
                  <a:extLst>
                    <a:ext uri="{9D8B030D-6E8A-4147-A177-3AD203B41FA5}">
                      <a16:colId xmlns:a16="http://schemas.microsoft.com/office/drawing/2014/main" val="20000"/>
                    </a:ext>
                  </a:extLst>
                </a:gridCol>
                <a:gridCol w="361696">
                  <a:extLst>
                    <a:ext uri="{9D8B030D-6E8A-4147-A177-3AD203B41FA5}">
                      <a16:colId xmlns:a16="http://schemas.microsoft.com/office/drawing/2014/main" val="20001"/>
                    </a:ext>
                  </a:extLst>
                </a:gridCol>
                <a:gridCol w="1762792">
                  <a:extLst>
                    <a:ext uri="{9D8B030D-6E8A-4147-A177-3AD203B41FA5}">
                      <a16:colId xmlns:a16="http://schemas.microsoft.com/office/drawing/2014/main" val="20002"/>
                    </a:ext>
                  </a:extLst>
                </a:gridCol>
                <a:gridCol w="361696">
                  <a:extLst>
                    <a:ext uri="{9D8B030D-6E8A-4147-A177-3AD203B41FA5}">
                      <a16:colId xmlns:a16="http://schemas.microsoft.com/office/drawing/2014/main" val="20003"/>
                    </a:ext>
                  </a:extLst>
                </a:gridCol>
                <a:gridCol w="1762792">
                  <a:extLst>
                    <a:ext uri="{9D8B030D-6E8A-4147-A177-3AD203B41FA5}">
                      <a16:colId xmlns:a16="http://schemas.microsoft.com/office/drawing/2014/main" val="20004"/>
                    </a:ext>
                  </a:extLst>
                </a:gridCol>
                <a:gridCol w="361696">
                  <a:extLst>
                    <a:ext uri="{9D8B030D-6E8A-4147-A177-3AD203B41FA5}">
                      <a16:colId xmlns:a16="http://schemas.microsoft.com/office/drawing/2014/main" val="20005"/>
                    </a:ext>
                  </a:extLst>
                </a:gridCol>
                <a:gridCol w="1762792">
                  <a:extLst>
                    <a:ext uri="{9D8B030D-6E8A-4147-A177-3AD203B41FA5}">
                      <a16:colId xmlns:a16="http://schemas.microsoft.com/office/drawing/2014/main" val="20006"/>
                    </a:ext>
                  </a:extLst>
                </a:gridCol>
              </a:tblGrid>
              <a:tr h="0">
                <a:tc>
                  <a:txBody>
                    <a:bodyPr/>
                    <a:lstStyle/>
                    <a:p>
                      <a:pPr algn="ctr">
                        <a:lnSpc>
                          <a:spcPct val="115000"/>
                        </a:lnSpc>
                        <a:spcAft>
                          <a:spcPts val="0"/>
                        </a:spcAft>
                      </a:pPr>
                      <a:r>
                        <a:rPr lang="fr-CA" sz="1600" dirty="0">
                          <a:effectLst/>
                        </a:rPr>
                        <a:t>Concept 1</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Concept 2</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Concept 3</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dirty="0">
                          <a:effectLst/>
                        </a:rPr>
                        <a:t>Concept 4</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67995">
                <a:tc>
                  <a:txBody>
                    <a:bodyPr/>
                    <a:lstStyle/>
                    <a:p>
                      <a:pPr algn="ctr">
                        <a:lnSpc>
                          <a:spcPct val="115000"/>
                        </a:lnSpc>
                        <a:spcAft>
                          <a:spcPts val="0"/>
                        </a:spcAft>
                      </a:pPr>
                      <a:r>
                        <a:rPr lang="fr-CA" sz="1600" dirty="0">
                          <a:effectLst/>
                        </a:rPr>
                        <a:t>Prévention</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Plagiat</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Étudiants universitaires</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Québec</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graphicFrame>
        <p:nvGraphicFramePr>
          <p:cNvPr id="5" name="Tableau 4"/>
          <p:cNvGraphicFramePr>
            <a:graphicFrameLocks noGrp="1"/>
          </p:cNvGraphicFramePr>
          <p:nvPr>
            <p:extLst/>
          </p:nvPr>
        </p:nvGraphicFramePr>
        <p:xfrm>
          <a:off x="456738" y="2654905"/>
          <a:ext cx="8136256" cy="1962912"/>
        </p:xfrm>
        <a:graphic>
          <a:graphicData uri="http://schemas.openxmlformats.org/drawingml/2006/table">
            <a:tbl>
              <a:tblPr firstRow="1" bandCol="1">
                <a:tableStyleId>{5C22544A-7EE6-4342-B048-85BDC9FD1C3A}</a:tableStyleId>
              </a:tblPr>
              <a:tblGrid>
                <a:gridCol w="1762792">
                  <a:extLst>
                    <a:ext uri="{9D8B030D-6E8A-4147-A177-3AD203B41FA5}">
                      <a16:colId xmlns:a16="http://schemas.microsoft.com/office/drawing/2014/main" val="20000"/>
                    </a:ext>
                  </a:extLst>
                </a:gridCol>
                <a:gridCol w="361696">
                  <a:extLst>
                    <a:ext uri="{9D8B030D-6E8A-4147-A177-3AD203B41FA5}">
                      <a16:colId xmlns:a16="http://schemas.microsoft.com/office/drawing/2014/main" val="20001"/>
                    </a:ext>
                  </a:extLst>
                </a:gridCol>
                <a:gridCol w="1762792">
                  <a:extLst>
                    <a:ext uri="{9D8B030D-6E8A-4147-A177-3AD203B41FA5}">
                      <a16:colId xmlns:a16="http://schemas.microsoft.com/office/drawing/2014/main" val="20002"/>
                    </a:ext>
                  </a:extLst>
                </a:gridCol>
                <a:gridCol w="361696">
                  <a:extLst>
                    <a:ext uri="{9D8B030D-6E8A-4147-A177-3AD203B41FA5}">
                      <a16:colId xmlns:a16="http://schemas.microsoft.com/office/drawing/2014/main" val="20003"/>
                    </a:ext>
                  </a:extLst>
                </a:gridCol>
                <a:gridCol w="1762792">
                  <a:extLst>
                    <a:ext uri="{9D8B030D-6E8A-4147-A177-3AD203B41FA5}">
                      <a16:colId xmlns:a16="http://schemas.microsoft.com/office/drawing/2014/main" val="20004"/>
                    </a:ext>
                  </a:extLst>
                </a:gridCol>
                <a:gridCol w="361696">
                  <a:extLst>
                    <a:ext uri="{9D8B030D-6E8A-4147-A177-3AD203B41FA5}">
                      <a16:colId xmlns:a16="http://schemas.microsoft.com/office/drawing/2014/main" val="20005"/>
                    </a:ext>
                  </a:extLst>
                </a:gridCol>
                <a:gridCol w="1762792">
                  <a:extLst>
                    <a:ext uri="{9D8B030D-6E8A-4147-A177-3AD203B41FA5}">
                      <a16:colId xmlns:a16="http://schemas.microsoft.com/office/drawing/2014/main" val="20006"/>
                    </a:ext>
                  </a:extLst>
                </a:gridCol>
              </a:tblGrid>
              <a:tr h="0">
                <a:tc>
                  <a:txBody>
                    <a:bodyPr/>
                    <a:lstStyle/>
                    <a:p>
                      <a:pPr algn="ctr">
                        <a:lnSpc>
                          <a:spcPct val="115000"/>
                        </a:lnSpc>
                        <a:spcAft>
                          <a:spcPts val="0"/>
                        </a:spcAft>
                      </a:pPr>
                      <a:r>
                        <a:rPr lang="fr-CA" sz="1600" dirty="0">
                          <a:effectLst/>
                        </a:rPr>
                        <a:t>Mots-clés</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dirty="0">
                          <a:effectLst/>
                        </a:rPr>
                        <a:t>Mots-clés</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dirty="0">
                          <a:effectLst/>
                        </a:rPr>
                        <a:t>Mots-clés</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Mots-clés</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ctr">
                        <a:lnSpc>
                          <a:spcPct val="115000"/>
                        </a:lnSpc>
                        <a:spcAft>
                          <a:spcPts val="0"/>
                        </a:spcAft>
                      </a:pPr>
                      <a:r>
                        <a:rPr lang="fr-CA" sz="1600" dirty="0">
                          <a:effectLst/>
                        </a:rPr>
                        <a:t> </a:t>
                      </a:r>
                      <a:r>
                        <a:rPr lang="fr-CA" sz="1600" dirty="0" smtClean="0">
                          <a:effectLst/>
                        </a:rPr>
                        <a:t>Prévention</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smtClean="0">
                          <a:effectLst/>
                        </a:rPr>
                        <a:t>Plagiat</a:t>
                      </a: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smtClean="0">
                          <a:effectLst/>
                        </a:rPr>
                        <a:t>Étudiants universitaires</a:t>
                      </a: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smtClean="0">
                          <a:effectLst/>
                        </a:rPr>
                        <a:t>Québec</a:t>
                      </a: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0">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0">
                <a:tc>
                  <a:txBody>
                    <a:bodyPr/>
                    <a:lstStyle/>
                    <a:p>
                      <a:pPr algn="ctr">
                        <a:lnSpc>
                          <a:spcPct val="115000"/>
                        </a:lnSpc>
                        <a:spcAft>
                          <a:spcPts val="0"/>
                        </a:spcAft>
                      </a:pPr>
                      <a:r>
                        <a:rPr lang="fr-CA" sz="1600" dirty="0">
                          <a:effectLst/>
                        </a:rPr>
                        <a:t> </a:t>
                      </a:r>
                      <a:r>
                        <a:rPr lang="fr-CA" sz="1600" dirty="0" smtClean="0">
                          <a:effectLst/>
                        </a:rPr>
                        <a:t>Sensibilisation</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200" cap="all" dirty="0">
                          <a:effectLst/>
                        </a:rPr>
                        <a:t>et</a:t>
                      </a:r>
                      <a:endParaRPr lang="fr-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r>
                        <a:rPr lang="fr-CA" sz="1600" dirty="0" smtClean="0">
                          <a:effectLst/>
                        </a:rPr>
                        <a:t>Tricherie</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200" cap="all" dirty="0">
                          <a:effectLst/>
                        </a:rPr>
                        <a:t>et</a:t>
                      </a:r>
                      <a:endParaRPr lang="fr-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r>
                        <a:rPr lang="fr-CA" sz="1600" dirty="0" smtClean="0">
                          <a:effectLst/>
                        </a:rPr>
                        <a:t>Université</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200" cap="all" dirty="0">
                          <a:effectLst/>
                        </a:rPr>
                        <a:t>et</a:t>
                      </a:r>
                      <a:endParaRPr lang="fr-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r>
                        <a:rPr lang="fr-CA" sz="1600" dirty="0" smtClean="0">
                          <a:effectLst/>
                        </a:rPr>
                        <a:t>Est du Canada</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0">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0">
                <a:tc>
                  <a:txBody>
                    <a:bodyPr/>
                    <a:lstStyle/>
                    <a:p>
                      <a:pPr algn="ctr">
                        <a:lnSpc>
                          <a:spcPct val="115000"/>
                        </a:lnSpc>
                        <a:spcAft>
                          <a:spcPts val="0"/>
                        </a:spcAft>
                      </a:pPr>
                      <a:r>
                        <a:rPr lang="fr-CA" sz="1600" dirty="0">
                          <a:effectLst/>
                        </a:rPr>
                        <a:t> </a:t>
                      </a:r>
                      <a:r>
                        <a:rPr lang="fr-CA" sz="1600" dirty="0" err="1" smtClean="0">
                          <a:effectLst/>
                        </a:rPr>
                        <a:t>Avoidance</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r>
                        <a:rPr lang="fr-CA" sz="1600" dirty="0" err="1" smtClean="0">
                          <a:effectLst/>
                        </a:rPr>
                        <a:t>Plagiarism</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r>
                        <a:rPr lang="fr-CA" sz="1600" dirty="0" err="1" smtClean="0">
                          <a:effectLst/>
                        </a:rPr>
                        <a:t>Higher</a:t>
                      </a:r>
                      <a:r>
                        <a:rPr lang="fr-CA" sz="1600" dirty="0" smtClean="0">
                          <a:effectLst/>
                        </a:rPr>
                        <a:t> </a:t>
                      </a:r>
                      <a:r>
                        <a:rPr lang="fr-CA" sz="1600" dirty="0" err="1" smtClean="0">
                          <a:effectLst/>
                        </a:rPr>
                        <a:t>Education</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r>
                        <a:rPr lang="fr-CA" sz="1600" dirty="0" err="1" smtClean="0">
                          <a:effectLst/>
                        </a:rPr>
                        <a:t>Eastern</a:t>
                      </a:r>
                      <a:r>
                        <a:rPr lang="fr-CA" sz="1600" dirty="0" smtClean="0">
                          <a:effectLst/>
                        </a:rPr>
                        <a:t> Canada</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8" name="ZoneTexte 7"/>
          <p:cNvSpPr txBox="1"/>
          <p:nvPr/>
        </p:nvSpPr>
        <p:spPr>
          <a:xfrm>
            <a:off x="3337089" y="1206631"/>
            <a:ext cx="2545237" cy="369332"/>
          </a:xfrm>
          <a:prstGeom prst="rect">
            <a:avLst/>
          </a:prstGeom>
          <a:noFill/>
        </p:spPr>
        <p:txBody>
          <a:bodyPr wrap="square" rtlCol="0">
            <a:spAutoFit/>
          </a:bodyPr>
          <a:lstStyle/>
          <a:p>
            <a:r>
              <a:rPr lang="fr-CA" dirty="0" smtClean="0">
                <a:solidFill>
                  <a:srgbClr val="493776"/>
                </a:solidFill>
                <a:latin typeface="Arial Black" panose="020B0A04020102020204" pitchFamily="34" charset="0"/>
              </a:rPr>
              <a:t>Plan de concepts</a:t>
            </a:r>
            <a:endParaRPr lang="fr-CA" dirty="0">
              <a:solidFill>
                <a:srgbClr val="493776"/>
              </a:solidFill>
              <a:latin typeface="Arial Black" panose="020B0A04020102020204" pitchFamily="34" charset="0"/>
            </a:endParaRPr>
          </a:p>
        </p:txBody>
      </p:sp>
    </p:spTree>
    <p:extLst>
      <p:ext uri="{BB962C8B-B14F-4D97-AF65-F5344CB8AC3E}">
        <p14:creationId xmlns:p14="http://schemas.microsoft.com/office/powerpoint/2010/main" val="25392011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170" y="3737682"/>
            <a:ext cx="2810828" cy="1584960"/>
          </a:xfrm>
          <a:prstGeom prst="rect">
            <a:avLst/>
          </a:prstGeom>
        </p:spPr>
      </p:pic>
      <p:sp>
        <p:nvSpPr>
          <p:cNvPr id="6" name="Titre 7"/>
          <p:cNvSpPr>
            <a:spLocks noGrp="1"/>
          </p:cNvSpPr>
          <p:nvPr>
            <p:ph type="title"/>
          </p:nvPr>
        </p:nvSpPr>
        <p:spPr>
          <a:xfrm>
            <a:off x="2699791" y="3960689"/>
            <a:ext cx="2370973" cy="1296144"/>
          </a:xfrm>
        </p:spPr>
        <p:txBody>
          <a:bodyPr>
            <a:normAutofit/>
          </a:bodyPr>
          <a:lstStyle/>
          <a:p>
            <a:pPr algn="ctr"/>
            <a:r>
              <a:rPr lang="fr-CA" dirty="0" smtClean="0"/>
              <a:t>Capsule</a:t>
            </a:r>
            <a:br>
              <a:rPr lang="fr-CA" dirty="0" smtClean="0"/>
            </a:br>
            <a:r>
              <a:rPr lang="fr-CA" dirty="0" smtClean="0"/>
              <a:t>vidéo</a:t>
            </a:r>
            <a:endParaRPr lang="fr-CA" dirty="0"/>
          </a:p>
        </p:txBody>
      </p:sp>
      <p:pic>
        <p:nvPicPr>
          <p:cNvPr id="7" name="Image 6">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252" y="4976811"/>
            <a:ext cx="400050" cy="381000"/>
          </a:xfrm>
          <a:prstGeom prst="rect">
            <a:avLst/>
          </a:prstGeom>
        </p:spPr>
      </p:pic>
      <p:sp>
        <p:nvSpPr>
          <p:cNvPr id="8" name="Étoile à 5 branches 7"/>
          <p:cNvSpPr/>
          <p:nvPr/>
        </p:nvSpPr>
        <p:spPr>
          <a:xfrm>
            <a:off x="8644467" y="6282267"/>
            <a:ext cx="330200" cy="330200"/>
          </a:xfrm>
          <a:prstGeom prst="star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7405619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616" y="3816281"/>
            <a:ext cx="2810828" cy="1584960"/>
          </a:xfrm>
          <a:prstGeom prst="rect">
            <a:avLst/>
          </a:prstGeom>
        </p:spPr>
      </p:pic>
      <p:sp>
        <p:nvSpPr>
          <p:cNvPr id="6" name="Titre 7"/>
          <p:cNvSpPr>
            <a:spLocks noGrp="1"/>
          </p:cNvSpPr>
          <p:nvPr>
            <p:ph type="title"/>
          </p:nvPr>
        </p:nvSpPr>
        <p:spPr>
          <a:xfrm>
            <a:off x="2699791" y="3960689"/>
            <a:ext cx="2370973" cy="1296144"/>
          </a:xfrm>
        </p:spPr>
        <p:txBody>
          <a:bodyPr>
            <a:normAutofit/>
          </a:bodyPr>
          <a:lstStyle/>
          <a:p>
            <a:pPr algn="ctr"/>
            <a:r>
              <a:rPr lang="fr-CA" dirty="0" smtClean="0"/>
              <a:t>Capsule</a:t>
            </a:r>
            <a:br>
              <a:rPr lang="fr-CA" dirty="0" smtClean="0"/>
            </a:br>
            <a:r>
              <a:rPr lang="fr-CA" dirty="0" smtClean="0"/>
              <a:t>vidéo</a:t>
            </a:r>
            <a:endParaRPr lang="fr-CA" dirty="0"/>
          </a:p>
        </p:txBody>
      </p:sp>
      <p:pic>
        <p:nvPicPr>
          <p:cNvPr id="7" name="Image 6">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252" y="4976811"/>
            <a:ext cx="400050" cy="381000"/>
          </a:xfrm>
          <a:prstGeom prst="rect">
            <a:avLst/>
          </a:prstGeom>
        </p:spPr>
      </p:pic>
      <p:sp>
        <p:nvSpPr>
          <p:cNvPr id="8" name="Ellipse 7">
            <a:hlinkClick r:id="rId4"/>
          </p:cNvPr>
          <p:cNvSpPr/>
          <p:nvPr/>
        </p:nvSpPr>
        <p:spPr>
          <a:xfrm>
            <a:off x="8042988" y="6260951"/>
            <a:ext cx="853586" cy="484094"/>
          </a:xfrm>
          <a:prstGeom prst="ellipse">
            <a:avLst/>
          </a:prstGeom>
          <a:solidFill>
            <a:srgbClr val="F68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smtClean="0"/>
              <a:t>Web</a:t>
            </a:r>
            <a:endParaRPr lang="fr-CA" sz="1050" dirty="0"/>
          </a:p>
        </p:txBody>
      </p:sp>
    </p:spTree>
    <p:extLst>
      <p:ext uri="{BB962C8B-B14F-4D97-AF65-F5344CB8AC3E}">
        <p14:creationId xmlns:p14="http://schemas.microsoft.com/office/powerpoint/2010/main" val="33531800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21893030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38696984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2230727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42421778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40230725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1550" y="0"/>
            <a:ext cx="5300899" cy="6858000"/>
          </a:xfrm>
          <a:prstGeom prst="rect">
            <a:avLst/>
          </a:prstGeom>
          <a:ln>
            <a:solidFill>
              <a:schemeClr val="accent1"/>
            </a:solidFill>
          </a:ln>
        </p:spPr>
      </p:pic>
    </p:spTree>
    <p:extLst>
      <p:ext uri="{BB962C8B-B14F-4D97-AF65-F5344CB8AC3E}">
        <p14:creationId xmlns:p14="http://schemas.microsoft.com/office/powerpoint/2010/main" val="12762860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26D1B2AC-6F2B-489F-88EE-6297367FBD6D}" type="slidenum">
              <a:rPr lang="fr-CA" smtClean="0"/>
              <a:t>99</a:t>
            </a:fld>
            <a:endParaRPr lang="fr-CA"/>
          </a:p>
        </p:txBody>
      </p:sp>
      <p:graphicFrame>
        <p:nvGraphicFramePr>
          <p:cNvPr id="3" name="Tableau 2"/>
          <p:cNvGraphicFramePr>
            <a:graphicFrameLocks noGrp="1"/>
          </p:cNvGraphicFramePr>
          <p:nvPr>
            <p:extLst>
              <p:ext uri="{D42A27DB-BD31-4B8C-83A1-F6EECF244321}">
                <p14:modId xmlns:p14="http://schemas.microsoft.com/office/powerpoint/2010/main" val="2514083146"/>
              </p:ext>
            </p:extLst>
          </p:nvPr>
        </p:nvGraphicFramePr>
        <p:xfrm>
          <a:off x="457200" y="277508"/>
          <a:ext cx="8229600" cy="841248"/>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20000"/>
                    </a:ext>
                  </a:extLst>
                </a:gridCol>
              </a:tblGrid>
              <a:tr h="190726">
                <a:tc>
                  <a:txBody>
                    <a:bodyPr/>
                    <a:lstStyle/>
                    <a:p>
                      <a:pPr algn="ctr">
                        <a:lnSpc>
                          <a:spcPct val="115000"/>
                        </a:lnSpc>
                        <a:spcAft>
                          <a:spcPts val="0"/>
                        </a:spcAft>
                      </a:pPr>
                      <a:r>
                        <a:rPr lang="fr-CA" sz="1600" dirty="0">
                          <a:effectLst/>
                        </a:rPr>
                        <a:t>Question de recherche</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847" marR="67847" marT="0" marB="0"/>
                </a:tc>
                <a:extLst>
                  <a:ext uri="{0D108BD9-81ED-4DB2-BD59-A6C34878D82A}">
                    <a16:rowId xmlns:a16="http://schemas.microsoft.com/office/drawing/2014/main" val="10000"/>
                  </a:ext>
                </a:extLst>
              </a:tr>
              <a:tr h="533982">
                <a:tc>
                  <a:txBody>
                    <a:bodyPr/>
                    <a:lstStyle/>
                    <a:p>
                      <a:pPr algn="ctr">
                        <a:lnSpc>
                          <a:spcPct val="115000"/>
                        </a:lnSpc>
                        <a:spcAft>
                          <a:spcPts val="0"/>
                        </a:spcAft>
                      </a:pPr>
                      <a:r>
                        <a:rPr lang="fr-CA" sz="1600" dirty="0">
                          <a:effectLst/>
                        </a:rPr>
                        <a:t>Quels sont les moyens de prévention à utiliser pour contrer le plagiat </a:t>
                      </a:r>
                      <a:endParaRPr lang="fr-CA" sz="1600" dirty="0" smtClean="0">
                        <a:effectLst/>
                      </a:endParaRPr>
                    </a:p>
                    <a:p>
                      <a:pPr algn="ctr">
                        <a:lnSpc>
                          <a:spcPct val="115000"/>
                        </a:lnSpc>
                        <a:spcAft>
                          <a:spcPts val="0"/>
                        </a:spcAft>
                      </a:pPr>
                      <a:r>
                        <a:rPr lang="fr-CA" sz="1600" dirty="0" smtClean="0">
                          <a:effectLst/>
                        </a:rPr>
                        <a:t>chez </a:t>
                      </a:r>
                      <a:r>
                        <a:rPr lang="fr-CA" sz="1600" dirty="0">
                          <a:effectLst/>
                        </a:rPr>
                        <a:t>les étudiants universitaires au Québec?</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7847" marR="67847" marT="0" marB="0" anchor="ctr"/>
                </a:tc>
                <a:extLst>
                  <a:ext uri="{0D108BD9-81ED-4DB2-BD59-A6C34878D82A}">
                    <a16:rowId xmlns:a16="http://schemas.microsoft.com/office/drawing/2014/main" val="10001"/>
                  </a:ext>
                </a:extLst>
              </a:tr>
            </a:tbl>
          </a:graphicData>
        </a:graphic>
      </p:graphicFrame>
      <p:graphicFrame>
        <p:nvGraphicFramePr>
          <p:cNvPr id="4" name="Tableau 3"/>
          <p:cNvGraphicFramePr>
            <a:graphicFrameLocks noGrp="1"/>
          </p:cNvGraphicFramePr>
          <p:nvPr>
            <p:extLst>
              <p:ext uri="{D42A27DB-BD31-4B8C-83A1-F6EECF244321}">
                <p14:modId xmlns:p14="http://schemas.microsoft.com/office/powerpoint/2010/main" val="2056321644"/>
              </p:ext>
            </p:extLst>
          </p:nvPr>
        </p:nvGraphicFramePr>
        <p:xfrm>
          <a:off x="456738" y="1771657"/>
          <a:ext cx="8136256" cy="841248"/>
        </p:xfrm>
        <a:graphic>
          <a:graphicData uri="http://schemas.openxmlformats.org/drawingml/2006/table">
            <a:tbl>
              <a:tblPr firstRow="1" bandRow="1" bandCol="1">
                <a:tableStyleId>{5C22544A-7EE6-4342-B048-85BDC9FD1C3A}</a:tableStyleId>
              </a:tblPr>
              <a:tblGrid>
                <a:gridCol w="1762792">
                  <a:extLst>
                    <a:ext uri="{9D8B030D-6E8A-4147-A177-3AD203B41FA5}">
                      <a16:colId xmlns:a16="http://schemas.microsoft.com/office/drawing/2014/main" val="20000"/>
                    </a:ext>
                  </a:extLst>
                </a:gridCol>
                <a:gridCol w="361696">
                  <a:extLst>
                    <a:ext uri="{9D8B030D-6E8A-4147-A177-3AD203B41FA5}">
                      <a16:colId xmlns:a16="http://schemas.microsoft.com/office/drawing/2014/main" val="20001"/>
                    </a:ext>
                  </a:extLst>
                </a:gridCol>
                <a:gridCol w="1762792">
                  <a:extLst>
                    <a:ext uri="{9D8B030D-6E8A-4147-A177-3AD203B41FA5}">
                      <a16:colId xmlns:a16="http://schemas.microsoft.com/office/drawing/2014/main" val="20002"/>
                    </a:ext>
                  </a:extLst>
                </a:gridCol>
                <a:gridCol w="361696">
                  <a:extLst>
                    <a:ext uri="{9D8B030D-6E8A-4147-A177-3AD203B41FA5}">
                      <a16:colId xmlns:a16="http://schemas.microsoft.com/office/drawing/2014/main" val="20003"/>
                    </a:ext>
                  </a:extLst>
                </a:gridCol>
                <a:gridCol w="1762792">
                  <a:extLst>
                    <a:ext uri="{9D8B030D-6E8A-4147-A177-3AD203B41FA5}">
                      <a16:colId xmlns:a16="http://schemas.microsoft.com/office/drawing/2014/main" val="20004"/>
                    </a:ext>
                  </a:extLst>
                </a:gridCol>
                <a:gridCol w="361696">
                  <a:extLst>
                    <a:ext uri="{9D8B030D-6E8A-4147-A177-3AD203B41FA5}">
                      <a16:colId xmlns:a16="http://schemas.microsoft.com/office/drawing/2014/main" val="20005"/>
                    </a:ext>
                  </a:extLst>
                </a:gridCol>
                <a:gridCol w="1762792">
                  <a:extLst>
                    <a:ext uri="{9D8B030D-6E8A-4147-A177-3AD203B41FA5}">
                      <a16:colId xmlns:a16="http://schemas.microsoft.com/office/drawing/2014/main" val="20006"/>
                    </a:ext>
                  </a:extLst>
                </a:gridCol>
              </a:tblGrid>
              <a:tr h="0">
                <a:tc>
                  <a:txBody>
                    <a:bodyPr/>
                    <a:lstStyle/>
                    <a:p>
                      <a:pPr algn="ctr">
                        <a:lnSpc>
                          <a:spcPct val="115000"/>
                        </a:lnSpc>
                        <a:spcAft>
                          <a:spcPts val="0"/>
                        </a:spcAft>
                      </a:pPr>
                      <a:r>
                        <a:rPr lang="fr-CA" sz="1600" dirty="0">
                          <a:effectLst/>
                        </a:rPr>
                        <a:t>Concept 1</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Concept 2</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Concept 3</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dirty="0">
                          <a:effectLst/>
                        </a:rPr>
                        <a:t>Concept 4</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67995">
                <a:tc>
                  <a:txBody>
                    <a:bodyPr/>
                    <a:lstStyle/>
                    <a:p>
                      <a:pPr algn="ctr">
                        <a:lnSpc>
                          <a:spcPct val="115000"/>
                        </a:lnSpc>
                        <a:spcAft>
                          <a:spcPts val="0"/>
                        </a:spcAft>
                      </a:pPr>
                      <a:r>
                        <a:rPr lang="fr-CA" sz="1600" dirty="0">
                          <a:effectLst/>
                        </a:rPr>
                        <a:t>Prévention</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Plagiat</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Étudiants universitaires</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Québec</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1591091335"/>
              </p:ext>
            </p:extLst>
          </p:nvPr>
        </p:nvGraphicFramePr>
        <p:xfrm>
          <a:off x="456738" y="2654905"/>
          <a:ext cx="8136256" cy="1962912"/>
        </p:xfrm>
        <a:graphic>
          <a:graphicData uri="http://schemas.openxmlformats.org/drawingml/2006/table">
            <a:tbl>
              <a:tblPr firstRow="1" bandCol="1">
                <a:tableStyleId>{5C22544A-7EE6-4342-B048-85BDC9FD1C3A}</a:tableStyleId>
              </a:tblPr>
              <a:tblGrid>
                <a:gridCol w="1762792">
                  <a:extLst>
                    <a:ext uri="{9D8B030D-6E8A-4147-A177-3AD203B41FA5}">
                      <a16:colId xmlns:a16="http://schemas.microsoft.com/office/drawing/2014/main" val="20000"/>
                    </a:ext>
                  </a:extLst>
                </a:gridCol>
                <a:gridCol w="361696">
                  <a:extLst>
                    <a:ext uri="{9D8B030D-6E8A-4147-A177-3AD203B41FA5}">
                      <a16:colId xmlns:a16="http://schemas.microsoft.com/office/drawing/2014/main" val="20001"/>
                    </a:ext>
                  </a:extLst>
                </a:gridCol>
                <a:gridCol w="1762792">
                  <a:extLst>
                    <a:ext uri="{9D8B030D-6E8A-4147-A177-3AD203B41FA5}">
                      <a16:colId xmlns:a16="http://schemas.microsoft.com/office/drawing/2014/main" val="20002"/>
                    </a:ext>
                  </a:extLst>
                </a:gridCol>
                <a:gridCol w="361696">
                  <a:extLst>
                    <a:ext uri="{9D8B030D-6E8A-4147-A177-3AD203B41FA5}">
                      <a16:colId xmlns:a16="http://schemas.microsoft.com/office/drawing/2014/main" val="20003"/>
                    </a:ext>
                  </a:extLst>
                </a:gridCol>
                <a:gridCol w="1762792">
                  <a:extLst>
                    <a:ext uri="{9D8B030D-6E8A-4147-A177-3AD203B41FA5}">
                      <a16:colId xmlns:a16="http://schemas.microsoft.com/office/drawing/2014/main" val="20004"/>
                    </a:ext>
                  </a:extLst>
                </a:gridCol>
                <a:gridCol w="361696">
                  <a:extLst>
                    <a:ext uri="{9D8B030D-6E8A-4147-A177-3AD203B41FA5}">
                      <a16:colId xmlns:a16="http://schemas.microsoft.com/office/drawing/2014/main" val="20005"/>
                    </a:ext>
                  </a:extLst>
                </a:gridCol>
                <a:gridCol w="1762792">
                  <a:extLst>
                    <a:ext uri="{9D8B030D-6E8A-4147-A177-3AD203B41FA5}">
                      <a16:colId xmlns:a16="http://schemas.microsoft.com/office/drawing/2014/main" val="20006"/>
                    </a:ext>
                  </a:extLst>
                </a:gridCol>
              </a:tblGrid>
              <a:tr h="0">
                <a:tc>
                  <a:txBody>
                    <a:bodyPr/>
                    <a:lstStyle/>
                    <a:p>
                      <a:pPr algn="ctr">
                        <a:lnSpc>
                          <a:spcPct val="115000"/>
                        </a:lnSpc>
                        <a:spcAft>
                          <a:spcPts val="0"/>
                        </a:spcAft>
                      </a:pPr>
                      <a:r>
                        <a:rPr lang="fr-CA" sz="1600" dirty="0">
                          <a:effectLst/>
                        </a:rPr>
                        <a:t>Mots-clés</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dirty="0">
                          <a:effectLst/>
                        </a:rPr>
                        <a:t>Mots-clés</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dirty="0">
                          <a:effectLst/>
                        </a:rPr>
                        <a:t>Mots-clés</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fr-CA" sz="1600">
                          <a:effectLst/>
                        </a:rPr>
                        <a:t>Mots-clés</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ctr">
                        <a:lnSpc>
                          <a:spcPct val="115000"/>
                        </a:lnSpc>
                        <a:spcAft>
                          <a:spcPts val="0"/>
                        </a:spcAft>
                      </a:pPr>
                      <a:r>
                        <a:rPr lang="fr-CA" sz="1600" dirty="0">
                          <a:effectLst/>
                        </a:rPr>
                        <a:t> </a:t>
                      </a:r>
                      <a:r>
                        <a:rPr lang="fr-CA" sz="1600" dirty="0" smtClean="0">
                          <a:effectLst/>
                        </a:rPr>
                        <a:t>Prévention</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smtClean="0">
                          <a:effectLst/>
                        </a:rPr>
                        <a:t>Plagiat</a:t>
                      </a: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smtClean="0">
                          <a:effectLst/>
                        </a:rPr>
                        <a:t>Étudiants universitaires</a:t>
                      </a: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smtClean="0">
                          <a:effectLst/>
                        </a:rPr>
                        <a:t>Québec</a:t>
                      </a:r>
                      <a:r>
                        <a:rPr lang="fr-CA" sz="1600" dirty="0">
                          <a:effectLst/>
                        </a:rPr>
                        <a:t> </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0">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0">
                <a:tc>
                  <a:txBody>
                    <a:bodyPr/>
                    <a:lstStyle/>
                    <a:p>
                      <a:pPr algn="ctr">
                        <a:lnSpc>
                          <a:spcPct val="115000"/>
                        </a:lnSpc>
                        <a:spcAft>
                          <a:spcPts val="0"/>
                        </a:spcAft>
                      </a:pPr>
                      <a:r>
                        <a:rPr lang="fr-CA" sz="1600" dirty="0">
                          <a:effectLst/>
                        </a:rPr>
                        <a:t> </a:t>
                      </a:r>
                      <a:r>
                        <a:rPr lang="fr-CA" sz="1600" dirty="0" smtClean="0">
                          <a:effectLst/>
                        </a:rPr>
                        <a:t>Sensibilisation</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200" cap="all" dirty="0">
                          <a:effectLst/>
                        </a:rPr>
                        <a:t>et</a:t>
                      </a:r>
                      <a:endParaRPr lang="fr-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r>
                        <a:rPr lang="fr-CA" sz="1600" dirty="0" smtClean="0">
                          <a:effectLst/>
                        </a:rPr>
                        <a:t>Tricherie</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200" cap="all" dirty="0">
                          <a:effectLst/>
                        </a:rPr>
                        <a:t>et</a:t>
                      </a:r>
                      <a:endParaRPr lang="fr-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r>
                        <a:rPr lang="fr-CA" sz="1600" dirty="0" smtClean="0">
                          <a:effectLst/>
                        </a:rPr>
                        <a:t>Université</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200" cap="all" dirty="0">
                          <a:effectLst/>
                        </a:rPr>
                        <a:t>et</a:t>
                      </a:r>
                      <a:endParaRPr lang="fr-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r>
                        <a:rPr lang="fr-CA" sz="1600" dirty="0" smtClean="0">
                          <a:effectLst/>
                        </a:rPr>
                        <a:t>Est du Canada</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0">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cap="all" dirty="0" smtClean="0">
                          <a:effectLst/>
                        </a:rPr>
                        <a:t>Ou</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0">
                <a:tc>
                  <a:txBody>
                    <a:bodyPr/>
                    <a:lstStyle/>
                    <a:p>
                      <a:pPr algn="ctr">
                        <a:lnSpc>
                          <a:spcPct val="115000"/>
                        </a:lnSpc>
                        <a:spcAft>
                          <a:spcPts val="0"/>
                        </a:spcAft>
                      </a:pPr>
                      <a:r>
                        <a:rPr lang="fr-CA" sz="1600" dirty="0">
                          <a:effectLst/>
                        </a:rPr>
                        <a:t> </a:t>
                      </a:r>
                      <a:r>
                        <a:rPr lang="fr-CA" sz="1600" dirty="0" err="1" smtClean="0">
                          <a:effectLst/>
                        </a:rPr>
                        <a:t>Avoidance</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r>
                        <a:rPr lang="fr-CA" sz="1600" dirty="0" err="1" smtClean="0">
                          <a:effectLst/>
                        </a:rPr>
                        <a:t>Plagiarism</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r>
                        <a:rPr lang="fr-CA" sz="1600" dirty="0" err="1" smtClean="0">
                          <a:effectLst/>
                        </a:rPr>
                        <a:t>Higher</a:t>
                      </a:r>
                      <a:r>
                        <a:rPr lang="fr-CA" sz="1600" dirty="0" smtClean="0">
                          <a:effectLst/>
                        </a:rPr>
                        <a:t> </a:t>
                      </a:r>
                      <a:r>
                        <a:rPr lang="fr-CA" sz="1600" dirty="0" err="1" smtClean="0">
                          <a:effectLst/>
                        </a:rPr>
                        <a:t>Education</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a:effectLst/>
                        </a:rPr>
                        <a:t> </a:t>
                      </a:r>
                      <a:endParaRPr lang="fr-C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CA" sz="1600" dirty="0">
                          <a:effectLst/>
                        </a:rPr>
                        <a:t> </a:t>
                      </a:r>
                      <a:r>
                        <a:rPr lang="fr-CA" sz="1600" dirty="0" err="1" smtClean="0">
                          <a:effectLst/>
                        </a:rPr>
                        <a:t>Eastern</a:t>
                      </a:r>
                      <a:r>
                        <a:rPr lang="fr-CA" sz="1600" dirty="0" smtClean="0">
                          <a:effectLst/>
                        </a:rPr>
                        <a:t> Canada</a:t>
                      </a:r>
                      <a:endParaRPr lang="fr-C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7" name="ZoneTexte 6"/>
          <p:cNvSpPr txBox="1"/>
          <p:nvPr/>
        </p:nvSpPr>
        <p:spPr>
          <a:xfrm>
            <a:off x="3431357" y="1231041"/>
            <a:ext cx="2545237" cy="369332"/>
          </a:xfrm>
          <a:prstGeom prst="rect">
            <a:avLst/>
          </a:prstGeom>
          <a:noFill/>
        </p:spPr>
        <p:txBody>
          <a:bodyPr wrap="square" rtlCol="0">
            <a:spAutoFit/>
          </a:bodyPr>
          <a:lstStyle/>
          <a:p>
            <a:r>
              <a:rPr lang="fr-CA" dirty="0" smtClean="0">
                <a:solidFill>
                  <a:srgbClr val="493776"/>
                </a:solidFill>
                <a:latin typeface="Arial Black" panose="020B0A04020102020204" pitchFamily="34" charset="0"/>
              </a:rPr>
              <a:t>Plan de concepts</a:t>
            </a:r>
            <a:endParaRPr lang="fr-CA" dirty="0">
              <a:solidFill>
                <a:srgbClr val="493776"/>
              </a:solidFill>
              <a:latin typeface="Arial Black" panose="020B0A04020102020204" pitchFamily="34" charset="0"/>
            </a:endParaRPr>
          </a:p>
        </p:txBody>
      </p:sp>
      <p:sp>
        <p:nvSpPr>
          <p:cNvPr id="8" name="ZoneTexte 7"/>
          <p:cNvSpPr txBox="1"/>
          <p:nvPr/>
        </p:nvSpPr>
        <p:spPr>
          <a:xfrm>
            <a:off x="386498" y="5043340"/>
            <a:ext cx="8550112" cy="369332"/>
          </a:xfrm>
          <a:prstGeom prst="rect">
            <a:avLst/>
          </a:prstGeom>
          <a:noFill/>
        </p:spPr>
        <p:txBody>
          <a:bodyPr wrap="square" rtlCol="0">
            <a:spAutoFit/>
          </a:bodyPr>
          <a:lstStyle/>
          <a:p>
            <a:r>
              <a:rPr lang="fr-CA" dirty="0" smtClean="0">
                <a:solidFill>
                  <a:srgbClr val="493776"/>
                </a:solidFill>
                <a:latin typeface="Arial Black" panose="020B0A04020102020204" pitchFamily="34" charset="0"/>
              </a:rPr>
              <a:t>À partir des mots-clés du plan de concepts, rédigez des requêtes.</a:t>
            </a:r>
            <a:endParaRPr lang="fr-CA" dirty="0">
              <a:solidFill>
                <a:srgbClr val="493776"/>
              </a:solidFill>
              <a:latin typeface="Arial Black" panose="020B0A04020102020204" pitchFamily="34" charset="0"/>
            </a:endParaRPr>
          </a:p>
        </p:txBody>
      </p:sp>
    </p:spTree>
    <p:extLst>
      <p:ext uri="{BB962C8B-B14F-4D97-AF65-F5344CB8AC3E}">
        <p14:creationId xmlns:p14="http://schemas.microsoft.com/office/powerpoint/2010/main" val="24146308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Thème1">
  <a:themeElements>
    <a:clrScheme name="Personnalisé 2">
      <a:dk1>
        <a:sysClr val="windowText" lastClr="000000"/>
      </a:dk1>
      <a:lt1>
        <a:sysClr val="window" lastClr="FFFFFF"/>
      </a:lt1>
      <a:dk2>
        <a:srgbClr val="475B8E"/>
      </a:dk2>
      <a:lt2>
        <a:srgbClr val="EEECE1"/>
      </a:lt2>
      <a:accent1>
        <a:srgbClr val="493776"/>
      </a:accent1>
      <a:accent2>
        <a:srgbClr val="FACD4E"/>
      </a:accent2>
      <a:accent3>
        <a:srgbClr val="8EC65D"/>
      </a:accent3>
      <a:accent4>
        <a:srgbClr val="475B8E"/>
      </a:accent4>
      <a:accent5>
        <a:srgbClr val="3BBFBF"/>
      </a:accent5>
      <a:accent6>
        <a:srgbClr val="F68B33"/>
      </a:accent6>
      <a:hlink>
        <a:srgbClr val="3BBFBF"/>
      </a:hlink>
      <a:folHlink>
        <a:srgbClr val="475B8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75B8E"/>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4585</TotalTime>
  <Words>8677</Words>
  <Application>Microsoft Office PowerPoint</Application>
  <PresentationFormat>Affichage à l'écran (4:3)</PresentationFormat>
  <Paragraphs>1402</Paragraphs>
  <Slides>191</Slides>
  <Notes>147</Notes>
  <HiddenSlides>122</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191</vt:i4>
      </vt:variant>
    </vt:vector>
  </HeadingPairs>
  <TitlesOfParts>
    <vt:vector size="203" baseType="lpstr">
      <vt:lpstr>ＭＳ Ｐゴシック</vt:lpstr>
      <vt:lpstr>Arial</vt:lpstr>
      <vt:lpstr>Arial Black</vt:lpstr>
      <vt:lpstr>Calibri</vt:lpstr>
      <vt:lpstr>DejaVu Sans</vt:lpstr>
      <vt:lpstr>Lucida Grande</vt:lpstr>
      <vt:lpstr>Myriad Pro</vt:lpstr>
      <vt:lpstr>Myriad Pro Condensed</vt:lpstr>
      <vt:lpstr>Times New Roman</vt:lpstr>
      <vt:lpstr>Wingdings</vt:lpstr>
      <vt:lpstr>Wingdings 2</vt:lpstr>
      <vt:lpstr>Thème1</vt:lpstr>
      <vt:lpstr> Maitrise des compétences informationnelles : pourquoi? comment?</vt:lpstr>
      <vt:lpstr>« Faites une recherche! »</vt:lpstr>
      <vt:lpstr>Plan</vt:lpstr>
      <vt:lpstr>Contexte</vt:lpstr>
      <vt:lpstr>« Faites une recherche! »</vt:lpstr>
      <vt:lpstr>Des liens étroits avec le PFÉQ</vt:lpstr>
      <vt:lpstr>Des apprentissages à faire…</vt:lpstr>
      <vt:lpstr>Tests PISA (OCDE) 2012</vt:lpstr>
      <vt:lpstr>Plan de la présentation</vt:lpstr>
      <vt:lpstr>Projets</vt:lpstr>
      <vt:lpstr>Les projets</vt:lpstr>
      <vt:lpstr>Ressources du projet 1</vt:lpstr>
      <vt:lpstr>Ressources du projet 2</vt:lpstr>
      <vt:lpstr>Quel public-cible?</vt:lpstr>
      <vt:lpstr>Quel public-cible?</vt:lpstr>
      <vt:lpstr>Approche pédagogique</vt:lpstr>
      <vt:lpstr>Profil TIC des étudiants du collégial</vt:lpstr>
      <vt:lpstr>Contenu et approche de la formation</vt:lpstr>
      <vt:lpstr>« Faites une recherche! »</vt:lpstr>
      <vt:lpstr>Formation générale des adultes</vt:lpstr>
      <vt:lpstr>Des liens étroits avec le PFÉQ</vt:lpstr>
      <vt:lpstr>Des apprentissages à faire…</vt:lpstr>
      <vt:lpstr>Qu’est-ce que faire une recherche d’information?</vt:lpstr>
      <vt:lpstr>Tests PISA (OCDE) 2012</vt:lpstr>
      <vt:lpstr>Cours universitaire en ligne</vt:lpstr>
      <vt:lpstr>Contexte</vt:lpstr>
      <vt:lpstr>Collecte de données</vt:lpstr>
      <vt:lpstr>Résultats préliminaires</vt:lpstr>
      <vt:lpstr>Profil (1 de 3)</vt:lpstr>
      <vt:lpstr>Profil (2 de 3)</vt:lpstr>
      <vt:lpstr>Profil (3 de 3)</vt:lpstr>
      <vt:lpstr>Intérêts et habiletés</vt:lpstr>
      <vt:lpstr>Fréquence d’utilisation selon l’outil</vt:lpstr>
      <vt:lpstr>Formation reçue selon l’outil</vt:lpstr>
      <vt:lpstr>Attentes envers le cours</vt:lpstr>
      <vt:lpstr>Résultats préliminaires – pré-test / post-test</vt:lpstr>
      <vt:lpstr>Moyenne obtenue</vt:lpstr>
      <vt:lpstr>Moyenne par thème</vt:lpstr>
      <vt:lpstr>Quelques conclusions préliminaires</vt:lpstr>
      <vt:lpstr>Recherche-action au primaire et au secondaire</vt:lpstr>
      <vt:lpstr>Déroulement</vt:lpstr>
      <vt:lpstr>Processus de recherche d’information</vt:lpstr>
      <vt:lpstr>Enseigner : quoi et comment? The Big6 Skills (Eisenberg et Johnson, 1996)</vt:lpstr>
      <vt:lpstr>Affiches, témoignages…</vt:lpstr>
      <vt:lpstr>Vidéos</vt:lpstr>
      <vt:lpstr>Documents d’accompagnement</vt:lpstr>
      <vt:lpstr>Définir le travail à accomplir</vt:lpstr>
      <vt:lpstr>Processus de recherche d’information</vt:lpstr>
      <vt:lpstr>Présentation PowerPoint</vt:lpstr>
      <vt:lpstr>Présentation PowerPoint</vt:lpstr>
      <vt:lpstr>Présentation PowerPoint</vt:lpstr>
      <vt:lpstr>Cerner le sujet</vt:lpstr>
      <vt:lpstr>Processus de recherche d’information</vt:lpstr>
      <vt:lpstr>Présentation PowerPoint</vt:lpstr>
      <vt:lpstr>Capsule vidéo</vt:lpstr>
      <vt:lpstr>Capsule vidéo</vt:lpstr>
      <vt:lpstr>Présentation PowerPoint</vt:lpstr>
      <vt:lpstr>Présentation PowerPoint</vt:lpstr>
      <vt:lpstr>Présentation PowerPoint</vt:lpstr>
      <vt:lpstr>Présentation PowerPoint</vt:lpstr>
      <vt:lpstr>Présentation PowerPoint</vt:lpstr>
      <vt:lpstr>Présentation PowerPoint</vt:lpstr>
      <vt:lpstr>Capsule vidéo</vt:lpstr>
      <vt:lpstr>Capsule vidéo</vt:lpstr>
      <vt:lpstr>Présentation PowerPoint</vt:lpstr>
      <vt:lpstr>Présentation PowerPoint</vt:lpstr>
      <vt:lpstr>Présentation PowerPoint</vt:lpstr>
      <vt:lpstr>Présentation PowerPoint</vt:lpstr>
      <vt:lpstr>Présentation PowerPoint</vt:lpstr>
      <vt:lpstr>Présentation PowerPoint</vt:lpstr>
      <vt:lpstr>Capsule vidéo</vt:lpstr>
      <vt:lpstr>Capsule vidéo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Exemples de questions de recherche sur le plagiat</vt:lpstr>
      <vt:lpstr>Exemples de questions de recherche sur le plagiat</vt:lpstr>
      <vt:lpstr>Exemples de questions de recherche sur le plagiat</vt:lpstr>
      <vt:lpstr>Trouver une source</vt:lpstr>
      <vt:lpstr>Processus de recherche d’information</vt:lpstr>
      <vt:lpstr>Capsule vidéo</vt:lpstr>
      <vt:lpstr>Capsule vidéo</vt:lpstr>
      <vt:lpstr>Choisir des mots clés significatifs</vt:lpstr>
      <vt:lpstr>Présentation PowerPoint</vt:lpstr>
      <vt:lpstr>Présentation PowerPoint</vt:lpstr>
      <vt:lpstr>Présentation PowerPoint</vt:lpstr>
      <vt:lpstr>Capsule vidéo</vt:lpstr>
      <vt:lpstr>Capsule vidéo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Exemples de requêtes</vt:lpstr>
      <vt:lpstr>Présentation PowerPoint</vt:lpstr>
      <vt:lpstr>Présentation PowerPoint</vt:lpstr>
      <vt:lpstr>Capsule vidéo</vt:lpstr>
      <vt:lpstr>Capsule vidéo</vt:lpstr>
      <vt:lpstr>Présentation PowerPoint</vt:lpstr>
      <vt:lpstr>Présentation PowerPoint</vt:lpstr>
      <vt:lpstr>Présentation PowerPoint</vt:lpstr>
      <vt:lpstr>Capsule vidéo</vt:lpstr>
      <vt:lpstr>Capsule vidéo</vt:lpstr>
      <vt:lpstr>Déchiffrer une adresse Web : quel site choisir?</vt:lpstr>
      <vt:lpstr>Déchiffrer une adresse Web : quel site choisir?</vt:lpstr>
      <vt:lpstr>Déchiffrer une adresse Web</vt:lpstr>
      <vt:lpstr>Présentation PowerPoint</vt:lpstr>
      <vt:lpstr>Présentation PowerPoint</vt:lpstr>
      <vt:lpstr>Déchiffrer une adresse Web</vt:lpstr>
      <vt:lpstr>Déchiffrer une adresse Web</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Évaluer une source</vt:lpstr>
      <vt:lpstr>Processus de recherche d’information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wikipédia</vt:lpstr>
      <vt:lpstr>Qu’est-ce que Wikipédia?</vt:lpstr>
      <vt:lpstr>Principes de base de la contribution</vt:lpstr>
      <vt:lpstr>Représentations et pratiques des enseignants</vt:lpstr>
      <vt:lpstr>Représentations et pratiques des élèves</vt:lpstr>
      <vt:lpstr>Le pour et le contre</vt:lpstr>
      <vt:lpstr>Peut-on se fier à Wikipédia? Oui, mais…</vt:lpstr>
      <vt:lpstr>Comment évaluer la fiabilité des articles?</vt:lpstr>
      <vt:lpstr>Comment évaluer la fiabilité  des articles?</vt:lpstr>
      <vt:lpstr>Comment évaluer la fiabilité  des articles?</vt:lpstr>
      <vt:lpstr>Comment évaluer la fiabilité  des articles?</vt:lpstr>
      <vt:lpstr>Comment évaluer la fiabilité des articles?</vt:lpstr>
      <vt:lpstr>Comment connaître les auteurs?</vt:lpstr>
      <vt:lpstr>Comment connaître les auteurs?</vt:lpstr>
      <vt:lpstr>Comment connaître les auteurs?</vt:lpstr>
      <vt:lpstr>Comment connaître les auteurs?</vt:lpstr>
      <vt:lpstr>Comment connaître les auteurs?</vt:lpstr>
      <vt:lpstr>Quelles utilisations en éducation?</vt:lpstr>
      <vt:lpstr>Quelles utilisations en éducation?</vt:lpstr>
      <vt:lpstr>Prendre des notes et citer une source</vt:lpstr>
      <vt:lpstr>Processus de recherche d’information</vt:lpstr>
      <vt:lpstr>Présentation PowerPoint</vt:lpstr>
      <vt:lpstr>1. Survoler un texte informatif</vt:lpstr>
      <vt:lpstr>Comment survoler un texte informatif</vt:lpstr>
      <vt:lpstr>Présentation PowerPoint</vt:lpstr>
      <vt:lpstr>2. Faire une lecture approfondie</vt:lpstr>
      <vt:lpstr>Comment faire  une lecture approfondie</vt:lpstr>
      <vt:lpstr>Présentation PowerPoint</vt:lpstr>
      <vt:lpstr>Présentation PowerPoint</vt:lpstr>
      <vt:lpstr>Présentation PowerPoint</vt:lpstr>
      <vt:lpstr>Rédiger un résumé</vt:lpstr>
      <vt:lpstr>Comment rédiger un résumé</vt:lpstr>
      <vt:lpstr>Présentation PowerPoint</vt:lpstr>
      <vt:lpstr>Présentation PowerPoint</vt:lpstr>
      <vt:lpstr>Prendre des notes</vt:lpstr>
      <vt:lpstr>Comment prendre des notes</vt:lpstr>
      <vt:lpstr>Présentation PowerPoint</vt:lpstr>
      <vt:lpstr>Présentation PowerPoint</vt:lpstr>
      <vt:lpstr>Présentation PowerPoint</vt:lpstr>
      <vt:lpstr>Présentation PowerPoint</vt:lpstr>
      <vt:lpstr>Présenter les résultats</vt:lpstr>
      <vt:lpstr>Processus de recherche d’information</vt:lpstr>
      <vt:lpstr>Évaluer son travail</vt:lpstr>
      <vt:lpstr>Processus de recherche d’information</vt:lpstr>
      <vt:lpstr>Ressources à votre disposition</vt:lpstr>
      <vt:lpstr>Autres ressources sur le site</vt:lpstr>
      <vt:lpstr>Quelle fréquentation du site?</vt:lpstr>
      <vt:lpstr>Merci de votre attention</vt:lpstr>
      <vt:lpstr>Des ressources  en ligne  pour la formation  à la recherche d’information</vt:lpstr>
      <vt:lpstr>Les outils Web :  savoir chercher l'information et l'évaluer,  un atout essentiel!</vt:lpstr>
      <vt:lpstr>Oui, ils peuvent apprendre à bien chercher dans le Web!</vt:lpstr>
      <vt:lpstr>Comment former les élèves à trouver  de bonnes sources d’information?</vt:lpstr>
    </vt:vector>
  </TitlesOfParts>
  <Company>Université Laval - FSE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Martine Mottet</dc:creator>
  <cp:lastModifiedBy>Martine Mottet</cp:lastModifiedBy>
  <cp:revision>696</cp:revision>
  <cp:lastPrinted>2015-04-28T15:48:04Z</cp:lastPrinted>
  <dcterms:created xsi:type="dcterms:W3CDTF">2014-10-08T23:45:56Z</dcterms:created>
  <dcterms:modified xsi:type="dcterms:W3CDTF">2019-03-21T13:38:24Z</dcterms:modified>
</cp:coreProperties>
</file>