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315" r:id="rId2"/>
    <p:sldId id="372" r:id="rId3"/>
    <p:sldId id="374" r:id="rId4"/>
    <p:sldId id="373" r:id="rId5"/>
    <p:sldId id="316" r:id="rId6"/>
    <p:sldId id="291" r:id="rId7"/>
    <p:sldId id="351" r:id="rId8"/>
    <p:sldId id="292" r:id="rId9"/>
    <p:sldId id="354" r:id="rId10"/>
    <p:sldId id="293" r:id="rId11"/>
    <p:sldId id="352" r:id="rId12"/>
    <p:sldId id="294" r:id="rId13"/>
    <p:sldId id="353" r:id="rId14"/>
    <p:sldId id="350" r:id="rId15"/>
    <p:sldId id="295" r:id="rId16"/>
    <p:sldId id="369" r:id="rId17"/>
    <p:sldId id="298" r:id="rId18"/>
    <p:sldId id="320" r:id="rId19"/>
    <p:sldId id="370" r:id="rId20"/>
    <p:sldId id="343" r:id="rId21"/>
    <p:sldId id="328" r:id="rId22"/>
    <p:sldId id="299" r:id="rId23"/>
    <p:sldId id="367" r:id="rId24"/>
    <p:sldId id="345" r:id="rId25"/>
    <p:sldId id="381" r:id="rId26"/>
    <p:sldId id="368" r:id="rId27"/>
    <p:sldId id="355" r:id="rId28"/>
    <p:sldId id="376" r:id="rId29"/>
    <p:sldId id="303" r:id="rId30"/>
    <p:sldId id="375" r:id="rId31"/>
    <p:sldId id="324" r:id="rId32"/>
    <p:sldId id="325" r:id="rId33"/>
    <p:sldId id="371" r:id="rId34"/>
    <p:sldId id="356" r:id="rId35"/>
    <p:sldId id="358" r:id="rId36"/>
    <p:sldId id="377" r:id="rId37"/>
    <p:sldId id="378" r:id="rId38"/>
    <p:sldId id="380" r:id="rId39"/>
    <p:sldId id="379" r:id="rId40"/>
    <p:sldId id="332" r:id="rId41"/>
    <p:sldId id="361" r:id="rId42"/>
    <p:sldId id="362" r:id="rId43"/>
    <p:sldId id="364" r:id="rId44"/>
    <p:sldId id="365" r:id="rId45"/>
    <p:sldId id="366" r:id="rId46"/>
  </p:sldIdLst>
  <p:sldSz cx="9144000" cy="6858000" type="screen4x3"/>
  <p:notesSz cx="6950075" cy="923607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ＭＳ Ｐゴシック" charset="0"/>
              </a:defRPr>
            </a:lvl1pPr>
          </a:lstStyle>
          <a:p>
            <a:pPr>
              <a:defRPr/>
            </a:pPr>
            <a:fld id="{1D4FFF75-6EF9-8F4C-8BF7-71A0E1BB5227}" type="datetimeFigureOut">
              <a:rPr lang="fr-CA"/>
              <a:pPr>
                <a:defRPr/>
              </a:pPr>
              <a:t>13-08-2012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ＭＳ Ｐゴシック" charset="0"/>
              </a:defRPr>
            </a:lvl1pPr>
          </a:lstStyle>
          <a:p>
            <a:pPr>
              <a:defRPr/>
            </a:pPr>
            <a:fld id="{D910FF1E-3433-EF48-9DFD-2D6536AA9900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94588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ＭＳ Ｐゴシック" charset="0"/>
              </a:defRPr>
            </a:lvl1pPr>
          </a:lstStyle>
          <a:p>
            <a:pPr>
              <a:defRPr/>
            </a:pPr>
            <a:fld id="{9C395535-2E03-0642-8C1C-1CA042C84545}" type="datetimeFigureOut">
              <a:rPr lang="fr-FR"/>
              <a:pPr>
                <a:defRPr/>
              </a:pPr>
              <a:t>13/08/2012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fr-CA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noProof="0"/>
              <a:t>Cliquez pour modifier les styles du texte du masque</a:t>
            </a:r>
          </a:p>
          <a:p>
            <a:pPr lvl="1"/>
            <a:r>
              <a:rPr lang="fr-CA" noProof="0"/>
              <a:t>Deuxième niveau</a:t>
            </a:r>
          </a:p>
          <a:p>
            <a:pPr lvl="2"/>
            <a:r>
              <a:rPr lang="fr-CA" noProof="0"/>
              <a:t>Troisième niveau</a:t>
            </a:r>
          </a:p>
          <a:p>
            <a:pPr lvl="3"/>
            <a:r>
              <a:rPr lang="fr-CA" noProof="0"/>
              <a:t>Quatrième niveau</a:t>
            </a:r>
          </a:p>
          <a:p>
            <a:pPr lvl="4"/>
            <a:r>
              <a:rPr lang="fr-CA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ＭＳ Ｐゴシック" charset="0"/>
              </a:defRPr>
            </a:lvl1pPr>
          </a:lstStyle>
          <a:p>
            <a:pPr>
              <a:defRPr/>
            </a:pPr>
            <a:fld id="{80D12C73-60CE-7C4C-BCD3-FD158EC09E23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67853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427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fr-CA">
              <a:latin typeface="Calibri" charset="0"/>
              <a:ea typeface="ＭＳ Ｐゴシック" charset="0"/>
            </a:endParaRPr>
          </a:p>
        </p:txBody>
      </p:sp>
      <p:sp>
        <p:nvSpPr>
          <p:cNvPr id="5427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319F19A-4F25-5D46-B5ED-E58461A48846}" type="slidenum">
              <a:rPr lang="fr-CA" sz="1200"/>
              <a:pPr eaLnBrk="1" hangingPunct="1"/>
              <a:t>17</a:t>
            </a:fld>
            <a:endParaRPr lang="fr-CA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529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CA">
                <a:latin typeface="Calibri" charset="0"/>
                <a:ea typeface="ＭＳ Ｐゴシック" charset="0"/>
              </a:rPr>
              <a:t>Visiter</a:t>
            </a:r>
          </a:p>
        </p:txBody>
      </p:sp>
      <p:sp>
        <p:nvSpPr>
          <p:cNvPr id="5529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A25E95B-CE84-3749-8D3F-226BB2A9D01F}" type="slidenum">
              <a:rPr lang="fr-CA" sz="1200"/>
              <a:pPr eaLnBrk="1" hangingPunct="1"/>
              <a:t>18</a:t>
            </a:fld>
            <a:endParaRPr lang="fr-CA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32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CA">
                <a:latin typeface="Calibri" charset="0"/>
                <a:ea typeface="ＭＳ Ｐゴシック" charset="0"/>
              </a:rPr>
              <a:t>Visiter le site </a:t>
            </a:r>
            <a:r>
              <a:rPr lang="pl-PL">
                <a:latin typeface="Calibri" charset="0"/>
                <a:ea typeface="ＭＳ Ｐゴシック" charset="0"/>
              </a:rPr>
              <a:t>www.radio-canada.ca/ et cliquer sur le lien «jeunesse» et ensuite «émission».</a:t>
            </a:r>
            <a:endParaRPr lang="fr-CA">
              <a:latin typeface="Calibri" charset="0"/>
              <a:ea typeface="ＭＳ Ｐゴシック" charset="0"/>
            </a:endParaRPr>
          </a:p>
        </p:txBody>
      </p:sp>
      <p:sp>
        <p:nvSpPr>
          <p:cNvPr id="5632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FD30600-9EF7-3C42-A6C6-9505721423A5}" type="slidenum">
              <a:rPr lang="fr-CA" sz="1200"/>
              <a:pPr eaLnBrk="1" hangingPunct="1"/>
              <a:t>19</a:t>
            </a:fld>
            <a:endParaRPr lang="fr-CA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6813" y="692150"/>
            <a:ext cx="4618037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CA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6813" y="692150"/>
            <a:ext cx="4618037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CA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6813" y="692150"/>
            <a:ext cx="4618037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CA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6813" y="692150"/>
            <a:ext cx="4618037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CA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D7D08-EAA5-334E-B88F-E160C934C881}" type="datetimeFigureOut">
              <a:rPr lang="fr-CA"/>
              <a:pPr>
                <a:defRPr/>
              </a:pPr>
              <a:t>13-08-2012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8C6B3-6E6E-B042-89B8-AD94FAB3BEFE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56367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BDF21-6D4B-C74F-81C2-E720FC2DAD86}" type="datetimeFigureOut">
              <a:rPr lang="fr-CA"/>
              <a:pPr>
                <a:defRPr/>
              </a:pPr>
              <a:t>13-08-2012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08A3C-83C2-214F-91A2-9749DBAC1F4A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3379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E5861-BDA2-EB4D-BB16-0C3DA08D074D}" type="datetimeFigureOut">
              <a:rPr lang="fr-CA"/>
              <a:pPr>
                <a:defRPr/>
              </a:pPr>
              <a:t>13-08-2012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45A10-025E-9648-99BF-E4933C1C5AEB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52506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20486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494D-6028-4752-918C-6E18FE7A5079}" type="datetime1">
              <a:rPr lang="fr-CA" smtClean="0"/>
              <a:pPr/>
              <a:t>13-08-2012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0718-3E8F-4FD4-B50D-1D4B3C61635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24844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20486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494D-6028-4752-918C-6E18FE7A5079}" type="datetime1">
              <a:rPr lang="fr-CA" smtClean="0"/>
              <a:pPr/>
              <a:t>13-08-2012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0718-3E8F-4FD4-B50D-1D4B3C616353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24844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F1966-B8EE-0047-8819-1B7B69E83F46}" type="datetimeFigureOut">
              <a:rPr lang="fr-CA"/>
              <a:pPr>
                <a:defRPr/>
              </a:pPr>
              <a:t>13-08-2012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DA4A7-FB5E-744E-B693-E5794197E90B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59151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F2026-C313-FC49-A64A-8AFC7C3DAA88}" type="datetimeFigureOut">
              <a:rPr lang="fr-CA"/>
              <a:pPr>
                <a:defRPr/>
              </a:pPr>
              <a:t>13-08-2012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4A801-D6FC-8049-82E2-5FAC60432F38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31270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F7A4D-D0C6-1042-A14D-E7BBBC229ED5}" type="datetimeFigureOut">
              <a:rPr lang="fr-CA"/>
              <a:pPr>
                <a:defRPr/>
              </a:pPr>
              <a:t>13-08-2012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5D843-C5C1-754A-88A6-D345D5C2E0F4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8699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FBA2E-A6B9-9F40-9DD9-4413B228A3E5}" type="datetimeFigureOut">
              <a:rPr lang="fr-CA"/>
              <a:pPr>
                <a:defRPr/>
              </a:pPr>
              <a:t>13-08-2012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4927B-0474-C641-A5D9-DE88A4102445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7020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D6B23-DD2E-DD48-855A-C26CD037E0BC}" type="datetimeFigureOut">
              <a:rPr lang="fr-CA"/>
              <a:pPr>
                <a:defRPr/>
              </a:pPr>
              <a:t>13-08-2012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F4A7-F9EF-D140-9444-169CA91E53FA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38947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132C4-6B04-AC4A-9C94-68E1B4C80473}" type="datetimeFigureOut">
              <a:rPr lang="fr-CA"/>
              <a:pPr>
                <a:defRPr/>
              </a:pPr>
              <a:t>13-08-2012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21AB3-8C13-EB4B-9C1D-D82B3E7FA00D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6875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9C35D-A6F6-7744-A608-777FB39D7DFD}" type="datetimeFigureOut">
              <a:rPr lang="fr-CA"/>
              <a:pPr>
                <a:defRPr/>
              </a:pPr>
              <a:t>13-08-2012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A1ABA-F8DE-D548-BBE8-D37498639D6F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57415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56077-77FB-7D43-A409-A9F414145907}" type="datetimeFigureOut">
              <a:rPr lang="fr-CA"/>
              <a:pPr>
                <a:defRPr/>
              </a:pPr>
              <a:t>13-08-2012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17C31-8715-7E49-9F90-93A2512BE514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52665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104B987C-BA45-D940-BE43-D385FCAD58B8}" type="datetimeFigureOut">
              <a:rPr lang="fr-CA"/>
              <a:pPr>
                <a:defRPr/>
              </a:pPr>
              <a:t>13-08-2012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9258A45D-1640-BB4F-96A8-90888D53DD01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1.sites.fse.ulaval.ca/Martine.Mottet/compinf/ressources/exemples" TargetMode="External"/><Relationship Id="rId2" Type="http://schemas.openxmlformats.org/officeDocument/2006/relationships/hyperlink" Target="https://sites.google.com/site/ledahuenvoiededispariti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r.wikipedia.org/wiki/Dahu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www.mels.gouv.qc.ca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o-canada.ca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.ulaval.ca/infosphere/sciences_humaines/evaeva1.html" TargetMode="External"/><Relationship Id="rId2" Type="http://schemas.openxmlformats.org/officeDocument/2006/relationships/hyperlink" Target="http://repssion.free.fr/la_nourriture.htm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merlinprincesse.blogspot.ca/" TargetMode="External"/><Relationship Id="rId2" Type="http://schemas.openxmlformats.org/officeDocument/2006/relationships/hyperlink" Target="http://repssion.free.fr/la_nourriture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bl.ulaval.ca/infosphere/sciences_humaines/evaeva1.html" TargetMode="External"/><Relationship Id="rId5" Type="http://schemas.openxmlformats.org/officeDocument/2006/relationships/hyperlink" Target="https://www.facebook.com/profile.php?id=542858646&amp;sk=wall" TargetMode="External"/><Relationship Id="rId4" Type="http://schemas.openxmlformats.org/officeDocument/2006/relationships/hyperlink" Target="http://www.forumquebec.com/viewtopic.php?f=5&amp;t=12030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hyperlink" Target="http://fr.wikipedia.org/wiki/Premi%C3%A8res_nations_au_Nouveau-Brunswick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fr.wikipedia.org/wiki/Marmotte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fr.wikipedia.org/wiki/Mercedes-Benz_450SEL_6.9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rousse.fr/encyclopedie/divers/cheval/185627" TargetMode="External"/><Relationship Id="rId2" Type="http://schemas.openxmlformats.org/officeDocument/2006/relationships/hyperlink" Target="http://www.cheval.qc.c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eux2chevaux.net/" TargetMode="External"/><Relationship Id="rId5" Type="http://schemas.openxmlformats.org/officeDocument/2006/relationships/hyperlink" Target="http://www.chevalcanadien.org" TargetMode="External"/><Relationship Id="rId4" Type="http://schemas.openxmlformats.org/officeDocument/2006/relationships/hyperlink" Target="http://www.chevaldereve.com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rousse.fr/encyclopedie/divers/cheval/185627" TargetMode="External"/><Relationship Id="rId2" Type="http://schemas.openxmlformats.org/officeDocument/2006/relationships/hyperlink" Target="http://www.cheval.qc.c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eux2chevaux.net/" TargetMode="External"/><Relationship Id="rId5" Type="http://schemas.openxmlformats.org/officeDocument/2006/relationships/hyperlink" Target="http://www.chevalcanadien.org" TargetMode="External"/><Relationship Id="rId4" Type="http://schemas.openxmlformats.org/officeDocument/2006/relationships/hyperlink" Target="http://www.chevaldereve.com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ympic.ca/fr" TargetMode="External"/><Relationship Id="rId2" Type="http://schemas.openxmlformats.org/officeDocument/2006/relationships/hyperlink" Target="http://www.cheval.qc.c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orums.sport.francetv.fr/sport/Les-jeux-olympiques-d-hiver.htm" TargetMode="External"/><Relationship Id="rId4" Type="http://schemas.openxmlformats.org/officeDocument/2006/relationships/hyperlink" Target="http://www.wikipedia.org/wiki/Jeux_olympiques_d'hiver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ympic.ca/fr" TargetMode="External"/><Relationship Id="rId2" Type="http://schemas.openxmlformats.org/officeDocument/2006/relationships/hyperlink" Target="http://www.cheval.qc.c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orums.sport.francetv.fr/sport/Les-jeux-olympiques-d-hiver.htm" TargetMode="External"/><Relationship Id="rId4" Type="http://schemas.openxmlformats.org/officeDocument/2006/relationships/hyperlink" Target="http://www.wikipedia.org/wiki/Jeux_olympiques_d'hiver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terryfox.org" TargetMode="External"/><Relationship Id="rId2" Type="http://schemas.openxmlformats.org/officeDocument/2006/relationships/hyperlink" Target="http://www.cheval.qc.c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hecanadianencyclopedia.com/featured/fr/le-courage-de-terry-fox" TargetMode="External"/><Relationship Id="rId5" Type="http://schemas.openxmlformats.org/officeDocument/2006/relationships/hyperlink" Target="http://www.blog-canada.com/terry-fox-athlete-et-heros-canadien.html" TargetMode="External"/><Relationship Id="rId4" Type="http://schemas.openxmlformats.org/officeDocument/2006/relationships/hyperlink" Target="https://www.facebook.com/pages/Terry-fox/157279374289998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terryfox.org" TargetMode="External"/><Relationship Id="rId2" Type="http://schemas.openxmlformats.org/officeDocument/2006/relationships/hyperlink" Target="http://www.cheval.qc.c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hecanadianencyclopedia.com/featured/fr/le-courage-de-terry-fox" TargetMode="External"/><Relationship Id="rId5" Type="http://schemas.openxmlformats.org/officeDocument/2006/relationships/hyperlink" Target="http://www.blog-canada.com/terry-fox-athlete-et-heros-canadien.html" TargetMode="External"/><Relationship Id="rId4" Type="http://schemas.openxmlformats.org/officeDocument/2006/relationships/hyperlink" Target="https://www.facebook.com/pages/Terry-fox/157279374289998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CA" dirty="0">
                <a:latin typeface="Calibri" charset="0"/>
              </a:rPr>
              <a:t>Évaluer la fiabilité </a:t>
            </a:r>
            <a:br>
              <a:rPr lang="fr-CA" dirty="0">
                <a:latin typeface="Calibri" charset="0"/>
              </a:rPr>
            </a:br>
            <a:r>
              <a:rPr lang="fr-CA" dirty="0" smtClean="0">
                <a:latin typeface="Calibri" charset="0"/>
              </a:rPr>
              <a:t>d</a:t>
            </a:r>
            <a:r>
              <a:rPr lang="fr-FR" dirty="0" smtClean="0">
                <a:latin typeface="Calibri" charset="0"/>
              </a:rPr>
              <a:t>'</a:t>
            </a:r>
            <a:r>
              <a:rPr lang="fr-CA" dirty="0" smtClean="0">
                <a:latin typeface="Calibri" charset="0"/>
              </a:rPr>
              <a:t>un </a:t>
            </a:r>
            <a:r>
              <a:rPr lang="fr-CA" dirty="0">
                <a:latin typeface="Calibri" charset="0"/>
              </a:rPr>
              <a:t>site Internet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dirty="0" smtClean="0">
                <a:solidFill>
                  <a:srgbClr val="0000FF"/>
                </a:solidFill>
              </a:rPr>
              <a:t>Pour les navigateurs du Web avertis</a:t>
            </a:r>
            <a:endParaRPr lang="fr-CA" dirty="0" smtClean="0">
              <a:solidFill>
                <a:srgbClr val="0000FF"/>
              </a:solidFill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5797713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/>
              <a:t>Ce document pédagogique a été créé sous la direction de Martine Mottet, professeure à la Faculté des sciences de l’éducation de l’Université Laval. Ont contribué à sa conception Andréane Sicotte et Émilie Morin, de l’Université Laval, ainsi que Annie </a:t>
            </a:r>
            <a:r>
              <a:rPr lang="fr-FR" sz="1000" dirty="0" err="1"/>
              <a:t>Marois</a:t>
            </a:r>
            <a:r>
              <a:rPr lang="fr-FR" sz="1000" dirty="0"/>
              <a:t>, Anne Bertrand, Marie-Claude Dubuc, Marie-Josée Pouliot et Éric Roy de la Commission scolaire des Découvreurs. Ce projet a été réalisé grâce à une subvention du ministère de l’Éducation, du Loisir et du Sport du Québec.</a:t>
            </a:r>
            <a:endParaRPr lang="fr-CA" sz="1000" dirty="0"/>
          </a:p>
          <a:p>
            <a:r>
              <a:rPr lang="fr-FR" sz="1000" dirty="0"/>
              <a:t> </a:t>
            </a:r>
            <a:endParaRPr lang="fr-CA" sz="1000" dirty="0"/>
          </a:p>
          <a:p>
            <a:r>
              <a:rPr lang="fr-FR" sz="1000" dirty="0"/>
              <a:t>© 2012, Martine Mottet. Tous droits réservés. Reproduction autorisée seulement à des fins éducatives sans but lucratif.</a:t>
            </a:r>
            <a:endParaRPr lang="fr-CA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4000" b="1" dirty="0">
                <a:latin typeface="Calibri" charset="0"/>
              </a:rPr>
              <a:t>Les critères de fiabilité </a:t>
            </a:r>
            <a:br>
              <a:rPr lang="fr-CA" sz="4000" b="1" dirty="0">
                <a:latin typeface="Calibri" charset="0"/>
              </a:rPr>
            </a:br>
            <a:r>
              <a:rPr lang="fr-CA" sz="4000" b="1" dirty="0" smtClean="0">
                <a:latin typeface="Calibri" charset="0"/>
              </a:rPr>
              <a:t>d</a:t>
            </a:r>
            <a:r>
              <a:rPr lang="fr-FR" sz="4000" b="1" dirty="0" smtClean="0">
                <a:latin typeface="Calibri" charset="0"/>
              </a:rPr>
              <a:t>'</a:t>
            </a:r>
            <a:r>
              <a:rPr lang="fr-CA" sz="4000" b="1" dirty="0" smtClean="0">
                <a:latin typeface="Calibri" charset="0"/>
              </a:rPr>
              <a:t>un </a:t>
            </a:r>
            <a:r>
              <a:rPr lang="fr-CA" sz="4000" b="1" dirty="0">
                <a:latin typeface="Calibri" charset="0"/>
              </a:rPr>
              <a:t>site Internet</a:t>
            </a:r>
          </a:p>
        </p:txBody>
      </p:sp>
      <p:sp>
        <p:nvSpPr>
          <p:cNvPr id="22530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613" cy="5068888"/>
          </a:xfrm>
        </p:spPr>
        <p:txBody>
          <a:bodyPr/>
          <a:lstStyle/>
          <a:p>
            <a:pPr marL="514350" indent="-514350">
              <a:spcAft>
                <a:spcPts val="600"/>
              </a:spcAft>
              <a:buFont typeface="Calibri" charset="0"/>
              <a:buAutoNum type="arabicPeriod" startAt="5"/>
            </a:pPr>
            <a:r>
              <a:rPr lang="fr-FR" sz="2800">
                <a:latin typeface="Calibri" charset="0"/>
              </a:rPr>
              <a:t>Le contenu est récent </a:t>
            </a:r>
          </a:p>
          <a:p>
            <a:pPr lvl="2">
              <a:spcAft>
                <a:spcPts val="600"/>
              </a:spcAft>
            </a:pPr>
            <a:r>
              <a:rPr lang="fr-FR">
                <a:latin typeface="Calibri" charset="0"/>
              </a:rPr>
              <a:t>Date de mise à jour mentionnée et récente</a:t>
            </a:r>
          </a:p>
          <a:p>
            <a:pPr lvl="2">
              <a:spcAft>
                <a:spcPts val="600"/>
              </a:spcAft>
            </a:pPr>
            <a:r>
              <a:rPr lang="fr-FR">
                <a:latin typeface="Calibri" charset="0"/>
              </a:rPr>
              <a:t>Hyperliens fonctionnels</a:t>
            </a:r>
            <a:endParaRPr lang="fr-CA">
              <a:latin typeface="Calibri" charset="0"/>
            </a:endParaRPr>
          </a:p>
          <a:p>
            <a:pPr lvl="2">
              <a:buFont typeface="Arial" charset="0"/>
              <a:buNone/>
            </a:pPr>
            <a:endParaRPr lang="fr-CA">
              <a:latin typeface="Calibri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4000" b="1" dirty="0">
                <a:latin typeface="Calibri" charset="0"/>
              </a:rPr>
              <a:t>Les critères de fiabilité </a:t>
            </a:r>
            <a:br>
              <a:rPr lang="fr-CA" sz="4000" b="1" dirty="0">
                <a:latin typeface="Calibri" charset="0"/>
              </a:rPr>
            </a:br>
            <a:r>
              <a:rPr lang="fr-CA" sz="4000" b="1" dirty="0" smtClean="0">
                <a:latin typeface="Calibri" charset="0"/>
              </a:rPr>
              <a:t>d</a:t>
            </a:r>
            <a:r>
              <a:rPr lang="fr-FR" sz="4000" b="1" dirty="0" smtClean="0">
                <a:latin typeface="Calibri" charset="0"/>
              </a:rPr>
              <a:t>'</a:t>
            </a:r>
            <a:r>
              <a:rPr lang="fr-CA" sz="4000" b="1" dirty="0" smtClean="0">
                <a:latin typeface="Calibri" charset="0"/>
              </a:rPr>
              <a:t>un </a:t>
            </a:r>
            <a:r>
              <a:rPr lang="fr-CA" sz="4000" b="1" dirty="0">
                <a:latin typeface="Calibri" charset="0"/>
              </a:rPr>
              <a:t>site Internet</a:t>
            </a:r>
          </a:p>
        </p:txBody>
      </p:sp>
      <p:sp>
        <p:nvSpPr>
          <p:cNvPr id="23554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613" cy="5068888"/>
          </a:xfrm>
        </p:spPr>
        <p:txBody>
          <a:bodyPr/>
          <a:lstStyle/>
          <a:p>
            <a:pPr marL="514350" indent="-514350">
              <a:buFont typeface="Calibri" charset="0"/>
              <a:buAutoNum type="arabicPeriod" startAt="6"/>
            </a:pPr>
            <a:r>
              <a:rPr lang="fr-FR" sz="2800" dirty="0" smtClean="0">
                <a:latin typeface="Calibri" charset="0"/>
              </a:rPr>
              <a:t>L</a:t>
            </a:r>
            <a:r>
              <a:rPr lang="fr-FR" altLang="ja-JP" sz="2800" dirty="0" smtClean="0">
                <a:latin typeface="Calibri" charset="0"/>
              </a:rPr>
              <a:t>'information </a:t>
            </a:r>
            <a:r>
              <a:rPr lang="fr-FR" altLang="ja-JP" sz="2800" dirty="0">
                <a:latin typeface="Calibri" charset="0"/>
              </a:rPr>
              <a:t>est bien présentée</a:t>
            </a:r>
          </a:p>
          <a:p>
            <a:pPr lvl="2"/>
            <a:r>
              <a:rPr lang="fr-FR" dirty="0" smtClean="0">
                <a:latin typeface="Calibri" charset="0"/>
              </a:rPr>
              <a:t>L</a:t>
            </a:r>
            <a:r>
              <a:rPr lang="fr-FR" altLang="ja-JP" dirty="0" smtClean="0">
                <a:latin typeface="Calibri" charset="0"/>
              </a:rPr>
              <a:t>'information </a:t>
            </a:r>
            <a:r>
              <a:rPr lang="fr-FR" altLang="ja-JP" dirty="0">
                <a:latin typeface="Calibri" charset="0"/>
              </a:rPr>
              <a:t>est bien structurée</a:t>
            </a:r>
          </a:p>
          <a:p>
            <a:pPr lvl="2"/>
            <a:r>
              <a:rPr lang="fr-FR" dirty="0" smtClean="0">
                <a:latin typeface="Calibri" charset="0"/>
              </a:rPr>
              <a:t>L</a:t>
            </a:r>
            <a:r>
              <a:rPr lang="fr-FR" altLang="ja-JP" dirty="0" smtClean="0">
                <a:latin typeface="Calibri" charset="0"/>
              </a:rPr>
              <a:t>'information </a:t>
            </a:r>
            <a:r>
              <a:rPr lang="fr-FR" altLang="ja-JP" dirty="0">
                <a:latin typeface="Calibri" charset="0"/>
              </a:rPr>
              <a:t>est facile à repérer, par exemple à </a:t>
            </a:r>
            <a:r>
              <a:rPr lang="fr-FR" altLang="ja-JP" dirty="0" smtClean="0">
                <a:latin typeface="Calibri" charset="0"/>
              </a:rPr>
              <a:t>l'aide d'intertitres</a:t>
            </a:r>
            <a:endParaRPr lang="fr-FR" altLang="ja-JP" dirty="0">
              <a:latin typeface="Calibri" charset="0"/>
            </a:endParaRPr>
          </a:p>
          <a:p>
            <a:pPr lvl="2"/>
            <a:r>
              <a:rPr lang="fr-FR" dirty="0">
                <a:latin typeface="Calibri" charset="0"/>
              </a:rPr>
              <a:t>Il </a:t>
            </a:r>
            <a:r>
              <a:rPr lang="fr-FR" dirty="0" smtClean="0">
                <a:latin typeface="Calibri" charset="0"/>
              </a:rPr>
              <a:t>n</a:t>
            </a:r>
            <a:r>
              <a:rPr lang="fr-FR" altLang="ja-JP" dirty="0" smtClean="0">
                <a:latin typeface="Calibri" charset="0"/>
              </a:rPr>
              <a:t>'y </a:t>
            </a:r>
            <a:r>
              <a:rPr lang="fr-FR" altLang="ja-JP" dirty="0">
                <a:latin typeface="Calibri" charset="0"/>
              </a:rPr>
              <a:t>a pas de faute </a:t>
            </a:r>
            <a:r>
              <a:rPr lang="fr-FR" altLang="ja-JP" dirty="0" smtClean="0">
                <a:latin typeface="Calibri" charset="0"/>
              </a:rPr>
              <a:t>d'orthographe</a:t>
            </a:r>
            <a:endParaRPr lang="fr-FR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4000" b="1" dirty="0">
                <a:latin typeface="Calibri" charset="0"/>
              </a:rPr>
              <a:t>Les critères de fiabilité </a:t>
            </a:r>
            <a:br>
              <a:rPr lang="fr-CA" sz="4000" b="1" dirty="0">
                <a:latin typeface="Calibri" charset="0"/>
              </a:rPr>
            </a:br>
            <a:r>
              <a:rPr lang="fr-CA" sz="4000" b="1" dirty="0" smtClean="0">
                <a:latin typeface="Calibri" charset="0"/>
              </a:rPr>
              <a:t>d</a:t>
            </a:r>
            <a:r>
              <a:rPr lang="fr-FR" sz="4000" b="1" dirty="0" smtClean="0">
                <a:latin typeface="Calibri" charset="0"/>
              </a:rPr>
              <a:t>'</a:t>
            </a:r>
            <a:r>
              <a:rPr lang="fr-CA" sz="4000" b="1" dirty="0" smtClean="0">
                <a:latin typeface="Calibri" charset="0"/>
              </a:rPr>
              <a:t>un </a:t>
            </a:r>
            <a:r>
              <a:rPr lang="fr-CA" sz="4000" b="1" dirty="0">
                <a:latin typeface="Calibri" charset="0"/>
              </a:rPr>
              <a:t>site Internet</a:t>
            </a:r>
          </a:p>
        </p:txBody>
      </p:sp>
      <p:sp>
        <p:nvSpPr>
          <p:cNvPr id="24578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613" cy="5068888"/>
          </a:xfrm>
        </p:spPr>
        <p:txBody>
          <a:bodyPr/>
          <a:lstStyle/>
          <a:p>
            <a:pPr marL="457200" indent="-457200">
              <a:buFont typeface="Calibri" charset="0"/>
              <a:buAutoNum type="arabicPeriod" startAt="7"/>
            </a:pPr>
            <a:r>
              <a:rPr lang="fr-FR" sz="2800">
                <a:latin typeface="Calibri" charset="0"/>
              </a:rPr>
              <a:t>La navigation est facile et agréable </a:t>
            </a:r>
          </a:p>
          <a:p>
            <a:pPr lvl="2"/>
            <a:r>
              <a:rPr lang="fr-FR">
                <a:latin typeface="Calibri" charset="0"/>
              </a:rPr>
              <a:t>Navigation dans le site facilitée par des hyperliens</a:t>
            </a:r>
            <a:endParaRPr lang="fr-FR">
              <a:solidFill>
                <a:srgbClr val="FF0000"/>
              </a:solidFill>
              <a:latin typeface="Calibri" charset="0"/>
            </a:endParaRPr>
          </a:p>
          <a:p>
            <a:pPr lvl="2"/>
            <a:r>
              <a:rPr lang="fr-FR">
                <a:latin typeface="Calibri" charset="0"/>
              </a:rPr>
              <a:t>Publicité absente ou réduite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4000" b="1" dirty="0">
                <a:latin typeface="Calibri" charset="0"/>
              </a:rPr>
              <a:t>Les critères de fiabilité </a:t>
            </a:r>
            <a:br>
              <a:rPr lang="fr-CA" sz="4000" b="1" dirty="0">
                <a:latin typeface="Calibri" charset="0"/>
              </a:rPr>
            </a:br>
            <a:r>
              <a:rPr lang="fr-CA" sz="4000" b="1" dirty="0" smtClean="0">
                <a:latin typeface="Calibri" charset="0"/>
              </a:rPr>
              <a:t>d</a:t>
            </a:r>
            <a:r>
              <a:rPr lang="fr-FR" sz="4000" b="1" dirty="0" smtClean="0">
                <a:latin typeface="Calibri" charset="0"/>
              </a:rPr>
              <a:t>'</a:t>
            </a:r>
            <a:r>
              <a:rPr lang="fr-CA" sz="4000" b="1" dirty="0" smtClean="0">
                <a:latin typeface="Calibri" charset="0"/>
              </a:rPr>
              <a:t>un </a:t>
            </a:r>
            <a:r>
              <a:rPr lang="fr-CA" sz="4000" b="1" dirty="0">
                <a:latin typeface="Calibri" charset="0"/>
              </a:rPr>
              <a:t>site Internet</a:t>
            </a:r>
          </a:p>
        </p:txBody>
      </p:sp>
      <p:sp>
        <p:nvSpPr>
          <p:cNvPr id="25602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613" cy="5068888"/>
          </a:xfrm>
        </p:spPr>
        <p:txBody>
          <a:bodyPr/>
          <a:lstStyle/>
          <a:p>
            <a:pPr marL="514350" indent="-514350">
              <a:spcAft>
                <a:spcPts val="600"/>
              </a:spcAft>
              <a:buFont typeface="Calibri" charset="0"/>
              <a:buAutoNum type="arabicPeriod" startAt="8"/>
            </a:pPr>
            <a:r>
              <a:rPr lang="fr-FR" sz="2800" dirty="0" smtClean="0">
                <a:latin typeface="Calibri" charset="0"/>
              </a:rPr>
              <a:t>L</a:t>
            </a:r>
            <a:r>
              <a:rPr lang="fr-FR" altLang="ja-JP" sz="2800" dirty="0" smtClean="0">
                <a:latin typeface="Calibri" charset="0"/>
              </a:rPr>
              <a:t>'information </a:t>
            </a:r>
            <a:r>
              <a:rPr lang="fr-FR" altLang="ja-JP" sz="2800" dirty="0">
                <a:latin typeface="Calibri" charset="0"/>
              </a:rPr>
              <a:t>présentée est exacte</a:t>
            </a:r>
          </a:p>
          <a:p>
            <a:pPr lvl="2">
              <a:spcAft>
                <a:spcPts val="600"/>
              </a:spcAft>
            </a:pPr>
            <a:r>
              <a:rPr lang="fr-FR" dirty="0">
                <a:solidFill>
                  <a:srgbClr val="000000"/>
                </a:solidFill>
                <a:latin typeface="Calibri" charset="0"/>
                <a:cs typeface="Arial" charset="0"/>
              </a:rPr>
              <a:t>Concordance de </a:t>
            </a:r>
            <a:r>
              <a:rPr lang="fr-FR" dirty="0" smtClean="0">
                <a:solidFill>
                  <a:srgbClr val="000000"/>
                </a:solidFill>
                <a:latin typeface="Calibri" charset="0"/>
                <a:cs typeface="Arial" charset="0"/>
              </a:rPr>
              <a:t>l</a:t>
            </a:r>
            <a:r>
              <a:rPr lang="fr-FR" altLang="ja-JP" dirty="0" smtClean="0">
                <a:solidFill>
                  <a:srgbClr val="000000"/>
                </a:solidFill>
                <a:latin typeface="Calibri" charset="0"/>
                <a:cs typeface="Arial" charset="0"/>
              </a:rPr>
              <a:t>'</a:t>
            </a:r>
            <a:r>
              <a:rPr lang="fr-FR" altLang="ja-JP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information </a:t>
            </a:r>
            <a:r>
              <a:rPr lang="fr-FR" altLang="ja-JP" dirty="0">
                <a:solidFill>
                  <a:srgbClr val="000000"/>
                </a:solidFill>
                <a:latin typeface="Calibri" charset="0"/>
                <a:cs typeface="Calibri" charset="0"/>
              </a:rPr>
              <a:t>avec celle de sites fiables</a:t>
            </a:r>
          </a:p>
          <a:p>
            <a:pPr lvl="2">
              <a:spcAft>
                <a:spcPts val="600"/>
              </a:spcAft>
            </a:pPr>
            <a:r>
              <a:rPr lang="fr-FR" dirty="0">
                <a:solidFill>
                  <a:srgbClr val="000000"/>
                </a:solidFill>
                <a:latin typeface="Calibri" charset="0"/>
                <a:cs typeface="Calibri" charset="0"/>
              </a:rPr>
              <a:t>Croisement de trois sources </a:t>
            </a:r>
            <a:r>
              <a:rPr lang="fr-FR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d</a:t>
            </a:r>
            <a:r>
              <a:rPr lang="fr-FR" altLang="ja-JP" dirty="0" smtClean="0">
                <a:solidFill>
                  <a:srgbClr val="000000"/>
                </a:solidFill>
                <a:latin typeface="Calibri" charset="0"/>
                <a:cs typeface="Arial" charset="0"/>
              </a:rPr>
              <a:t>'</a:t>
            </a:r>
            <a:r>
              <a:rPr lang="fr-FR" altLang="ja-JP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information</a:t>
            </a:r>
            <a:endParaRPr lang="fr-FR" altLang="ja-JP" dirty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lvl="2">
              <a:spcAft>
                <a:spcPts val="600"/>
              </a:spcAft>
            </a:pPr>
            <a:r>
              <a:rPr lang="fr-FR" dirty="0">
                <a:solidFill>
                  <a:srgbClr val="000000"/>
                </a:solidFill>
                <a:latin typeface="Calibri" charset="0"/>
                <a:cs typeface="Calibri" charset="0"/>
              </a:rPr>
              <a:t>Vérification auprès </a:t>
            </a:r>
            <a:r>
              <a:rPr lang="fr-FR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d</a:t>
            </a:r>
            <a:r>
              <a:rPr lang="fr-FR" altLang="ja-JP" dirty="0" smtClean="0">
                <a:solidFill>
                  <a:srgbClr val="000000"/>
                </a:solidFill>
                <a:latin typeface="Calibri" charset="0"/>
                <a:cs typeface="Arial" charset="0"/>
              </a:rPr>
              <a:t>'</a:t>
            </a:r>
            <a:r>
              <a:rPr lang="fr-FR" altLang="ja-JP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un </a:t>
            </a:r>
            <a:r>
              <a:rPr lang="fr-FR" altLang="ja-JP" dirty="0">
                <a:solidFill>
                  <a:srgbClr val="000000"/>
                </a:solidFill>
                <a:latin typeface="Calibri" charset="0"/>
                <a:cs typeface="Calibri" charset="0"/>
              </a:rPr>
              <a:t>adulte (parent, professeur, etc.)</a:t>
            </a:r>
            <a:endParaRPr lang="fr-CA" dirty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4000" b="1" dirty="0">
                <a:latin typeface="Calibri" charset="0"/>
              </a:rPr>
              <a:t>Adresses nécessaires à </a:t>
            </a:r>
            <a:r>
              <a:rPr lang="fr-CA" sz="4000" b="1" dirty="0" smtClean="0">
                <a:latin typeface="Calibri" charset="0"/>
              </a:rPr>
              <a:t>l</a:t>
            </a:r>
            <a:r>
              <a:rPr lang="fr-FR" sz="4000" b="1" dirty="0" smtClean="0">
                <a:latin typeface="Calibri" charset="0"/>
              </a:rPr>
              <a:t>'</a:t>
            </a:r>
            <a:r>
              <a:rPr lang="fr-CA" sz="4000" b="1" dirty="0" smtClean="0">
                <a:latin typeface="Calibri" charset="0"/>
              </a:rPr>
              <a:t>activité</a:t>
            </a:r>
            <a:endParaRPr lang="fr-CA" sz="4000" b="1" dirty="0">
              <a:latin typeface="Calibri" charset="0"/>
            </a:endParaRPr>
          </a:p>
        </p:txBody>
      </p:sp>
      <p:sp>
        <p:nvSpPr>
          <p:cNvPr id="16386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613" cy="44211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A" sz="2800" i="1">
                <a:latin typeface="Calibri" charset="0"/>
              </a:rPr>
              <a:t>Le dahu en voie de disparition</a:t>
            </a:r>
            <a:r>
              <a:rPr lang="fr-CA" sz="2800">
                <a:latin typeface="Calibri" charset="0"/>
              </a:rPr>
              <a:t> </a:t>
            </a:r>
            <a:endParaRPr lang="fr-CA" sz="2800">
              <a:solidFill>
                <a:srgbClr val="000000"/>
              </a:solidFill>
              <a:latin typeface="Calibri" charset="0"/>
              <a:cs typeface="Arial" charset="0"/>
            </a:endParaRPr>
          </a:p>
          <a:p>
            <a:pPr lvl="1"/>
            <a:r>
              <a:rPr lang="fr-CA" sz="2000" u="sng">
                <a:latin typeface="Calibri" charset="0"/>
                <a:hlinkClick r:id="rId2"/>
              </a:rPr>
              <a:t>https://sites.google.com/site/ledahuenvoiededisparition/</a:t>
            </a:r>
            <a:endParaRPr lang="fr-CA" sz="20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fr-CA" sz="2800" b="1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CA" sz="2800" i="1">
                <a:latin typeface="Calibri" charset="0"/>
              </a:rPr>
              <a:t>Le mythe du dahu</a:t>
            </a:r>
            <a:r>
              <a:rPr lang="fr-CA" sz="2800">
                <a:latin typeface="Calibri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fr-CA" sz="2000">
                <a:latin typeface="Calibri" charset="0"/>
                <a:hlinkClick r:id="rId3"/>
              </a:rPr>
              <a:t>http://www1.sites.fse.ulaval.ca/Martine.Mottet/compinf/ressources/exemples</a:t>
            </a:r>
            <a:r>
              <a:rPr lang="fr-CA" sz="2000">
                <a:latin typeface="Calibri" charset="0"/>
              </a:rPr>
              <a:t>  </a:t>
            </a:r>
            <a:endParaRPr lang="fr-CA" sz="2000" u="sng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fr-CA" sz="2800" i="1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CA" sz="2800" i="1">
                <a:latin typeface="Calibri" charset="0"/>
              </a:rPr>
              <a:t>Wikipédia - Dahu </a:t>
            </a:r>
            <a:endParaRPr lang="fr-CA" sz="2800" i="1">
              <a:solidFill>
                <a:srgbClr val="000000"/>
              </a:solidFill>
              <a:latin typeface="Calibri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pl-PL" sz="2000" u="sng">
                <a:latin typeface="Calibri" charset="0"/>
                <a:hlinkClick r:id="rId4"/>
              </a:rPr>
              <a:t>http://fr.wikipedia.org/wiki/Dahu</a:t>
            </a:r>
            <a:r>
              <a:rPr lang="pl-PL" sz="2000" u="sng">
                <a:latin typeface="Calibri" charset="0"/>
              </a:rPr>
              <a:t> </a:t>
            </a:r>
            <a:endParaRPr lang="fr-CA" sz="2400" u="sng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fr-CA" sz="2400">
              <a:latin typeface="Calibri" charset="0"/>
            </a:endParaRP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fr-CA" sz="2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CA">
                <a:latin typeface="Calibri" charset="0"/>
              </a:rPr>
              <a:t>Comprendre </a:t>
            </a:r>
            <a:br>
              <a:rPr lang="fr-CA">
                <a:latin typeface="Calibri" charset="0"/>
              </a:rPr>
            </a:br>
            <a:r>
              <a:rPr lang="fr-CA">
                <a:latin typeface="Calibri" charset="0"/>
              </a:rPr>
              <a:t>les adresses Internet</a:t>
            </a:r>
          </a:p>
        </p:txBody>
      </p:sp>
      <p:sp>
        <p:nvSpPr>
          <p:cNvPr id="26626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fr-CA" dirty="0">
                <a:solidFill>
                  <a:srgbClr val="0000FF"/>
                </a:solidFill>
                <a:latin typeface="Calibri" charset="0"/>
              </a:rPr>
              <a:t>Pour ne pas </a:t>
            </a:r>
            <a:r>
              <a:rPr lang="fr-CA" dirty="0" smtClean="0">
                <a:solidFill>
                  <a:srgbClr val="0000FF"/>
                </a:solidFill>
                <a:latin typeface="Calibri" charset="0"/>
              </a:rPr>
              <a:t>s</a:t>
            </a:r>
            <a:r>
              <a:rPr lang="fr-FR" dirty="0" smtClean="0">
                <a:solidFill>
                  <a:srgbClr val="0000FF"/>
                </a:solidFill>
                <a:latin typeface="Calibri" charset="0"/>
              </a:rPr>
              <a:t>'</a:t>
            </a:r>
            <a:r>
              <a:rPr lang="fr-CA" dirty="0" smtClean="0">
                <a:solidFill>
                  <a:srgbClr val="0000FF"/>
                </a:solidFill>
                <a:latin typeface="Calibri" charset="0"/>
              </a:rPr>
              <a:t>égarer </a:t>
            </a:r>
            <a:r>
              <a:rPr lang="fr-CA" dirty="0">
                <a:solidFill>
                  <a:srgbClr val="0000FF"/>
                </a:solidFill>
                <a:latin typeface="Calibri" charset="0"/>
              </a:rPr>
              <a:t>dans le Web!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fr-FR" sz="4000" b="1">
                <a:latin typeface="Calibri" charset="0"/>
              </a:rPr>
              <a:t>Comment lire une adresse Internet?</a:t>
            </a:r>
          </a:p>
        </p:txBody>
      </p:sp>
      <p:sp>
        <p:nvSpPr>
          <p:cNvPr id="27650" name="Espace réservé du contenu 2"/>
          <p:cNvSpPr txBox="1">
            <a:spLocks/>
          </p:cNvSpPr>
          <p:nvPr/>
        </p:nvSpPr>
        <p:spPr bwMode="auto">
          <a:xfrm>
            <a:off x="468313" y="1484313"/>
            <a:ext cx="80756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spcAft>
                <a:spcPts val="600"/>
              </a:spcAft>
              <a:buFont typeface="Arial" charset="0"/>
              <a:buNone/>
            </a:pPr>
            <a:r>
              <a:rPr lang="fr-FR" sz="3200" b="1">
                <a:latin typeface="Andale Mono" charset="0"/>
                <a:cs typeface="Andale Mono" charset="0"/>
                <a:hlinkClick r:id="rId2"/>
              </a:rPr>
              <a:t>http://www.mels.gouv.qc.ca</a:t>
            </a:r>
            <a:endParaRPr lang="fr-FR" sz="3200" b="1">
              <a:latin typeface="Andale Mono" charset="0"/>
              <a:cs typeface="Andale Mono" charset="0"/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endParaRPr lang="fr-FR" sz="2800">
              <a:latin typeface="Andale Mono" charset="0"/>
              <a:cs typeface="Andale Mono" charset="0"/>
            </a:endParaRPr>
          </a:p>
        </p:txBody>
      </p:sp>
      <p:sp>
        <p:nvSpPr>
          <p:cNvPr id="5" name="Flèche courbée vers le haut 4"/>
          <p:cNvSpPr>
            <a:spLocks noChangeArrowheads="1"/>
          </p:cNvSpPr>
          <p:nvPr/>
        </p:nvSpPr>
        <p:spPr bwMode="auto">
          <a:xfrm flipH="1">
            <a:off x="6731000" y="2060575"/>
            <a:ext cx="720725" cy="360363"/>
          </a:xfrm>
          <a:prstGeom prst="curvedUpArrow">
            <a:avLst>
              <a:gd name="adj1" fmla="val 25000"/>
              <a:gd name="adj2" fmla="val 75000"/>
              <a:gd name="adj3" fmla="val 52560"/>
            </a:avLst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CA">
              <a:latin typeface="+mn-lt"/>
              <a:ea typeface="+mn-ea"/>
              <a:cs typeface="+mn-cs"/>
            </a:endParaRPr>
          </a:p>
        </p:txBody>
      </p:sp>
      <p:sp>
        <p:nvSpPr>
          <p:cNvPr id="6" name="Flèche courbée vers le haut 5"/>
          <p:cNvSpPr>
            <a:spLocks noChangeArrowheads="1"/>
          </p:cNvSpPr>
          <p:nvPr/>
        </p:nvSpPr>
        <p:spPr bwMode="auto">
          <a:xfrm flipH="1">
            <a:off x="5795963" y="2060575"/>
            <a:ext cx="863600" cy="360363"/>
          </a:xfrm>
          <a:prstGeom prst="curvedUpArrow">
            <a:avLst>
              <a:gd name="adj1" fmla="val 25008"/>
              <a:gd name="adj2" fmla="val 75001"/>
              <a:gd name="adj3" fmla="val 52560"/>
            </a:avLst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CA">
              <a:latin typeface="+mn-lt"/>
              <a:ea typeface="+mn-ea"/>
              <a:cs typeface="+mn-cs"/>
            </a:endParaRPr>
          </a:p>
        </p:txBody>
      </p:sp>
      <p:sp>
        <p:nvSpPr>
          <p:cNvPr id="7" name="Flèche courbée vers le haut 6"/>
          <p:cNvSpPr>
            <a:spLocks noChangeArrowheads="1"/>
          </p:cNvSpPr>
          <p:nvPr/>
        </p:nvSpPr>
        <p:spPr bwMode="auto">
          <a:xfrm flipH="1">
            <a:off x="4500563" y="2060575"/>
            <a:ext cx="1223962" cy="360363"/>
          </a:xfrm>
          <a:prstGeom prst="curvedUpArrow">
            <a:avLst>
              <a:gd name="adj1" fmla="val 25002"/>
              <a:gd name="adj2" fmla="val 75005"/>
              <a:gd name="adj3" fmla="val 52560"/>
            </a:avLst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CA">
              <a:latin typeface="+mn-lt"/>
              <a:ea typeface="+mn-ea"/>
              <a:cs typeface="+mn-c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95288" y="2636838"/>
            <a:ext cx="5040312" cy="3795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fr-FR" sz="2800" dirty="0">
                <a:latin typeface="Calibri" charset="0"/>
              </a:rPr>
              <a:t>À </a:t>
            </a:r>
            <a:r>
              <a:rPr lang="fr-FR" sz="2800" dirty="0" smtClean="0">
                <a:latin typeface="Calibri" charset="0"/>
              </a:rPr>
              <a:t>l'</a:t>
            </a:r>
            <a:r>
              <a:rPr lang="fr-FR" altLang="ja-JP" sz="2800" dirty="0" smtClean="0">
                <a:latin typeface="Calibri" charset="0"/>
              </a:rPr>
              <a:t>envers</a:t>
            </a:r>
            <a:r>
              <a:rPr lang="fr-FR" altLang="ja-JP" sz="2800" dirty="0">
                <a:latin typeface="Calibri" charset="0"/>
              </a:rPr>
              <a:t>, de droite à gauche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Font typeface="Lucida Grande"/>
              <a:buChar char="-"/>
              <a:defRPr/>
            </a:pPr>
            <a:r>
              <a:rPr lang="fr-FR" dirty="0">
                <a:latin typeface="Calibri" charset="0"/>
              </a:rPr>
              <a:t>Site au Canada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Font typeface="Lucida Grande"/>
              <a:buChar char="-"/>
              <a:defRPr/>
            </a:pPr>
            <a:r>
              <a:rPr lang="fr-FR" dirty="0">
                <a:latin typeface="Calibri" charset="0"/>
              </a:rPr>
              <a:t>Site au Québec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Font typeface="Lucida Grande"/>
              <a:buChar char="-"/>
              <a:defRPr/>
            </a:pPr>
            <a:r>
              <a:rPr lang="fr-FR" dirty="0">
                <a:latin typeface="Calibri" charset="0"/>
              </a:rPr>
              <a:t>Site du gouvernement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Font typeface="Lucida Grande"/>
              <a:buChar char="-"/>
              <a:defRPr/>
            </a:pPr>
            <a:r>
              <a:rPr lang="fr-FR" dirty="0">
                <a:latin typeface="Calibri" charset="0"/>
              </a:rPr>
              <a:t>Site du ministère de </a:t>
            </a:r>
            <a:r>
              <a:rPr lang="fr-FR" dirty="0" smtClean="0">
                <a:latin typeface="Calibri" charset="0"/>
              </a:rPr>
              <a:t>l</a:t>
            </a:r>
            <a:r>
              <a:rPr lang="fr-FR" altLang="ja-JP" dirty="0" smtClean="0">
                <a:latin typeface="Calibri" charset="0"/>
              </a:rPr>
              <a:t>'Éducation</a:t>
            </a:r>
            <a:r>
              <a:rPr lang="fr-FR" altLang="ja-JP" dirty="0">
                <a:latin typeface="Calibri" charset="0"/>
              </a:rPr>
              <a:t>, du Loisir et du Sport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fr-FR" sz="2800" dirty="0">
                <a:latin typeface="Calibri" charset="0"/>
              </a:rPr>
              <a:t>Juxtaposition de domaines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Font typeface="Lucida Grande"/>
              <a:buChar char="-"/>
              <a:defRPr/>
            </a:pPr>
            <a:r>
              <a:rPr lang="fr-FR" dirty="0">
                <a:latin typeface="Calibri" charset="0"/>
              </a:rPr>
              <a:t>.ca + .</a:t>
            </a:r>
            <a:r>
              <a:rPr lang="fr-FR" dirty="0" err="1">
                <a:latin typeface="Calibri" charset="0"/>
              </a:rPr>
              <a:t>qc</a:t>
            </a:r>
            <a:r>
              <a:rPr lang="fr-FR" dirty="0">
                <a:latin typeface="Calibri" charset="0"/>
              </a:rPr>
              <a:t> + .</a:t>
            </a:r>
            <a:r>
              <a:rPr lang="fr-FR" dirty="0" err="1">
                <a:latin typeface="Calibri" charset="0"/>
              </a:rPr>
              <a:t>gouv</a:t>
            </a:r>
            <a:r>
              <a:rPr lang="fr-FR" dirty="0">
                <a:latin typeface="Calibri" charset="0"/>
              </a:rPr>
              <a:t> = .</a:t>
            </a:r>
            <a:r>
              <a:rPr lang="fr-FR" dirty="0" err="1">
                <a:latin typeface="Calibri" charset="0"/>
              </a:rPr>
              <a:t>gouv.qc.ca</a:t>
            </a:r>
            <a:endParaRPr lang="fr-FR" sz="2800" dirty="0">
              <a:latin typeface="Calibri" charset="0"/>
            </a:endParaRPr>
          </a:p>
          <a:p>
            <a:pPr>
              <a:defRPr/>
            </a:pPr>
            <a:endParaRPr lang="fr-CA" dirty="0"/>
          </a:p>
        </p:txBody>
      </p:sp>
      <p:pic>
        <p:nvPicPr>
          <p:cNvPr id="4" name="Image 3" descr="entonnoir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996952"/>
            <a:ext cx="3074640" cy="3074640"/>
          </a:xfrm>
          <a:prstGeom prst="rect">
            <a:avLst/>
          </a:prstGeom>
        </p:spPr>
      </p:pic>
      <p:sp>
        <p:nvSpPr>
          <p:cNvPr id="27656" name="ZoneTexte 7"/>
          <p:cNvSpPr txBox="1">
            <a:spLocks noChangeArrowheads="1"/>
          </p:cNvSpPr>
          <p:nvPr/>
        </p:nvSpPr>
        <p:spPr bwMode="auto">
          <a:xfrm>
            <a:off x="7235825" y="3933825"/>
            <a:ext cx="928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CA" sz="1600">
                <a:latin typeface="Andale Mono" charset="0"/>
                <a:cs typeface="Andale Mono" charset="0"/>
              </a:rPr>
              <a:t>Canada</a:t>
            </a:r>
          </a:p>
        </p:txBody>
      </p:sp>
      <p:sp>
        <p:nvSpPr>
          <p:cNvPr id="27657" name="ZoneTexte 8"/>
          <p:cNvSpPr txBox="1">
            <a:spLocks noChangeArrowheads="1"/>
          </p:cNvSpPr>
          <p:nvPr/>
        </p:nvSpPr>
        <p:spPr bwMode="auto">
          <a:xfrm>
            <a:off x="6948488" y="4460875"/>
            <a:ext cx="9223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CA" sz="1600">
                <a:latin typeface="Andale Mono" charset="0"/>
                <a:cs typeface="Andale Mono" charset="0"/>
              </a:rPr>
              <a:t>Québec</a:t>
            </a:r>
          </a:p>
        </p:txBody>
      </p:sp>
      <p:sp>
        <p:nvSpPr>
          <p:cNvPr id="27658" name="ZoneTexte 9"/>
          <p:cNvSpPr txBox="1">
            <a:spLocks noChangeArrowheads="1"/>
          </p:cNvSpPr>
          <p:nvPr/>
        </p:nvSpPr>
        <p:spPr bwMode="auto">
          <a:xfrm>
            <a:off x="6588125" y="4989513"/>
            <a:ext cx="16621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CA" sz="1600">
                <a:latin typeface="Andale Mono" charset="0"/>
                <a:cs typeface="Andale Mono" charset="0"/>
              </a:rPr>
              <a:t>Gouvernement</a:t>
            </a:r>
          </a:p>
        </p:txBody>
      </p:sp>
      <p:sp>
        <p:nvSpPr>
          <p:cNvPr id="27659" name="ZoneTexte 12"/>
          <p:cNvSpPr txBox="1">
            <a:spLocks noChangeArrowheads="1"/>
          </p:cNvSpPr>
          <p:nvPr/>
        </p:nvSpPr>
        <p:spPr bwMode="auto">
          <a:xfrm>
            <a:off x="6300788" y="5516563"/>
            <a:ext cx="12922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600">
                <a:latin typeface="Andale Mono" charset="0"/>
                <a:cs typeface="Andale Mono" charset="0"/>
              </a:rPr>
              <a:t>M</a:t>
            </a:r>
            <a:r>
              <a:rPr lang="fr-CA" sz="1600">
                <a:latin typeface="Andale Mono" charset="0"/>
                <a:cs typeface="Andale Mono" charset="0"/>
              </a:rPr>
              <a:t>inistère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600"/>
              </a:spcAft>
              <a:defRPr/>
            </a:pPr>
            <a:r>
              <a:rPr lang="fr-FR" sz="3600" b="1">
                <a:solidFill>
                  <a:srgbClr val="000000"/>
                </a:solidFill>
                <a:latin typeface="Calibri" charset="0"/>
                <a:ea typeface="Arial" charset="0"/>
                <a:cs typeface="Calibri" charset="0"/>
              </a:rPr>
              <a:t>Comment une adresse Internet </a:t>
            </a:r>
            <a:br>
              <a:rPr lang="fr-FR" sz="3600" b="1">
                <a:solidFill>
                  <a:srgbClr val="000000"/>
                </a:solidFill>
                <a:latin typeface="Calibri" charset="0"/>
                <a:ea typeface="Arial" charset="0"/>
                <a:cs typeface="Calibri" charset="0"/>
              </a:rPr>
            </a:br>
            <a:r>
              <a:rPr lang="fr-FR" sz="3600" b="1">
                <a:solidFill>
                  <a:srgbClr val="000000"/>
                </a:solidFill>
                <a:latin typeface="Calibri" charset="0"/>
                <a:ea typeface="Arial" charset="0"/>
                <a:cs typeface="Calibri" charset="0"/>
              </a:rPr>
              <a:t>est-elle composée?</a:t>
            </a:r>
          </a:p>
        </p:txBody>
      </p:sp>
      <p:sp>
        <p:nvSpPr>
          <p:cNvPr id="28674" name="Espace réservé du contenu 2"/>
          <p:cNvSpPr>
            <a:spLocks noGrp="1"/>
          </p:cNvSpPr>
          <p:nvPr>
            <p:ph idx="1"/>
          </p:nvPr>
        </p:nvSpPr>
        <p:spPr>
          <a:xfrm>
            <a:off x="323850" y="1600200"/>
            <a:ext cx="8496300" cy="5068888"/>
          </a:xfrm>
        </p:spPr>
        <p:txBody>
          <a:bodyPr/>
          <a:lstStyle/>
          <a:p>
            <a:pPr marL="0" indent="0" algn="ctr">
              <a:spcAft>
                <a:spcPts val="600"/>
              </a:spcAft>
              <a:buFont typeface="Arial" charset="0"/>
              <a:buNone/>
              <a:defRPr/>
            </a:pPr>
            <a:r>
              <a:rPr lang="fr-FR" sz="2800" b="1" dirty="0">
                <a:solidFill>
                  <a:srgbClr val="0000FF"/>
                </a:solidFill>
                <a:latin typeface="Calibri" charset="0"/>
                <a:cs typeface="Arial" charset="0"/>
              </a:rPr>
              <a:t>http://</a:t>
            </a:r>
            <a:r>
              <a:rPr lang="fr-FR" sz="2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alibri" charset="0"/>
                <a:cs typeface="Arial" charset="0"/>
              </a:rPr>
              <a:t>www.</a:t>
            </a:r>
            <a:r>
              <a:rPr lang="fr-FR" sz="2800" b="1" dirty="0" err="1">
                <a:solidFill>
                  <a:srgbClr val="008000"/>
                </a:solidFill>
                <a:latin typeface="Calibri" charset="0"/>
                <a:cs typeface="Arial" charset="0"/>
              </a:rPr>
              <a:t>radio-canada</a:t>
            </a:r>
            <a:r>
              <a:rPr lang="fr-FR" sz="2800" b="1" dirty="0" err="1">
                <a:solidFill>
                  <a:srgbClr val="FF0000"/>
                </a:solidFill>
                <a:latin typeface="Calibri" charset="0"/>
                <a:cs typeface="Arial" charset="0"/>
              </a:rPr>
              <a:t>.ca</a:t>
            </a:r>
            <a:r>
              <a:rPr lang="fr-FR" sz="2800" b="1" dirty="0">
                <a:solidFill>
                  <a:srgbClr val="400080"/>
                </a:solidFill>
                <a:latin typeface="Calibri" charset="0"/>
                <a:cs typeface="Arial" charset="0"/>
              </a:rPr>
              <a:t>/jeunesse</a:t>
            </a:r>
            <a:r>
              <a:rPr lang="fr-FR" sz="2800" b="1" dirty="0">
                <a:solidFill>
                  <a:srgbClr val="FF6600"/>
                </a:solidFill>
                <a:latin typeface="Calibri" charset="0"/>
                <a:cs typeface="Arial" charset="0"/>
              </a:rPr>
              <a:t>/</a:t>
            </a:r>
            <a:r>
              <a:rPr lang="fr-FR" sz="2800" b="1" dirty="0" err="1">
                <a:solidFill>
                  <a:srgbClr val="FF6600"/>
                </a:solidFill>
                <a:latin typeface="Calibri" charset="0"/>
                <a:cs typeface="Arial" charset="0"/>
              </a:rPr>
              <a:t>emissions</a:t>
            </a:r>
            <a:endParaRPr lang="fr-FR" sz="2800" b="1" dirty="0">
              <a:solidFill>
                <a:srgbClr val="FF6600"/>
              </a:solidFill>
              <a:latin typeface="Calibri" charset="0"/>
              <a:cs typeface="Arial" charset="0"/>
            </a:endParaRPr>
          </a:p>
          <a:p>
            <a:pPr marL="0" indent="0">
              <a:spcAft>
                <a:spcPts val="600"/>
              </a:spcAft>
              <a:buFont typeface="Arial" charset="0"/>
              <a:buNone/>
              <a:defRPr/>
            </a:pPr>
            <a:endParaRPr lang="fr-FR" sz="2800" b="1" dirty="0">
              <a:solidFill>
                <a:srgbClr val="FF0000"/>
              </a:solidFill>
              <a:latin typeface="Calibri" charset="0"/>
              <a:cs typeface="Arial" charset="0"/>
            </a:endParaRPr>
          </a:p>
          <a:p>
            <a:pPr marL="0" indent="0">
              <a:spcAft>
                <a:spcPts val="600"/>
              </a:spcAft>
              <a:buFont typeface="Arial" charset="0"/>
              <a:buNone/>
              <a:defRPr/>
            </a:pPr>
            <a:r>
              <a:rPr lang="fr-FR" sz="2800" b="1" dirty="0">
                <a:solidFill>
                  <a:srgbClr val="FF0000"/>
                </a:solidFill>
                <a:latin typeface="Calibri" charset="0"/>
                <a:cs typeface="Arial" charset="0"/>
              </a:rPr>
              <a:t>Domaine</a:t>
            </a:r>
          </a:p>
          <a:p>
            <a:pPr>
              <a:spcAft>
                <a:spcPts val="600"/>
              </a:spcAft>
              <a:defRPr/>
            </a:pPr>
            <a:r>
              <a:rPr lang="fr-FR" sz="2800" dirty="0">
                <a:latin typeface="Calibri" charset="0"/>
                <a:cs typeface="Arial" charset="0"/>
              </a:rPr>
              <a:t>Localisation géographique ou vocation du site</a:t>
            </a:r>
          </a:p>
          <a:p>
            <a:pPr marL="0" indent="0">
              <a:spcAft>
                <a:spcPts val="600"/>
              </a:spcAft>
              <a:buFont typeface="Arial" charset="0"/>
              <a:buNone/>
              <a:defRPr/>
            </a:pPr>
            <a:r>
              <a:rPr lang="fr-FR" sz="2800" b="1" dirty="0">
                <a:solidFill>
                  <a:srgbClr val="008000"/>
                </a:solidFill>
                <a:latin typeface="Calibri" charset="0"/>
                <a:cs typeface="Arial" charset="0"/>
              </a:rPr>
              <a:t>Serveur</a:t>
            </a:r>
            <a:r>
              <a:rPr lang="fr-FR" sz="2800" dirty="0">
                <a:solidFill>
                  <a:srgbClr val="008000"/>
                </a:solidFill>
                <a:latin typeface="Calibri" charset="0"/>
                <a:cs typeface="Arial" charset="0"/>
              </a:rPr>
              <a:t> </a:t>
            </a:r>
          </a:p>
          <a:p>
            <a:pPr>
              <a:spcAft>
                <a:spcPts val="600"/>
              </a:spcAft>
              <a:defRPr/>
            </a:pPr>
            <a:r>
              <a:rPr lang="fr-FR" sz="2800" dirty="0">
                <a:latin typeface="Calibri" charset="0"/>
                <a:cs typeface="Arial" charset="0"/>
              </a:rPr>
              <a:t>Ordinateur de </a:t>
            </a:r>
            <a:r>
              <a:rPr lang="fr-FR" sz="2800" dirty="0" smtClean="0">
                <a:latin typeface="Calibri" charset="0"/>
                <a:cs typeface="Arial" charset="0"/>
              </a:rPr>
              <a:t>l'</a:t>
            </a:r>
            <a:r>
              <a:rPr lang="fr-FR" altLang="ja-JP" sz="2800" dirty="0" smtClean="0">
                <a:latin typeface="Calibri" charset="0"/>
                <a:cs typeface="Calibri" charset="0"/>
              </a:rPr>
              <a:t>organisation </a:t>
            </a:r>
            <a:r>
              <a:rPr lang="fr-FR" altLang="ja-JP" sz="2800" dirty="0">
                <a:latin typeface="Calibri" charset="0"/>
                <a:cs typeface="Calibri" charset="0"/>
              </a:rPr>
              <a:t>hébergeant la ressource </a:t>
            </a:r>
            <a:r>
              <a:rPr lang="fr-FR" altLang="ja-JP" sz="2800" dirty="0">
                <a:solidFill>
                  <a:srgbClr val="000000"/>
                </a:solidFill>
                <a:latin typeface="Calibri" charset="0"/>
                <a:cs typeface="Calibri" charset="0"/>
              </a:rPr>
              <a:t>demandée</a:t>
            </a:r>
            <a:endParaRPr lang="fr-FR" sz="2800" dirty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ce réservé du contenu 2"/>
          <p:cNvSpPr>
            <a:spLocks noGrp="1"/>
          </p:cNvSpPr>
          <p:nvPr>
            <p:ph idx="1"/>
          </p:nvPr>
        </p:nvSpPr>
        <p:spPr>
          <a:xfrm>
            <a:off x="323850" y="1600200"/>
            <a:ext cx="8496300" cy="5068888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600"/>
              </a:spcAft>
              <a:buFont typeface="Arial" charset="0"/>
              <a:buNone/>
              <a:defRPr/>
            </a:pPr>
            <a:r>
              <a:rPr lang="fr-FR" sz="2800" b="1" dirty="0">
                <a:solidFill>
                  <a:srgbClr val="0000FF"/>
                </a:solidFill>
                <a:latin typeface="Calibri" charset="0"/>
                <a:cs typeface="Arial" charset="0"/>
              </a:rPr>
              <a:t>http://</a:t>
            </a:r>
            <a:r>
              <a:rPr lang="fr-FR" sz="2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alibri" charset="0"/>
                <a:cs typeface="Arial" charset="0"/>
              </a:rPr>
              <a:t>www.</a:t>
            </a:r>
            <a:r>
              <a:rPr lang="fr-FR" sz="2800" b="1" dirty="0" err="1">
                <a:solidFill>
                  <a:srgbClr val="008000"/>
                </a:solidFill>
                <a:latin typeface="Calibri" charset="0"/>
                <a:cs typeface="Arial" charset="0"/>
              </a:rPr>
              <a:t>radio-canada</a:t>
            </a:r>
            <a:r>
              <a:rPr lang="fr-FR" sz="2800" b="1" dirty="0" err="1">
                <a:solidFill>
                  <a:srgbClr val="FF0000"/>
                </a:solidFill>
                <a:latin typeface="Calibri" charset="0"/>
                <a:cs typeface="Arial" charset="0"/>
              </a:rPr>
              <a:t>.ca</a:t>
            </a:r>
            <a:r>
              <a:rPr lang="fr-FR" sz="2800" b="1" dirty="0">
                <a:solidFill>
                  <a:srgbClr val="400080"/>
                </a:solidFill>
                <a:latin typeface="Calibri" charset="0"/>
                <a:cs typeface="Arial" charset="0"/>
              </a:rPr>
              <a:t>/jeunesse</a:t>
            </a:r>
            <a:r>
              <a:rPr lang="fr-FR" sz="2800" b="1" dirty="0">
                <a:solidFill>
                  <a:srgbClr val="FF6600"/>
                </a:solidFill>
                <a:latin typeface="Calibri" charset="0"/>
                <a:cs typeface="Arial" charset="0"/>
              </a:rPr>
              <a:t>/</a:t>
            </a:r>
            <a:r>
              <a:rPr lang="fr-FR" sz="2800" b="1" dirty="0" err="1">
                <a:solidFill>
                  <a:srgbClr val="FF6600"/>
                </a:solidFill>
                <a:latin typeface="Calibri" charset="0"/>
                <a:cs typeface="Arial" charset="0"/>
              </a:rPr>
              <a:t>emissions</a:t>
            </a:r>
            <a:endParaRPr lang="fr-FR" sz="2400" dirty="0">
              <a:solidFill>
                <a:srgbClr val="FF0000"/>
              </a:solidFill>
              <a:latin typeface="Calibri" charset="0"/>
              <a:cs typeface="Arial" charset="0"/>
            </a:endParaRPr>
          </a:p>
          <a:p>
            <a:pPr marL="0" indent="0">
              <a:spcAft>
                <a:spcPts val="600"/>
              </a:spcAft>
              <a:buFont typeface="Arial" charset="0"/>
              <a:buNone/>
              <a:defRPr/>
            </a:pPr>
            <a:endParaRPr lang="fr-FR" sz="2400" b="1" dirty="0">
              <a:solidFill>
                <a:srgbClr val="FF0000"/>
              </a:solidFill>
              <a:latin typeface="Calibri" charset="0"/>
              <a:cs typeface="Arial" charset="0"/>
            </a:endParaRPr>
          </a:p>
          <a:p>
            <a:pPr marL="0" indent="0">
              <a:spcAft>
                <a:spcPts val="600"/>
              </a:spcAft>
              <a:buFont typeface="Arial" charset="0"/>
              <a:buNone/>
              <a:defRPr/>
            </a:pPr>
            <a:r>
              <a:rPr lang="fr-FR" sz="2800" b="1" dirty="0">
                <a:solidFill>
                  <a:srgbClr val="400080"/>
                </a:solidFill>
                <a:latin typeface="Calibri" charset="0"/>
                <a:cs typeface="Arial" charset="0"/>
              </a:rPr>
              <a:t>Répertoire, sous-répertoire</a:t>
            </a:r>
          </a:p>
          <a:p>
            <a:pPr>
              <a:spcAft>
                <a:spcPts val="600"/>
              </a:spcAft>
              <a:defRPr/>
            </a:pPr>
            <a:r>
              <a:rPr lang="fr-FR" sz="2800" dirty="0">
                <a:latin typeface="Calibri" charset="0"/>
                <a:cs typeface="Arial" charset="0"/>
              </a:rPr>
              <a:t>Chemin </a:t>
            </a:r>
            <a:r>
              <a:rPr lang="fr-FR" sz="2800" dirty="0" smtClean="0">
                <a:latin typeface="Calibri" charset="0"/>
                <a:cs typeface="Arial" charset="0"/>
              </a:rPr>
              <a:t>d</a:t>
            </a:r>
            <a:r>
              <a:rPr lang="fr-FR" altLang="ja-JP" sz="2800" dirty="0" smtClean="0">
                <a:latin typeface="Calibri" charset="0"/>
                <a:cs typeface="Arial" charset="0"/>
              </a:rPr>
              <a:t>'</a:t>
            </a:r>
            <a:r>
              <a:rPr lang="fr-FR" altLang="ja-JP" sz="2800" dirty="0" smtClean="0">
                <a:latin typeface="Calibri" charset="0"/>
                <a:cs typeface="Calibri" charset="0"/>
              </a:rPr>
              <a:t>accès </a:t>
            </a:r>
            <a:r>
              <a:rPr lang="fr-FR" altLang="ja-JP" sz="2800" dirty="0">
                <a:latin typeface="Calibri" charset="0"/>
                <a:cs typeface="Calibri" charset="0"/>
              </a:rPr>
              <a:t>au fichier (emplacement du fichier sur le serveur)</a:t>
            </a:r>
          </a:p>
          <a:p>
            <a:pPr marL="0" indent="0">
              <a:spcAft>
                <a:spcPts val="600"/>
              </a:spcAft>
              <a:buFont typeface="Arial" charset="0"/>
              <a:buNone/>
              <a:defRPr/>
            </a:pPr>
            <a:r>
              <a:rPr lang="fr-FR" sz="2800" b="1" dirty="0">
                <a:solidFill>
                  <a:srgbClr val="FF6600"/>
                </a:solidFill>
                <a:latin typeface="Calibri" charset="0"/>
                <a:cs typeface="Calibri" charset="0"/>
              </a:rPr>
              <a:t>Fichier</a:t>
            </a:r>
          </a:p>
          <a:p>
            <a:pPr>
              <a:spcAft>
                <a:spcPts val="600"/>
              </a:spcAft>
              <a:defRPr/>
            </a:pPr>
            <a:r>
              <a:rPr lang="fr-FR" sz="2800" dirty="0" smtClean="0">
                <a:latin typeface="Calibri" charset="0"/>
                <a:cs typeface="Calibri" charset="0"/>
              </a:rPr>
              <a:t>Nom </a:t>
            </a:r>
            <a:r>
              <a:rPr lang="fr-FR" sz="2800" dirty="0">
                <a:latin typeface="Calibri" charset="0"/>
                <a:cs typeface="Calibri" charset="0"/>
              </a:rPr>
              <a:t>du fichier conservé sur le </a:t>
            </a:r>
            <a:r>
              <a:rPr lang="fr-FR" sz="2800" dirty="0" smtClean="0">
                <a:latin typeface="Calibri" charset="0"/>
                <a:cs typeface="Calibri" charset="0"/>
              </a:rPr>
              <a:t>serveur</a:t>
            </a:r>
          </a:p>
          <a:p>
            <a:pPr>
              <a:spcAft>
                <a:spcPts val="600"/>
              </a:spcAft>
              <a:defRPr/>
            </a:pPr>
            <a:r>
              <a:rPr lang="fr-FR" sz="2800" dirty="0" smtClean="0">
                <a:latin typeface="Calibri" charset="0"/>
                <a:cs typeface="Calibri" charset="0"/>
              </a:rPr>
              <a:t>Les barres obliques séparent les fichiers</a:t>
            </a:r>
          </a:p>
          <a:p>
            <a:pPr>
              <a:spcAft>
                <a:spcPts val="600"/>
              </a:spcAft>
              <a:defRPr/>
            </a:pPr>
            <a:r>
              <a:rPr lang="fr-FR" sz="2800" dirty="0" smtClean="0">
                <a:latin typeface="Calibri" charset="0"/>
                <a:cs typeface="Calibri" charset="0"/>
              </a:rPr>
              <a:t>Du plus général au plus précis</a:t>
            </a:r>
          </a:p>
          <a:p>
            <a:pPr>
              <a:spcAft>
                <a:spcPts val="600"/>
              </a:spcAft>
              <a:defRPr/>
            </a:pPr>
            <a:endParaRPr lang="fr-FR" sz="2800" dirty="0" smtClean="0">
              <a:latin typeface="Calibri" charset="0"/>
              <a:cs typeface="Calibri" charset="0"/>
            </a:endParaRPr>
          </a:p>
          <a:p>
            <a:pPr>
              <a:spcAft>
                <a:spcPts val="600"/>
              </a:spcAft>
              <a:defRPr/>
            </a:pPr>
            <a:endParaRPr lang="fr-FR" sz="2800" dirty="0" smtClean="0">
              <a:latin typeface="Calibri" charset="0"/>
              <a:cs typeface="Calibri" charset="0"/>
            </a:endParaRPr>
          </a:p>
          <a:p>
            <a:pPr>
              <a:spcAft>
                <a:spcPts val="600"/>
              </a:spcAft>
              <a:defRPr/>
            </a:pPr>
            <a:endParaRPr lang="fr-FR" sz="2800" dirty="0">
              <a:latin typeface="Calibri" charset="0"/>
              <a:cs typeface="Calibri" charset="0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600"/>
              </a:spcAft>
              <a:defRPr/>
            </a:pPr>
            <a:r>
              <a:rPr lang="fr-FR" sz="3600" b="1">
                <a:solidFill>
                  <a:srgbClr val="000000"/>
                </a:solidFill>
                <a:latin typeface="Calibri" charset="0"/>
                <a:ea typeface="Arial" charset="0"/>
                <a:cs typeface="Calibri" charset="0"/>
              </a:rPr>
              <a:t>Comment une adresse Internet </a:t>
            </a:r>
            <a:br>
              <a:rPr lang="fr-FR" sz="3600" b="1">
                <a:solidFill>
                  <a:srgbClr val="000000"/>
                </a:solidFill>
                <a:latin typeface="Calibri" charset="0"/>
                <a:ea typeface="Arial" charset="0"/>
                <a:cs typeface="Calibri" charset="0"/>
              </a:rPr>
            </a:br>
            <a:r>
              <a:rPr lang="fr-FR" sz="3600" b="1">
                <a:solidFill>
                  <a:srgbClr val="000000"/>
                </a:solidFill>
                <a:latin typeface="Calibri" charset="0"/>
                <a:ea typeface="Arial" charset="0"/>
                <a:cs typeface="Calibri" charset="0"/>
              </a:rPr>
              <a:t>est-elle composée?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ce réservé du contenu 2"/>
          <p:cNvSpPr>
            <a:spLocks noGrp="1"/>
          </p:cNvSpPr>
          <p:nvPr>
            <p:ph idx="1"/>
          </p:nvPr>
        </p:nvSpPr>
        <p:spPr>
          <a:xfrm>
            <a:off x="323850" y="1600200"/>
            <a:ext cx="8496300" cy="5068888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600"/>
              </a:spcAft>
              <a:buFont typeface="Arial" charset="0"/>
              <a:buNone/>
              <a:defRPr/>
            </a:pPr>
            <a:r>
              <a:rPr lang="fr-FR" sz="2800" b="1" dirty="0">
                <a:solidFill>
                  <a:srgbClr val="0000FF"/>
                </a:solidFill>
                <a:latin typeface="Calibri" charset="0"/>
                <a:cs typeface="Arial" charset="0"/>
              </a:rPr>
              <a:t>http://</a:t>
            </a:r>
            <a:r>
              <a:rPr lang="fr-FR" sz="2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alibri" charset="0"/>
                <a:cs typeface="Arial" charset="0"/>
              </a:rPr>
              <a:t>www.</a:t>
            </a:r>
            <a:r>
              <a:rPr lang="fr-FR" sz="2800" b="1" dirty="0" err="1">
                <a:solidFill>
                  <a:srgbClr val="008000"/>
                </a:solidFill>
                <a:latin typeface="Calibri" charset="0"/>
                <a:cs typeface="Arial" charset="0"/>
              </a:rPr>
              <a:t>radio-canada</a:t>
            </a:r>
            <a:r>
              <a:rPr lang="fr-FR" sz="2800" b="1" dirty="0" err="1">
                <a:solidFill>
                  <a:srgbClr val="FF0000"/>
                </a:solidFill>
                <a:latin typeface="Calibri" charset="0"/>
                <a:cs typeface="Arial" charset="0"/>
              </a:rPr>
              <a:t>.ca</a:t>
            </a:r>
            <a:r>
              <a:rPr lang="fr-FR" sz="2800" b="1" dirty="0">
                <a:solidFill>
                  <a:srgbClr val="400080"/>
                </a:solidFill>
                <a:latin typeface="Calibri" charset="0"/>
                <a:cs typeface="Arial" charset="0"/>
              </a:rPr>
              <a:t>/jeunesse</a:t>
            </a:r>
            <a:r>
              <a:rPr lang="fr-FR" sz="2800" b="1" dirty="0">
                <a:solidFill>
                  <a:srgbClr val="FF6600"/>
                </a:solidFill>
                <a:latin typeface="Calibri" charset="0"/>
                <a:cs typeface="Arial" charset="0"/>
              </a:rPr>
              <a:t>/</a:t>
            </a:r>
            <a:r>
              <a:rPr lang="fr-FR" sz="2800" b="1" dirty="0" err="1">
                <a:solidFill>
                  <a:srgbClr val="FF6600"/>
                </a:solidFill>
                <a:latin typeface="Calibri" charset="0"/>
                <a:cs typeface="Arial" charset="0"/>
              </a:rPr>
              <a:t>emissions</a:t>
            </a:r>
            <a:endParaRPr lang="fr-FR" sz="2400" dirty="0">
              <a:solidFill>
                <a:srgbClr val="FF0000"/>
              </a:solidFill>
              <a:latin typeface="Calibri" charset="0"/>
              <a:cs typeface="Arial" charset="0"/>
            </a:endParaRPr>
          </a:p>
          <a:p>
            <a:pPr marL="0" indent="0">
              <a:spcAft>
                <a:spcPts val="600"/>
              </a:spcAft>
              <a:buFont typeface="Arial" charset="0"/>
              <a:buNone/>
              <a:defRPr/>
            </a:pPr>
            <a:endParaRPr lang="fr-FR" sz="2400" b="1" dirty="0">
              <a:solidFill>
                <a:srgbClr val="FF0000"/>
              </a:solidFill>
              <a:latin typeface="Calibri" charset="0"/>
              <a:cs typeface="Arial" charset="0"/>
            </a:endParaRPr>
          </a:p>
          <a:p>
            <a:pPr marL="0" indent="0">
              <a:spcAft>
                <a:spcPts val="600"/>
              </a:spcAft>
              <a:buFont typeface="Arial" charset="0"/>
              <a:buNone/>
              <a:defRPr/>
            </a:pPr>
            <a:r>
              <a:rPr lang="fr-FR" sz="2800" b="1" dirty="0">
                <a:solidFill>
                  <a:srgbClr val="400080"/>
                </a:solidFill>
                <a:latin typeface="Calibri" charset="0"/>
                <a:cs typeface="Arial" charset="0"/>
              </a:rPr>
              <a:t>Répertoire, sous-répertoire</a:t>
            </a:r>
          </a:p>
          <a:p>
            <a:pPr>
              <a:spcAft>
                <a:spcPts val="600"/>
              </a:spcAft>
              <a:defRPr/>
            </a:pPr>
            <a:r>
              <a:rPr lang="fr-FR" sz="2800" dirty="0">
                <a:latin typeface="Calibri" charset="0"/>
                <a:cs typeface="Arial" charset="0"/>
              </a:rPr>
              <a:t>Chemin </a:t>
            </a:r>
            <a:r>
              <a:rPr lang="fr-FR" sz="2800" dirty="0" smtClean="0">
                <a:latin typeface="Calibri" charset="0"/>
                <a:cs typeface="Arial" charset="0"/>
              </a:rPr>
              <a:t>d</a:t>
            </a:r>
            <a:r>
              <a:rPr lang="fr-FR" altLang="ja-JP" sz="2800" dirty="0" smtClean="0">
                <a:latin typeface="Calibri" charset="0"/>
                <a:cs typeface="Arial" charset="0"/>
              </a:rPr>
              <a:t>'</a:t>
            </a:r>
            <a:r>
              <a:rPr lang="fr-FR" altLang="ja-JP" sz="2800" dirty="0" smtClean="0">
                <a:latin typeface="Calibri" charset="0"/>
                <a:cs typeface="Calibri" charset="0"/>
              </a:rPr>
              <a:t>accès </a:t>
            </a:r>
            <a:r>
              <a:rPr lang="fr-FR" altLang="ja-JP" sz="2800" dirty="0">
                <a:latin typeface="Calibri" charset="0"/>
                <a:cs typeface="Calibri" charset="0"/>
              </a:rPr>
              <a:t>au fichier (emplacement du fichier sur le serveur)</a:t>
            </a:r>
          </a:p>
          <a:p>
            <a:pPr marL="0" indent="0">
              <a:spcAft>
                <a:spcPts val="600"/>
              </a:spcAft>
              <a:buFont typeface="Arial" charset="0"/>
              <a:buNone/>
              <a:defRPr/>
            </a:pPr>
            <a:r>
              <a:rPr lang="fr-FR" sz="2800" b="1" dirty="0">
                <a:solidFill>
                  <a:srgbClr val="FF6600"/>
                </a:solidFill>
                <a:latin typeface="Calibri" charset="0"/>
                <a:cs typeface="Calibri" charset="0"/>
              </a:rPr>
              <a:t>Fichier</a:t>
            </a:r>
          </a:p>
          <a:p>
            <a:pPr>
              <a:spcAft>
                <a:spcPts val="600"/>
              </a:spcAft>
              <a:defRPr/>
            </a:pPr>
            <a:r>
              <a:rPr lang="fr-FR" sz="2800" dirty="0" smtClean="0">
                <a:latin typeface="Calibri" charset="0"/>
                <a:cs typeface="Calibri" charset="0"/>
              </a:rPr>
              <a:t>Observer les changements de fichiers dans l'adresse : </a:t>
            </a:r>
            <a:r>
              <a:rPr lang="pl-PL" sz="2000" dirty="0" smtClean="0">
                <a:latin typeface="Calibri" charset="0"/>
                <a:cs typeface="Calibri" charset="0"/>
                <a:hlinkClick r:id="rId3"/>
              </a:rPr>
              <a:t>www.radio</a:t>
            </a:r>
            <a:r>
              <a:rPr lang="pl-PL" sz="2000" dirty="0">
                <a:latin typeface="Calibri" charset="0"/>
                <a:cs typeface="Calibri" charset="0"/>
                <a:hlinkClick r:id="rId3"/>
              </a:rPr>
              <a:t>-canada.ca</a:t>
            </a:r>
            <a:r>
              <a:rPr lang="pl-PL" sz="2000" dirty="0" smtClean="0">
                <a:latin typeface="Calibri" charset="0"/>
                <a:cs typeface="Calibri" charset="0"/>
                <a:hlinkClick r:id="rId3"/>
              </a:rPr>
              <a:t>/</a:t>
            </a:r>
            <a:r>
              <a:rPr lang="pl-PL" sz="2000" dirty="0" smtClean="0">
                <a:latin typeface="Calibri" charset="0"/>
                <a:cs typeface="Calibri" charset="0"/>
              </a:rPr>
              <a:t> </a:t>
            </a:r>
            <a:endParaRPr lang="fr-FR" sz="2000" dirty="0" smtClean="0">
              <a:latin typeface="Calibri" charset="0"/>
              <a:cs typeface="Calibri" charset="0"/>
            </a:endParaRPr>
          </a:p>
          <a:p>
            <a:pPr>
              <a:spcAft>
                <a:spcPts val="600"/>
              </a:spcAft>
              <a:defRPr/>
            </a:pPr>
            <a:endParaRPr lang="fr-FR" sz="2800" dirty="0" smtClean="0">
              <a:latin typeface="Calibri" charset="0"/>
              <a:cs typeface="Calibri" charset="0"/>
            </a:endParaRPr>
          </a:p>
          <a:p>
            <a:pPr>
              <a:spcAft>
                <a:spcPts val="600"/>
              </a:spcAft>
              <a:defRPr/>
            </a:pPr>
            <a:endParaRPr lang="fr-FR" sz="2800" dirty="0" smtClean="0">
              <a:latin typeface="Calibri" charset="0"/>
              <a:cs typeface="Calibri" charset="0"/>
            </a:endParaRPr>
          </a:p>
          <a:p>
            <a:pPr>
              <a:spcAft>
                <a:spcPts val="600"/>
              </a:spcAft>
              <a:defRPr/>
            </a:pPr>
            <a:endParaRPr lang="fr-FR" sz="2800" dirty="0">
              <a:latin typeface="Calibri" charset="0"/>
              <a:cs typeface="Calibri" charset="0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600"/>
              </a:spcAft>
              <a:defRPr/>
            </a:pPr>
            <a:r>
              <a:rPr lang="fr-FR" sz="3600" b="1">
                <a:solidFill>
                  <a:srgbClr val="000000"/>
                </a:solidFill>
                <a:latin typeface="Calibri" charset="0"/>
                <a:ea typeface="Arial" charset="0"/>
                <a:cs typeface="Calibri" charset="0"/>
              </a:rPr>
              <a:t>Comment une adresse Internet </a:t>
            </a:r>
            <a:br>
              <a:rPr lang="fr-FR" sz="3600" b="1">
                <a:solidFill>
                  <a:srgbClr val="000000"/>
                </a:solidFill>
                <a:latin typeface="Calibri" charset="0"/>
                <a:ea typeface="Arial" charset="0"/>
                <a:cs typeface="Calibri" charset="0"/>
              </a:rPr>
            </a:br>
            <a:r>
              <a:rPr lang="fr-FR" sz="3600" b="1">
                <a:solidFill>
                  <a:srgbClr val="000000"/>
                </a:solidFill>
                <a:latin typeface="Calibri" charset="0"/>
                <a:ea typeface="Arial" charset="0"/>
                <a:cs typeface="Calibri" charset="0"/>
              </a:rPr>
              <a:t>est-elle composée?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52928" cy="1362075"/>
          </a:xfrm>
        </p:spPr>
        <p:txBody>
          <a:bodyPr/>
          <a:lstStyle/>
          <a:p>
            <a:r>
              <a:rPr lang="fr-FR" cap="none" dirty="0" smtClean="0">
                <a:latin typeface="Calibri"/>
                <a:cs typeface="Calibri"/>
              </a:rPr>
              <a:t>P</a:t>
            </a:r>
            <a:r>
              <a:rPr lang="fr-CA" cap="none" dirty="0" err="1" smtClean="0">
                <a:latin typeface="Calibri"/>
                <a:cs typeface="Calibri"/>
              </a:rPr>
              <a:t>rocessus</a:t>
            </a:r>
            <a:r>
              <a:rPr lang="fr-CA" cap="none" dirty="0" smtClean="0">
                <a:latin typeface="Calibri"/>
                <a:cs typeface="Calibri"/>
              </a:rPr>
              <a:t> de recherche documentaire</a:t>
            </a:r>
            <a:endParaRPr lang="fr-CA" cap="none" dirty="0">
              <a:latin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0718-3E8F-4FD4-B50D-1D4B3C616353}" type="slidenum">
              <a:rPr lang="fr-CA" smtClean="0"/>
              <a:pPr/>
              <a:t>2</a:t>
            </a:fld>
            <a:endParaRPr lang="fr-CA"/>
          </a:p>
        </p:txBody>
      </p:sp>
      <p:sp>
        <p:nvSpPr>
          <p:cNvPr id="3" name="ZoneTexte 2"/>
          <p:cNvSpPr txBox="1"/>
          <p:nvPr/>
        </p:nvSpPr>
        <p:spPr>
          <a:xfrm>
            <a:off x="539552" y="1628800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CA" sz="2400" dirty="0" smtClean="0"/>
              <a:t>Je définis la tâche</a:t>
            </a:r>
          </a:p>
          <a:p>
            <a:pPr marL="342900" indent="-342900">
              <a:buFont typeface="+mj-lt"/>
              <a:buAutoNum type="arabicPeriod"/>
            </a:pPr>
            <a:endParaRPr lang="fr-CA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fr-CA" sz="2400" dirty="0" smtClean="0"/>
              <a:t>Je </a:t>
            </a:r>
            <a:r>
              <a:rPr lang="fr-CA" sz="2400" dirty="0"/>
              <a:t>recours à des stratégies de recherche </a:t>
            </a:r>
            <a:r>
              <a:rPr lang="fr-CA" sz="2400" dirty="0" smtClean="0"/>
              <a:t>d</a:t>
            </a:r>
            <a:r>
              <a:rPr lang="fr-FR" sz="2400" dirty="0" smtClean="0"/>
              <a:t>'</a:t>
            </a:r>
            <a:r>
              <a:rPr lang="fr-CA" sz="2400" dirty="0" smtClean="0"/>
              <a:t>information</a:t>
            </a:r>
          </a:p>
          <a:p>
            <a:pPr marL="342900" indent="-342900">
              <a:buFont typeface="+mj-lt"/>
              <a:buAutoNum type="arabicPeriod"/>
            </a:pPr>
            <a:endParaRPr lang="fr-CA" sz="2400" dirty="0"/>
          </a:p>
          <a:p>
            <a:pPr marL="342900" indent="-342900">
              <a:buFont typeface="+mj-lt"/>
              <a:buAutoNum type="arabicPeriod"/>
            </a:pPr>
            <a:r>
              <a:rPr lang="fr-CA" sz="2400" dirty="0" smtClean="0"/>
              <a:t>Je </a:t>
            </a:r>
            <a:r>
              <a:rPr lang="fr-CA" sz="2400" dirty="0"/>
              <a:t>localise et je repère </a:t>
            </a:r>
            <a:r>
              <a:rPr lang="fr-CA" sz="2400" dirty="0" smtClean="0"/>
              <a:t>l</a:t>
            </a:r>
            <a:r>
              <a:rPr lang="fr-FR" sz="2400" dirty="0" smtClean="0"/>
              <a:t>'</a:t>
            </a:r>
            <a:r>
              <a:rPr lang="fr-CA" sz="2400" dirty="0" smtClean="0"/>
              <a:t>information</a:t>
            </a:r>
          </a:p>
          <a:p>
            <a:pPr marL="342900" indent="-342900">
              <a:buFont typeface="+mj-lt"/>
              <a:buAutoNum type="arabicPeriod"/>
            </a:pPr>
            <a:endParaRPr lang="fr-CA" sz="2400" dirty="0"/>
          </a:p>
          <a:p>
            <a:pPr marL="342900" indent="-342900">
              <a:buFont typeface="+mj-lt"/>
              <a:buAutoNum type="arabicPeriod"/>
            </a:pPr>
            <a:r>
              <a:rPr lang="fr-CA" sz="2400" dirty="0" smtClean="0"/>
              <a:t>J</a:t>
            </a:r>
            <a:r>
              <a:rPr lang="fr-FR" sz="2400" dirty="0" smtClean="0"/>
              <a:t>'</a:t>
            </a:r>
            <a:r>
              <a:rPr lang="fr-CA" sz="2400" dirty="0" smtClean="0"/>
              <a:t>utilise l</a:t>
            </a:r>
            <a:r>
              <a:rPr lang="fr-FR" sz="2400" dirty="0" smtClean="0"/>
              <a:t>'</a:t>
            </a:r>
            <a:r>
              <a:rPr lang="fr-CA" sz="2400" dirty="0" smtClean="0"/>
              <a:t>information</a:t>
            </a:r>
          </a:p>
          <a:p>
            <a:pPr marL="342900" indent="-342900">
              <a:buFont typeface="+mj-lt"/>
              <a:buAutoNum type="arabicPeriod"/>
            </a:pPr>
            <a:endParaRPr lang="fr-CA" sz="2400" b="1" dirty="0"/>
          </a:p>
          <a:p>
            <a:pPr marL="342900" indent="-342900">
              <a:buFont typeface="+mj-lt"/>
              <a:buAutoNum type="arabicPeriod"/>
            </a:pPr>
            <a:r>
              <a:rPr lang="fr-CA" sz="2400" dirty="0" smtClean="0"/>
              <a:t>Je </a:t>
            </a:r>
            <a:r>
              <a:rPr lang="fr-CA" sz="2400" dirty="0"/>
              <a:t>fais une synthèse de </a:t>
            </a:r>
            <a:r>
              <a:rPr lang="fr-CA" sz="2400" dirty="0" smtClean="0"/>
              <a:t>l</a:t>
            </a:r>
            <a:r>
              <a:rPr lang="fr-FR" sz="2400" dirty="0" smtClean="0"/>
              <a:t>'</a:t>
            </a:r>
            <a:r>
              <a:rPr lang="fr-CA" sz="2400" dirty="0" smtClean="0"/>
              <a:t>information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208565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Espace réservé du contenu 2"/>
          <p:cNvSpPr>
            <a:spLocks noGrp="1"/>
          </p:cNvSpPr>
          <p:nvPr>
            <p:ph idx="1"/>
          </p:nvPr>
        </p:nvSpPr>
        <p:spPr>
          <a:xfrm>
            <a:off x="323850" y="1600200"/>
            <a:ext cx="8496300" cy="506888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fr-FR" sz="2800" b="1" dirty="0">
                <a:solidFill>
                  <a:srgbClr val="0000FF"/>
                </a:solidFill>
                <a:latin typeface="Calibri" charset="0"/>
                <a:cs typeface="Arial" charset="0"/>
              </a:rPr>
              <a:t>http://</a:t>
            </a:r>
            <a:r>
              <a:rPr lang="fr-FR" sz="2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alibri" charset="0"/>
                <a:cs typeface="Arial" charset="0"/>
              </a:rPr>
              <a:t>www.</a:t>
            </a:r>
            <a:r>
              <a:rPr lang="fr-FR" sz="2800" b="1" dirty="0" err="1">
                <a:solidFill>
                  <a:srgbClr val="008000"/>
                </a:solidFill>
                <a:latin typeface="Calibri" charset="0"/>
                <a:cs typeface="Arial" charset="0"/>
              </a:rPr>
              <a:t>radio-canada</a:t>
            </a:r>
            <a:r>
              <a:rPr lang="fr-FR" sz="2800" b="1" dirty="0" err="1">
                <a:solidFill>
                  <a:srgbClr val="FF0000"/>
                </a:solidFill>
                <a:latin typeface="Calibri" charset="0"/>
                <a:cs typeface="Arial" charset="0"/>
              </a:rPr>
              <a:t>.ca</a:t>
            </a:r>
            <a:r>
              <a:rPr lang="fr-FR" sz="2800" b="1" dirty="0">
                <a:solidFill>
                  <a:srgbClr val="400080"/>
                </a:solidFill>
                <a:latin typeface="Calibri" charset="0"/>
                <a:cs typeface="Arial" charset="0"/>
              </a:rPr>
              <a:t>/jeunesse</a:t>
            </a:r>
            <a:r>
              <a:rPr lang="fr-FR" sz="2800" b="1" dirty="0">
                <a:solidFill>
                  <a:srgbClr val="FF6600"/>
                </a:solidFill>
                <a:latin typeface="Calibri" charset="0"/>
                <a:cs typeface="Arial" charset="0"/>
              </a:rPr>
              <a:t>/</a:t>
            </a:r>
            <a:r>
              <a:rPr lang="fr-FR" sz="2800" b="1" dirty="0" err="1">
                <a:solidFill>
                  <a:srgbClr val="FF6600"/>
                </a:solidFill>
                <a:latin typeface="Calibri" charset="0"/>
                <a:cs typeface="Arial" charset="0"/>
              </a:rPr>
              <a:t>emissions</a:t>
            </a:r>
            <a:endParaRPr lang="fr-FR" sz="2800" b="1" dirty="0">
              <a:solidFill>
                <a:srgbClr val="FF6600"/>
              </a:solidFill>
              <a:latin typeface="Calibri" charset="0"/>
              <a:cs typeface="Arial" charset="0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fr-FR" sz="2400" b="1" dirty="0">
              <a:solidFill>
                <a:srgbClr val="0000FF"/>
              </a:solidFill>
              <a:latin typeface="Calibri" charset="0"/>
              <a:cs typeface="Arial" charset="0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fr-FR" sz="2800" b="1" dirty="0">
                <a:solidFill>
                  <a:srgbClr val="0000FF"/>
                </a:solidFill>
                <a:latin typeface="Calibri" charset="0"/>
                <a:cs typeface="Arial" charset="0"/>
              </a:rPr>
              <a:t>Protocole de communication</a:t>
            </a:r>
            <a:endParaRPr lang="fr-FR" sz="2800" b="1" dirty="0">
              <a:solidFill>
                <a:srgbClr val="0D0D0D"/>
              </a:solidFill>
              <a:latin typeface="Calibri" charset="0"/>
              <a:cs typeface="Arial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fr-FR" sz="2800" dirty="0">
                <a:solidFill>
                  <a:srgbClr val="0D0D0D"/>
                </a:solidFill>
                <a:latin typeface="Calibri" charset="0"/>
                <a:cs typeface="Arial" charset="0"/>
              </a:rPr>
              <a:t>Langage </a:t>
            </a:r>
            <a:r>
              <a:rPr lang="fr-CA" sz="2800" dirty="0">
                <a:latin typeface="Calibri" charset="0"/>
              </a:rPr>
              <a:t>utilisé par les ordinateurs pour communiquer sur le réseau 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fr-FR" sz="2800" dirty="0">
                <a:latin typeface="Calibri" charset="0"/>
              </a:rPr>
              <a:t>Le plus utilisé : </a:t>
            </a:r>
            <a:r>
              <a:rPr lang="fr-FR" sz="2800" i="1" dirty="0">
                <a:latin typeface="Calibri" charset="0"/>
              </a:rPr>
              <a:t>http</a:t>
            </a:r>
            <a:r>
              <a:rPr lang="fr-FR" sz="2800" dirty="0">
                <a:latin typeface="Calibri" charset="0"/>
              </a:rPr>
              <a:t> (</a:t>
            </a:r>
            <a:r>
              <a:rPr lang="fr-FR" sz="2800" i="1" dirty="0">
                <a:latin typeface="Calibri" charset="0"/>
              </a:rPr>
              <a:t>Hyper </a:t>
            </a:r>
            <a:r>
              <a:rPr lang="fr-FR" sz="2800" i="1" dirty="0" err="1">
                <a:latin typeface="Calibri" charset="0"/>
              </a:rPr>
              <a:t>Text</a:t>
            </a:r>
            <a:r>
              <a:rPr lang="fr-FR" sz="2800" i="1" dirty="0">
                <a:latin typeface="Calibri" charset="0"/>
              </a:rPr>
              <a:t> </a:t>
            </a:r>
            <a:r>
              <a:rPr lang="fr-FR" sz="2800" i="1" dirty="0" err="1">
                <a:latin typeface="Calibri" charset="0"/>
              </a:rPr>
              <a:t>Tranfert</a:t>
            </a:r>
            <a:r>
              <a:rPr lang="fr-FR" sz="2800" i="1" dirty="0">
                <a:latin typeface="Calibri" charset="0"/>
              </a:rPr>
              <a:t> Protocol)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fr-FR" sz="2800" dirty="0">
                <a:latin typeface="Calibri" charset="0"/>
              </a:rPr>
              <a:t>Autres protocoles (ex.: </a:t>
            </a:r>
            <a:r>
              <a:rPr lang="fr-FR" sz="2800" i="1" dirty="0" err="1">
                <a:latin typeface="Calibri" charset="0"/>
              </a:rPr>
              <a:t>https</a:t>
            </a:r>
            <a:r>
              <a:rPr lang="fr-FR" sz="2800" dirty="0">
                <a:latin typeface="Calibri" charset="0"/>
              </a:rPr>
              <a:t> pour une connexion sécurisée</a:t>
            </a:r>
            <a:r>
              <a:rPr lang="fr-CA" sz="2800" dirty="0">
                <a:latin typeface="Calibri" charset="0"/>
              </a:rPr>
              <a:t>)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fr-CA" sz="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charset="0"/>
              </a:rPr>
              <a:t>www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fr-CA" sz="2800" dirty="0">
                <a:latin typeface="Calibri" charset="0"/>
              </a:rPr>
              <a:t>World Wide Web ou ensemble des sites Web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600"/>
              </a:spcAft>
              <a:defRPr/>
            </a:pPr>
            <a:r>
              <a:rPr lang="fr-FR" sz="3600" b="1">
                <a:solidFill>
                  <a:srgbClr val="000000"/>
                </a:solidFill>
                <a:latin typeface="Calibri" charset="0"/>
                <a:ea typeface="Arial" charset="0"/>
                <a:cs typeface="Calibri" charset="0"/>
              </a:rPr>
              <a:t>Comment une adresse Internet </a:t>
            </a:r>
            <a:br>
              <a:rPr lang="fr-FR" sz="3600" b="1">
                <a:solidFill>
                  <a:srgbClr val="000000"/>
                </a:solidFill>
                <a:latin typeface="Calibri" charset="0"/>
                <a:ea typeface="Arial" charset="0"/>
                <a:cs typeface="Calibri" charset="0"/>
              </a:rPr>
            </a:br>
            <a:r>
              <a:rPr lang="fr-FR" sz="3600" b="1">
                <a:solidFill>
                  <a:srgbClr val="000000"/>
                </a:solidFill>
                <a:latin typeface="Calibri" charset="0"/>
                <a:ea typeface="Arial" charset="0"/>
                <a:cs typeface="Calibri" charset="0"/>
              </a:rPr>
              <a:t>est-elle composée?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3600" b="1">
                <a:latin typeface="Calibri" charset="0"/>
              </a:rPr>
              <a:t>Caractères permis et interdits</a:t>
            </a:r>
            <a:br>
              <a:rPr lang="fr-CA" sz="3600" b="1">
                <a:latin typeface="Calibri" charset="0"/>
              </a:rPr>
            </a:br>
            <a:r>
              <a:rPr lang="fr-CA" sz="3600" b="1">
                <a:latin typeface="Calibri" charset="0"/>
              </a:rPr>
              <a:t>dans une adresse</a:t>
            </a:r>
          </a:p>
        </p:txBody>
      </p:sp>
      <p:sp>
        <p:nvSpPr>
          <p:cNvPr id="31746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613" cy="5068888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fr-FR" sz="2800" b="1" dirty="0">
                <a:solidFill>
                  <a:srgbClr val="008000"/>
                </a:solidFill>
                <a:latin typeface="Calibri" charset="0"/>
                <a:cs typeface="Arial" charset="0"/>
              </a:rPr>
              <a:t>Les caractères permis dans une adresse Internet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fr-FR" sz="2800" dirty="0">
                <a:solidFill>
                  <a:srgbClr val="000000"/>
                </a:solidFill>
                <a:latin typeface="Calibri" charset="0"/>
                <a:cs typeface="Arial" charset="0"/>
              </a:rPr>
              <a:t>Les lettres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fr-FR" sz="2800" dirty="0">
                <a:solidFill>
                  <a:srgbClr val="000000"/>
                </a:solidFill>
                <a:latin typeface="Calibri" charset="0"/>
                <a:cs typeface="Arial" charset="0"/>
              </a:rPr>
              <a:t>Les chiffres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fr-FR" sz="2800" dirty="0">
                <a:solidFill>
                  <a:srgbClr val="000000"/>
                </a:solidFill>
                <a:latin typeface="Calibri" charset="0"/>
                <a:cs typeface="Arial" charset="0"/>
              </a:rPr>
              <a:t>Les symboles 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fr-FR" sz="2800" b="1" dirty="0">
                <a:solidFill>
                  <a:srgbClr val="FF0000"/>
                </a:solidFill>
                <a:latin typeface="Calibri" charset="0"/>
                <a:cs typeface="Arial" charset="0"/>
              </a:rPr>
              <a:t>Les caractères interdits dans une adresse Internet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fr-FR" sz="2800" dirty="0">
                <a:latin typeface="Calibri" charset="0"/>
              </a:rPr>
              <a:t>Les lettres accentuées (</a:t>
            </a:r>
            <a:r>
              <a:rPr lang="fr-FR" sz="2800" dirty="0" err="1">
                <a:latin typeface="Calibri" charset="0"/>
              </a:rPr>
              <a:t>é</a:t>
            </a:r>
            <a:r>
              <a:rPr lang="fr-FR" sz="2800" dirty="0">
                <a:latin typeface="Calibri" charset="0"/>
              </a:rPr>
              <a:t>, </a:t>
            </a:r>
            <a:r>
              <a:rPr lang="fr-FR" sz="2800" dirty="0" err="1">
                <a:latin typeface="Calibri" charset="0"/>
              </a:rPr>
              <a:t>è</a:t>
            </a:r>
            <a:r>
              <a:rPr lang="fr-FR" sz="2800" dirty="0">
                <a:latin typeface="Calibri" charset="0"/>
              </a:rPr>
              <a:t>, </a:t>
            </a:r>
            <a:r>
              <a:rPr lang="fr-FR" sz="2800" dirty="0" err="1">
                <a:latin typeface="Calibri" charset="0"/>
              </a:rPr>
              <a:t>ê</a:t>
            </a:r>
            <a:r>
              <a:rPr lang="fr-FR" sz="2800" dirty="0">
                <a:latin typeface="Calibri" charset="0"/>
              </a:rPr>
              <a:t>, à, </a:t>
            </a:r>
            <a:r>
              <a:rPr lang="fr-FR" sz="2800" dirty="0" err="1">
                <a:latin typeface="Calibri" charset="0"/>
              </a:rPr>
              <a:t>ù</a:t>
            </a:r>
            <a:r>
              <a:rPr lang="fr-FR" sz="2800" dirty="0">
                <a:latin typeface="Calibri" charset="0"/>
              </a:rPr>
              <a:t>, </a:t>
            </a:r>
            <a:r>
              <a:rPr lang="fr-FR" sz="2800" dirty="0" err="1">
                <a:latin typeface="Calibri" charset="0"/>
              </a:rPr>
              <a:t>ï</a:t>
            </a:r>
            <a:r>
              <a:rPr lang="fr-FR" sz="2800" dirty="0">
                <a:latin typeface="Calibri" charset="0"/>
              </a:rPr>
              <a:t>, etc.), la cédille (</a:t>
            </a:r>
            <a:r>
              <a:rPr lang="fr-FR" sz="2800" dirty="0" err="1">
                <a:latin typeface="Calibri" charset="0"/>
              </a:rPr>
              <a:t>ç</a:t>
            </a:r>
            <a:r>
              <a:rPr lang="fr-FR" sz="2800" dirty="0">
                <a:latin typeface="Calibri" charset="0"/>
              </a:rPr>
              <a:t>), etc.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fr-FR" sz="2800" dirty="0">
                <a:latin typeface="Calibri" charset="0"/>
              </a:rPr>
              <a:t>Les espaces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fr-FR" sz="2800" dirty="0" smtClean="0">
                <a:latin typeface="Calibri" charset="0"/>
              </a:rPr>
              <a:t>L</a:t>
            </a:r>
            <a:r>
              <a:rPr lang="fr-FR" altLang="ja-JP" sz="2800" dirty="0" smtClean="0">
                <a:latin typeface="Calibri" charset="0"/>
              </a:rPr>
              <a:t>'arobas </a:t>
            </a:r>
            <a:r>
              <a:rPr lang="fr-FR" altLang="ja-JP" sz="2800" dirty="0">
                <a:latin typeface="Calibri" charset="0"/>
              </a:rPr>
              <a:t>(@), réservé aux adresses de courriel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fr-FR" sz="2400" dirty="0">
              <a:latin typeface="Calibri" charset="0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fr-FR" sz="2400" dirty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000" b="1" dirty="0" smtClean="0">
                <a:solidFill>
                  <a:srgbClr val="000000"/>
                </a:solidFill>
                <a:latin typeface="Calibri" charset="0"/>
                <a:cs typeface="Arial" charset="0"/>
              </a:rPr>
              <a:t>Qu'</a:t>
            </a:r>
            <a:r>
              <a:rPr lang="fr-FR" altLang="ja-JP" sz="4000" b="1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indique </a:t>
            </a:r>
            <a:r>
              <a:rPr lang="fr-FR" altLang="ja-JP" sz="4000" b="1" dirty="0">
                <a:solidFill>
                  <a:srgbClr val="000000"/>
                </a:solidFill>
                <a:latin typeface="Calibri" charset="0"/>
                <a:cs typeface="Calibri" charset="0"/>
              </a:rPr>
              <a:t>le </a:t>
            </a:r>
            <a:r>
              <a:rPr lang="fr-FR" altLang="ja-JP" sz="4000" b="1" dirty="0">
                <a:solidFill>
                  <a:srgbClr val="FF0000"/>
                </a:solidFill>
                <a:latin typeface="Calibri" charset="0"/>
                <a:cs typeface="Calibri" charset="0"/>
              </a:rPr>
              <a:t>domaine</a:t>
            </a:r>
            <a:r>
              <a:rPr lang="fr-FR" altLang="ja-JP" sz="4000" b="1" dirty="0">
                <a:solidFill>
                  <a:srgbClr val="000000"/>
                </a:solidFill>
                <a:latin typeface="Calibri" charset="0"/>
                <a:cs typeface="Calibri" charset="0"/>
              </a:rPr>
              <a:t>?</a:t>
            </a:r>
            <a:endParaRPr lang="fr-CA" sz="4000" dirty="0">
              <a:latin typeface="Calibri" charset="0"/>
              <a:cs typeface="Calibri" charset="0"/>
            </a:endParaRPr>
          </a:p>
        </p:txBody>
      </p:sp>
      <p:sp>
        <p:nvSpPr>
          <p:cNvPr id="32770" name="Espace réservé du contenu 2"/>
          <p:cNvSpPr>
            <a:spLocks noGrp="1"/>
          </p:cNvSpPr>
          <p:nvPr>
            <p:ph idx="1"/>
          </p:nvPr>
        </p:nvSpPr>
        <p:spPr>
          <a:xfrm>
            <a:off x="323850" y="1600200"/>
            <a:ext cx="8496300" cy="5068888"/>
          </a:xfrm>
        </p:spPr>
        <p:txBody>
          <a:bodyPr/>
          <a:lstStyle/>
          <a:p>
            <a:pPr marL="0" indent="0" algn="ctr">
              <a:spcAft>
                <a:spcPts val="600"/>
              </a:spcAft>
              <a:buFont typeface="Arial" charset="0"/>
              <a:buNone/>
              <a:defRPr/>
            </a:pPr>
            <a:r>
              <a:rPr lang="fr-FR" sz="2800" b="1" dirty="0">
                <a:solidFill>
                  <a:srgbClr val="0000FF"/>
                </a:solidFill>
                <a:latin typeface="Calibri" charset="0"/>
                <a:cs typeface="Arial" charset="0"/>
              </a:rPr>
              <a:t>http://</a:t>
            </a:r>
            <a:r>
              <a:rPr lang="fr-FR" sz="2800" b="1" dirty="0" err="1">
                <a:latin typeface="Calibri" charset="0"/>
                <a:cs typeface="Arial" charset="0"/>
              </a:rPr>
              <a:t>www.</a:t>
            </a:r>
            <a:r>
              <a:rPr lang="fr-FR" sz="2800" b="1" dirty="0" err="1">
                <a:solidFill>
                  <a:srgbClr val="008000"/>
                </a:solidFill>
                <a:latin typeface="Calibri" charset="0"/>
                <a:cs typeface="Arial" charset="0"/>
              </a:rPr>
              <a:t>radio-canada</a:t>
            </a:r>
            <a:r>
              <a:rPr lang="fr-FR" sz="2800" b="1" dirty="0" err="1">
                <a:solidFill>
                  <a:srgbClr val="FF0000"/>
                </a:solidFill>
                <a:latin typeface="Calibri" charset="0"/>
                <a:cs typeface="Arial" charset="0"/>
              </a:rPr>
              <a:t>.ca</a:t>
            </a:r>
            <a:r>
              <a:rPr lang="fr-FR" sz="2800" b="1" dirty="0">
                <a:solidFill>
                  <a:srgbClr val="400080"/>
                </a:solidFill>
                <a:latin typeface="Calibri" charset="0"/>
                <a:cs typeface="Arial" charset="0"/>
              </a:rPr>
              <a:t>/jeunesse</a:t>
            </a:r>
            <a:r>
              <a:rPr lang="fr-FR" sz="2800" b="1" dirty="0">
                <a:solidFill>
                  <a:srgbClr val="FF6600"/>
                </a:solidFill>
                <a:latin typeface="Calibri" charset="0"/>
                <a:cs typeface="Arial" charset="0"/>
              </a:rPr>
              <a:t>/</a:t>
            </a:r>
            <a:r>
              <a:rPr lang="fr-FR" sz="2800" b="1" dirty="0" err="1">
                <a:solidFill>
                  <a:srgbClr val="FF6600"/>
                </a:solidFill>
                <a:latin typeface="Calibri" charset="0"/>
                <a:cs typeface="Arial" charset="0"/>
              </a:rPr>
              <a:t>emissions</a:t>
            </a:r>
            <a:endParaRPr lang="fr-FR" sz="2800" b="1" dirty="0">
              <a:solidFill>
                <a:srgbClr val="FF6600"/>
              </a:solidFill>
              <a:latin typeface="Calibri" charset="0"/>
              <a:cs typeface="Arial" charset="0"/>
            </a:endParaRPr>
          </a:p>
          <a:p>
            <a:pPr marL="0" indent="0">
              <a:spcAft>
                <a:spcPts val="600"/>
              </a:spcAft>
              <a:buFont typeface="Arial" charset="0"/>
              <a:buNone/>
              <a:defRPr/>
            </a:pPr>
            <a:endParaRPr lang="fr-FR" sz="2800" dirty="0">
              <a:latin typeface="Calibri" charset="0"/>
            </a:endParaRPr>
          </a:p>
          <a:p>
            <a:pPr>
              <a:spcAft>
                <a:spcPts val="600"/>
              </a:spcAft>
              <a:defRPr/>
            </a:pPr>
            <a:r>
              <a:rPr lang="fr-CA" sz="2800" dirty="0">
                <a:latin typeface="Calibri" charset="0"/>
              </a:rPr>
              <a:t>Information sur</a:t>
            </a:r>
          </a:p>
          <a:p>
            <a:pPr lvl="1">
              <a:spcAft>
                <a:spcPts val="600"/>
              </a:spcAft>
              <a:defRPr/>
            </a:pPr>
            <a:r>
              <a:rPr lang="fr-CA" sz="2400" dirty="0">
                <a:latin typeface="Calibri" charset="0"/>
              </a:rPr>
              <a:t>Localisation  			</a:t>
            </a:r>
            <a:r>
              <a:rPr lang="fr-CA" sz="2400" b="1" dirty="0">
                <a:latin typeface="Calibri" charset="0"/>
              </a:rPr>
              <a:t>=</a:t>
            </a:r>
            <a:r>
              <a:rPr lang="fr-CA" sz="2400" dirty="0">
                <a:latin typeface="Calibri" charset="0"/>
              </a:rPr>
              <a:t>  Domaine géographique</a:t>
            </a:r>
          </a:p>
          <a:p>
            <a:pPr lvl="1">
              <a:spcAft>
                <a:spcPts val="600"/>
              </a:spcAft>
              <a:defRPr/>
            </a:pPr>
            <a:r>
              <a:rPr lang="fr-CA" sz="2400" dirty="0">
                <a:latin typeface="Calibri" charset="0"/>
              </a:rPr>
              <a:t>Catégorisation, vocation  	</a:t>
            </a:r>
            <a:r>
              <a:rPr lang="fr-CA" sz="2400" b="1" dirty="0">
                <a:latin typeface="Calibri" charset="0"/>
              </a:rPr>
              <a:t>=</a:t>
            </a:r>
            <a:r>
              <a:rPr lang="fr-CA" sz="2400" dirty="0">
                <a:latin typeface="Calibri" charset="0"/>
              </a:rPr>
              <a:t>  Domaine générique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1546225"/>
            <a:ext cx="7632700" cy="41148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fr-FR" sz="2400" b="1" dirty="0">
                <a:latin typeface="Calibri" charset="0"/>
              </a:rPr>
              <a:t>Géographiques</a:t>
            </a:r>
          </a:p>
          <a:p>
            <a:pPr marL="0" indent="0">
              <a:buFont typeface="Lucida Grande" charset="0"/>
              <a:buChar char="‑"/>
            </a:pPr>
            <a:r>
              <a:rPr lang="fr-FR" sz="2400" dirty="0">
                <a:latin typeface="Calibri" charset="0"/>
              </a:rPr>
              <a:t>.</a:t>
            </a:r>
            <a:r>
              <a:rPr lang="fr-FR" sz="2400" dirty="0" err="1">
                <a:latin typeface="Calibri" charset="0"/>
              </a:rPr>
              <a:t>be</a:t>
            </a:r>
            <a:endParaRPr lang="fr-FR" sz="2400" dirty="0">
              <a:latin typeface="Calibri" charset="0"/>
            </a:endParaRPr>
          </a:p>
          <a:p>
            <a:pPr marL="0" indent="0">
              <a:buFont typeface="Lucida Grande" charset="0"/>
              <a:buChar char="‑"/>
            </a:pPr>
            <a:r>
              <a:rPr lang="fr-FR" sz="2400" dirty="0">
                <a:latin typeface="Calibri" charset="0"/>
              </a:rPr>
              <a:t>.ca</a:t>
            </a:r>
          </a:p>
          <a:p>
            <a:pPr lvl="1">
              <a:buFont typeface="Arial" charset="0"/>
              <a:buChar char="•"/>
            </a:pPr>
            <a:r>
              <a:rPr lang="fr-FR" sz="2000" dirty="0">
                <a:latin typeface="Calibri" charset="0"/>
              </a:rPr>
              <a:t>.</a:t>
            </a:r>
            <a:r>
              <a:rPr lang="fr-FR" sz="2000" dirty="0" err="1">
                <a:latin typeface="Calibri" charset="0"/>
              </a:rPr>
              <a:t>qc.ca</a:t>
            </a:r>
            <a:endParaRPr lang="fr-FR" sz="2000" dirty="0">
              <a:latin typeface="Calibri" charset="0"/>
            </a:endParaRPr>
          </a:p>
          <a:p>
            <a:pPr marL="0" indent="0">
              <a:buFont typeface="Lucida Grande" charset="0"/>
              <a:buChar char="‑"/>
            </a:pPr>
            <a:r>
              <a:rPr lang="fr-FR" sz="2400" dirty="0">
                <a:latin typeface="Calibri" charset="0"/>
              </a:rPr>
              <a:t>.</a:t>
            </a:r>
            <a:r>
              <a:rPr lang="fr-FR" sz="2400" dirty="0" err="1">
                <a:latin typeface="Calibri" charset="0"/>
              </a:rPr>
              <a:t>fr</a:t>
            </a:r>
            <a:endParaRPr lang="fr-FR" sz="2400" dirty="0">
              <a:latin typeface="Calibri" charset="0"/>
            </a:endParaRPr>
          </a:p>
          <a:p>
            <a:pPr marL="0" indent="0">
              <a:buFont typeface="Arial" charset="0"/>
              <a:buNone/>
            </a:pPr>
            <a:endParaRPr lang="fr-FR" sz="2400" dirty="0">
              <a:latin typeface="Calibri" charset="0"/>
            </a:endParaRPr>
          </a:p>
        </p:txBody>
      </p:sp>
      <p:sp>
        <p:nvSpPr>
          <p:cNvPr id="3481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562225" y="1538288"/>
            <a:ext cx="3057525" cy="2744787"/>
          </a:xfrm>
        </p:spPr>
        <p:txBody>
          <a:bodyPr/>
          <a:lstStyle/>
          <a:p>
            <a:pPr>
              <a:buFont typeface="Lucida Grande" charset="0"/>
              <a:buChar char="‑"/>
            </a:pPr>
            <a:endParaRPr lang="fr-FR" sz="2400" dirty="0">
              <a:latin typeface="Calibri" charset="0"/>
            </a:endParaRPr>
          </a:p>
          <a:p>
            <a:pPr>
              <a:buFont typeface="Lucida Grande" charset="0"/>
              <a:buChar char="‑"/>
            </a:pPr>
            <a:r>
              <a:rPr lang="fr-FR" sz="2400" dirty="0">
                <a:latin typeface="Calibri" charset="0"/>
              </a:rPr>
              <a:t>Belgique</a:t>
            </a:r>
          </a:p>
          <a:p>
            <a:pPr>
              <a:buFont typeface="Lucida Grande" charset="0"/>
              <a:buChar char="‑"/>
            </a:pPr>
            <a:r>
              <a:rPr lang="fr-FR" sz="2400" dirty="0">
                <a:latin typeface="Calibri" charset="0"/>
              </a:rPr>
              <a:t>Canada</a:t>
            </a:r>
          </a:p>
          <a:p>
            <a:pPr lvl="1">
              <a:buFont typeface="Arial" charset="0"/>
              <a:buChar char="•"/>
            </a:pPr>
            <a:r>
              <a:rPr lang="fr-FR" sz="2000" dirty="0" err="1">
                <a:latin typeface="Calibri" charset="0"/>
              </a:rPr>
              <a:t>Québec.Canada</a:t>
            </a:r>
            <a:endParaRPr lang="fr-FR" sz="2000" dirty="0">
              <a:latin typeface="Calibri" charset="0"/>
            </a:endParaRPr>
          </a:p>
          <a:p>
            <a:pPr>
              <a:buFont typeface="Lucida Grande" charset="0"/>
              <a:buChar char="‑"/>
            </a:pPr>
            <a:r>
              <a:rPr lang="fr-FR" sz="2400" dirty="0">
                <a:latin typeface="Calibri" charset="0"/>
              </a:rPr>
              <a:t>France</a:t>
            </a:r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1143000"/>
          </a:xfrm>
        </p:spPr>
        <p:txBody>
          <a:bodyPr/>
          <a:lstStyle/>
          <a:p>
            <a:r>
              <a:rPr lang="fr-CA" sz="3800" b="1">
                <a:latin typeface="Calibri" charset="0"/>
              </a:rPr>
              <a:t>Noms de domaine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1546225"/>
            <a:ext cx="2376487" cy="41148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fr-FR" sz="2400" b="1" dirty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Géographiques</a:t>
            </a:r>
          </a:p>
          <a:p>
            <a:pPr marL="0" indent="0">
              <a:buFont typeface="Lucida Grande" charset="0"/>
              <a:buChar char="‑"/>
              <a:defRPr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.</a:t>
            </a:r>
            <a:r>
              <a:rPr lang="fr-FR" sz="2400" dirty="0" err="1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be</a:t>
            </a:r>
            <a:endParaRPr lang="fr-FR" sz="2400" dirty="0">
              <a:solidFill>
                <a:schemeClr val="bg1">
                  <a:lumMod val="50000"/>
                </a:schemeClr>
              </a:solidFill>
              <a:latin typeface="Calibri" charset="0"/>
            </a:endParaRPr>
          </a:p>
          <a:p>
            <a:pPr marL="0" indent="0">
              <a:buFont typeface="Lucida Grande" charset="0"/>
              <a:buChar char="‑"/>
              <a:defRPr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.ca</a:t>
            </a:r>
          </a:p>
          <a:p>
            <a:pPr lvl="1">
              <a:buFont typeface="Arial" charset="0"/>
              <a:buChar char="•"/>
              <a:defRPr/>
            </a:pPr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.</a:t>
            </a:r>
            <a:r>
              <a:rPr lang="fr-FR" sz="2000" dirty="0" err="1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qc.ca</a:t>
            </a:r>
            <a:endParaRPr lang="fr-FR" sz="2000" dirty="0">
              <a:solidFill>
                <a:schemeClr val="bg1">
                  <a:lumMod val="50000"/>
                </a:schemeClr>
              </a:solidFill>
              <a:latin typeface="Calibri" charset="0"/>
            </a:endParaRPr>
          </a:p>
          <a:p>
            <a:pPr marL="0" indent="0">
              <a:buFont typeface="Lucida Grande" charset="0"/>
              <a:buChar char="‑"/>
              <a:defRPr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.</a:t>
            </a:r>
            <a:r>
              <a:rPr lang="fr-FR" sz="2400" dirty="0" err="1" smtClean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fr</a:t>
            </a:r>
            <a:endParaRPr lang="fr-FR" sz="1600" dirty="0">
              <a:solidFill>
                <a:schemeClr val="bg1">
                  <a:lumMod val="50000"/>
                </a:schemeClr>
              </a:solidFill>
              <a:latin typeface="Calibri" charset="0"/>
            </a:endParaRPr>
          </a:p>
        </p:txBody>
      </p:sp>
      <p:sp>
        <p:nvSpPr>
          <p:cNvPr id="3379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562225" y="1538288"/>
            <a:ext cx="3057525" cy="2744787"/>
          </a:xfrm>
        </p:spPr>
        <p:txBody>
          <a:bodyPr/>
          <a:lstStyle/>
          <a:p>
            <a:pPr>
              <a:buFont typeface="Lucida Grande" charset="0"/>
              <a:buChar char="‑"/>
              <a:defRPr/>
            </a:pPr>
            <a:endParaRPr lang="fr-FR" sz="2400" dirty="0">
              <a:solidFill>
                <a:schemeClr val="bg1">
                  <a:lumMod val="50000"/>
                </a:schemeClr>
              </a:solidFill>
              <a:latin typeface="Calibri" charset="0"/>
            </a:endParaRPr>
          </a:p>
          <a:p>
            <a:pPr>
              <a:buFont typeface="Lucida Grande" charset="0"/>
              <a:buChar char="‑"/>
              <a:defRPr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Belgique</a:t>
            </a:r>
          </a:p>
          <a:p>
            <a:pPr>
              <a:buFont typeface="Lucida Grande" charset="0"/>
              <a:buChar char="‑"/>
              <a:defRPr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Canada</a:t>
            </a:r>
          </a:p>
          <a:p>
            <a:pPr lvl="1">
              <a:buFont typeface="Arial" charset="0"/>
              <a:buChar char="•"/>
              <a:defRPr/>
            </a:pPr>
            <a:r>
              <a:rPr lang="fr-FR" sz="2000" dirty="0" err="1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Québec.Canada</a:t>
            </a:r>
            <a:endParaRPr lang="fr-FR" sz="2000" dirty="0">
              <a:solidFill>
                <a:schemeClr val="bg1">
                  <a:lumMod val="50000"/>
                </a:schemeClr>
              </a:solidFill>
              <a:latin typeface="Calibri" charset="0"/>
            </a:endParaRPr>
          </a:p>
          <a:p>
            <a:pPr>
              <a:buFont typeface="Lucida Grande" charset="0"/>
              <a:buChar char="‑"/>
              <a:defRPr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France</a:t>
            </a:r>
          </a:p>
        </p:txBody>
      </p:sp>
      <p:sp>
        <p:nvSpPr>
          <p:cNvPr id="38915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1143000"/>
          </a:xfrm>
        </p:spPr>
        <p:txBody>
          <a:bodyPr/>
          <a:lstStyle/>
          <a:p>
            <a:r>
              <a:rPr lang="fr-CA" sz="3800" b="1">
                <a:latin typeface="Calibri" charset="0"/>
              </a:rPr>
              <a:t>Noms de domaine</a:t>
            </a:r>
          </a:p>
        </p:txBody>
      </p:sp>
      <p:sp>
        <p:nvSpPr>
          <p:cNvPr id="38916" name="Rectangle 3"/>
          <p:cNvSpPr txBox="1">
            <a:spLocks noChangeArrowheads="1"/>
          </p:cNvSpPr>
          <p:nvPr/>
        </p:nvSpPr>
        <p:spPr bwMode="auto">
          <a:xfrm>
            <a:off x="804863" y="4076700"/>
            <a:ext cx="381317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b="1">
                <a:latin typeface="Calibri" charset="0"/>
              </a:rPr>
              <a:t>Génériques</a:t>
            </a:r>
          </a:p>
          <a:p>
            <a:pPr>
              <a:spcBef>
                <a:spcPct val="20000"/>
              </a:spcBef>
              <a:buFont typeface="Lucida Grande" charset="0"/>
              <a:buChar char="‑"/>
            </a:pPr>
            <a:r>
              <a:rPr lang="fr-FR">
                <a:latin typeface="Calibri" charset="0"/>
              </a:rPr>
              <a:t>.com</a:t>
            </a:r>
          </a:p>
          <a:p>
            <a:pPr>
              <a:spcBef>
                <a:spcPct val="20000"/>
              </a:spcBef>
              <a:buFont typeface="Lucida Grande" charset="0"/>
              <a:buChar char="‑"/>
            </a:pPr>
            <a:r>
              <a:rPr lang="fr-FR">
                <a:latin typeface="Calibri" charset="0"/>
              </a:rPr>
              <a:t>.museum</a:t>
            </a:r>
          </a:p>
          <a:p>
            <a:pPr>
              <a:spcBef>
                <a:spcPct val="20000"/>
              </a:spcBef>
              <a:buFont typeface="Lucida Grande" charset="0"/>
              <a:buChar char="‑"/>
            </a:pPr>
            <a:r>
              <a:rPr lang="fr-FR">
                <a:latin typeface="Calibri" charset="0"/>
              </a:rPr>
              <a:t>.net</a:t>
            </a:r>
          </a:p>
          <a:p>
            <a:pPr>
              <a:spcBef>
                <a:spcPct val="20000"/>
              </a:spcBef>
              <a:buFont typeface="Lucida Grande" charset="0"/>
              <a:buChar char="‑"/>
            </a:pPr>
            <a:r>
              <a:rPr lang="fr-FR">
                <a:latin typeface="Calibri" charset="0"/>
              </a:rPr>
              <a:t>.org</a:t>
            </a:r>
          </a:p>
        </p:txBody>
      </p:sp>
      <p:sp>
        <p:nvSpPr>
          <p:cNvPr id="38917" name="Rectangle 4"/>
          <p:cNvSpPr txBox="1">
            <a:spLocks noChangeArrowheads="1"/>
          </p:cNvSpPr>
          <p:nvPr/>
        </p:nvSpPr>
        <p:spPr bwMode="auto">
          <a:xfrm>
            <a:off x="2589213" y="4076700"/>
            <a:ext cx="443071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Lucida Grande" charset="0"/>
              <a:buChar char="‑"/>
            </a:pPr>
            <a:endParaRPr lang="fr-FR">
              <a:latin typeface="Calibri" charset="0"/>
            </a:endParaRPr>
          </a:p>
          <a:p>
            <a:pPr>
              <a:spcBef>
                <a:spcPct val="20000"/>
              </a:spcBef>
              <a:buFont typeface="Lucida Grande" charset="0"/>
              <a:buChar char="‑"/>
            </a:pPr>
            <a:r>
              <a:rPr lang="fr-FR">
                <a:latin typeface="Calibri" charset="0"/>
              </a:rPr>
              <a:t>Entreprise commerciale</a:t>
            </a:r>
          </a:p>
          <a:p>
            <a:pPr>
              <a:spcBef>
                <a:spcPct val="20000"/>
              </a:spcBef>
              <a:buFont typeface="Lucida Grande" charset="0"/>
              <a:buChar char="‑"/>
            </a:pPr>
            <a:r>
              <a:rPr lang="fr-FR">
                <a:latin typeface="Calibri" charset="0"/>
              </a:rPr>
              <a:t>Musée</a:t>
            </a:r>
          </a:p>
          <a:p>
            <a:pPr>
              <a:spcBef>
                <a:spcPct val="20000"/>
              </a:spcBef>
              <a:buFont typeface="Lucida Grande" charset="0"/>
              <a:buChar char="‑"/>
            </a:pPr>
            <a:r>
              <a:rPr lang="fr-FR">
                <a:latin typeface="Calibri" charset="0"/>
              </a:rPr>
              <a:t>Réseau (fournisseur Internet)</a:t>
            </a:r>
          </a:p>
          <a:p>
            <a:pPr>
              <a:spcBef>
                <a:spcPct val="20000"/>
              </a:spcBef>
              <a:buFont typeface="Lucida Grande" charset="0"/>
              <a:buChar char="‑"/>
            </a:pPr>
            <a:r>
              <a:rPr lang="fr-FR">
                <a:latin typeface="Calibri" charset="0"/>
              </a:rPr>
              <a:t>Organisme quelconque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1546225"/>
            <a:ext cx="7632700" cy="41148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fr-FR" b="1" dirty="0" smtClean="0">
                <a:solidFill>
                  <a:srgbClr val="FF0000"/>
                </a:solidFill>
                <a:latin typeface="Calibri" charset="0"/>
              </a:rPr>
              <a:t>Attention!</a:t>
            </a:r>
          </a:p>
          <a:p>
            <a:pPr marL="0" indent="0">
              <a:buFont typeface="Arial" charset="0"/>
              <a:buNone/>
            </a:pPr>
            <a:endParaRPr lang="fr-FR" b="1" dirty="0" smtClean="0">
              <a:solidFill>
                <a:srgbClr val="FF0000"/>
              </a:solidFill>
              <a:latin typeface="Calibri" charset="0"/>
            </a:endParaRPr>
          </a:p>
          <a:p>
            <a:pPr marL="0" indent="0">
              <a:buFont typeface="Arial" charset="0"/>
              <a:buNone/>
            </a:pPr>
            <a:r>
              <a:rPr lang="fr-FR" sz="2400" dirty="0" smtClean="0">
                <a:latin typeface="Calibri" charset="0"/>
              </a:rPr>
              <a:t>Il ne faut pas confondre </a:t>
            </a:r>
            <a:r>
              <a:rPr lang="fr-FR" sz="2400" i="1" dirty="0" smtClean="0">
                <a:latin typeface="Calibri" charset="0"/>
              </a:rPr>
              <a:t>.</a:t>
            </a:r>
            <a:r>
              <a:rPr lang="fr-FR" sz="2400" i="1" dirty="0" err="1" smtClean="0">
                <a:latin typeface="Calibri" charset="0"/>
              </a:rPr>
              <a:t>fr</a:t>
            </a:r>
            <a:r>
              <a:rPr lang="fr-FR" sz="2400" i="1" dirty="0" smtClean="0">
                <a:latin typeface="Calibri" charset="0"/>
              </a:rPr>
              <a:t> </a:t>
            </a:r>
            <a:r>
              <a:rPr lang="fr-FR" sz="2400" dirty="0" smtClean="0">
                <a:latin typeface="Calibri" charset="0"/>
              </a:rPr>
              <a:t>avec </a:t>
            </a:r>
            <a:r>
              <a:rPr lang="fr-FR" sz="2400" i="1" dirty="0" smtClean="0">
                <a:latin typeface="Calibri" charset="0"/>
              </a:rPr>
              <a:t>/</a:t>
            </a:r>
            <a:r>
              <a:rPr lang="fr-FR" sz="2400" i="1" dirty="0" err="1" smtClean="0">
                <a:latin typeface="Calibri" charset="0"/>
              </a:rPr>
              <a:t>fr</a:t>
            </a:r>
            <a:r>
              <a:rPr lang="fr-FR" sz="2400" i="1" dirty="0" smtClean="0">
                <a:latin typeface="Calibri" charset="0"/>
              </a:rPr>
              <a:t> </a:t>
            </a:r>
            <a:r>
              <a:rPr lang="fr-FR" sz="2400" dirty="0" smtClean="0">
                <a:latin typeface="Calibri" charset="0"/>
              </a:rPr>
              <a:t>:</a:t>
            </a:r>
          </a:p>
          <a:p>
            <a:pPr marL="514350" lvl="1" indent="0">
              <a:buFont typeface="Arial" charset="0"/>
              <a:buNone/>
            </a:pPr>
            <a:r>
              <a:rPr lang="fr-FR" i="1" dirty="0" smtClean="0">
                <a:latin typeface="Calibri" charset="0"/>
              </a:rPr>
              <a:t>.</a:t>
            </a:r>
            <a:r>
              <a:rPr lang="fr-FR" i="1" dirty="0" err="1" smtClean="0">
                <a:latin typeface="Calibri" charset="0"/>
              </a:rPr>
              <a:t>fr</a:t>
            </a:r>
            <a:r>
              <a:rPr lang="fr-FR" i="1" dirty="0" smtClean="0">
                <a:latin typeface="Calibri" charset="0"/>
              </a:rPr>
              <a:t> </a:t>
            </a:r>
            <a:r>
              <a:rPr lang="fr-FR" dirty="0" smtClean="0">
                <a:latin typeface="Calibri" charset="0"/>
              </a:rPr>
              <a:t>= pays</a:t>
            </a:r>
          </a:p>
          <a:p>
            <a:pPr marL="514350" lvl="1" indent="0">
              <a:buFont typeface="Arial" charset="0"/>
              <a:buNone/>
            </a:pPr>
            <a:r>
              <a:rPr lang="fr-FR" i="1" dirty="0" smtClean="0">
                <a:latin typeface="Calibri" charset="0"/>
              </a:rPr>
              <a:t>/</a:t>
            </a:r>
            <a:r>
              <a:rPr lang="fr-FR" i="1" dirty="0" err="1" smtClean="0">
                <a:latin typeface="Calibri" charset="0"/>
              </a:rPr>
              <a:t>fr</a:t>
            </a:r>
            <a:r>
              <a:rPr lang="fr-FR" i="1" dirty="0" smtClean="0">
                <a:latin typeface="Calibri" charset="0"/>
              </a:rPr>
              <a:t> </a:t>
            </a:r>
            <a:r>
              <a:rPr lang="fr-FR" dirty="0" smtClean="0">
                <a:latin typeface="Calibri" charset="0"/>
              </a:rPr>
              <a:t>= langue du fichier</a:t>
            </a:r>
          </a:p>
          <a:p>
            <a:pPr marL="914400" lvl="2" indent="0">
              <a:buFont typeface="Arial" charset="0"/>
              <a:buNone/>
            </a:pPr>
            <a:endParaRPr lang="fr-FR" dirty="0" smtClean="0">
              <a:latin typeface="Calibri" charset="0"/>
            </a:endParaRPr>
          </a:p>
          <a:p>
            <a:pPr marL="114300" indent="0">
              <a:buFont typeface="Arial" charset="0"/>
              <a:buNone/>
            </a:pPr>
            <a:endParaRPr lang="fr-FR" dirty="0" smtClean="0">
              <a:latin typeface="Calibri" charset="0"/>
            </a:endParaRPr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1143000"/>
          </a:xfrm>
        </p:spPr>
        <p:txBody>
          <a:bodyPr/>
          <a:lstStyle/>
          <a:p>
            <a:r>
              <a:rPr lang="fr-CA" sz="3800" b="1">
                <a:latin typeface="Calibri" charset="0"/>
              </a:rPr>
              <a:t>Noms de domaine</a:t>
            </a:r>
          </a:p>
        </p:txBody>
      </p:sp>
    </p:spTree>
    <p:extLst>
      <p:ext uri="{BB962C8B-B14F-4D97-AF65-F5344CB8AC3E}">
        <p14:creationId xmlns:p14="http://schemas.microsoft.com/office/powerpoint/2010/main" val="178582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1546224"/>
            <a:ext cx="7632700" cy="4547071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fr-FR" b="1" dirty="0" smtClean="0">
                <a:solidFill>
                  <a:srgbClr val="FF0000"/>
                </a:solidFill>
                <a:latin typeface="Calibri" charset="0"/>
              </a:rPr>
              <a:t>Attention!</a:t>
            </a:r>
          </a:p>
          <a:p>
            <a:pPr marL="0" indent="0">
              <a:buFont typeface="Arial" charset="0"/>
              <a:buNone/>
            </a:pPr>
            <a:endParaRPr lang="fr-FR" b="1" dirty="0" smtClean="0">
              <a:solidFill>
                <a:srgbClr val="FF0000"/>
              </a:solidFill>
              <a:latin typeface="Calibri" charset="0"/>
            </a:endParaRPr>
          </a:p>
          <a:p>
            <a:pPr marL="0" indent="0">
              <a:buFont typeface="Arial" charset="0"/>
              <a:buNone/>
            </a:pPr>
            <a:r>
              <a:rPr lang="fr-FR" sz="2400" dirty="0" smtClean="0">
                <a:latin typeface="Calibri" charset="0"/>
              </a:rPr>
              <a:t>Il ne faut pas confondre </a:t>
            </a:r>
            <a:r>
              <a:rPr lang="fr-FR" sz="2400" i="1" dirty="0" smtClean="0">
                <a:latin typeface="Calibri" charset="0"/>
              </a:rPr>
              <a:t>.</a:t>
            </a:r>
            <a:r>
              <a:rPr lang="fr-FR" sz="2400" i="1" dirty="0" err="1" smtClean="0">
                <a:latin typeface="Calibri" charset="0"/>
              </a:rPr>
              <a:t>fr</a:t>
            </a:r>
            <a:r>
              <a:rPr lang="fr-FR" sz="2400" i="1" dirty="0" smtClean="0">
                <a:latin typeface="Calibri" charset="0"/>
              </a:rPr>
              <a:t> </a:t>
            </a:r>
            <a:r>
              <a:rPr lang="fr-FR" sz="2400" dirty="0" smtClean="0">
                <a:latin typeface="Calibri" charset="0"/>
              </a:rPr>
              <a:t>avec </a:t>
            </a:r>
            <a:r>
              <a:rPr lang="fr-FR" sz="2400" i="1" dirty="0" smtClean="0">
                <a:latin typeface="Calibri" charset="0"/>
              </a:rPr>
              <a:t>/</a:t>
            </a:r>
            <a:r>
              <a:rPr lang="fr-FR" sz="2400" i="1" dirty="0" err="1" smtClean="0">
                <a:latin typeface="Calibri" charset="0"/>
              </a:rPr>
              <a:t>fr</a:t>
            </a:r>
            <a:r>
              <a:rPr lang="fr-FR" sz="2400" i="1" dirty="0" smtClean="0">
                <a:latin typeface="Calibri" charset="0"/>
              </a:rPr>
              <a:t> </a:t>
            </a:r>
            <a:r>
              <a:rPr lang="fr-FR" sz="2400" dirty="0" smtClean="0">
                <a:latin typeface="Calibri" charset="0"/>
              </a:rPr>
              <a:t>:</a:t>
            </a:r>
          </a:p>
          <a:p>
            <a:pPr marL="514350" lvl="1" indent="0">
              <a:buFont typeface="Arial" charset="0"/>
              <a:buNone/>
            </a:pPr>
            <a:r>
              <a:rPr lang="fr-FR" i="1" dirty="0" smtClean="0">
                <a:latin typeface="Calibri" charset="0"/>
              </a:rPr>
              <a:t>.</a:t>
            </a:r>
            <a:r>
              <a:rPr lang="fr-FR" i="1" dirty="0" err="1" smtClean="0">
                <a:latin typeface="Calibri" charset="0"/>
              </a:rPr>
              <a:t>fr</a:t>
            </a:r>
            <a:r>
              <a:rPr lang="fr-FR" i="1" dirty="0" smtClean="0">
                <a:latin typeface="Calibri" charset="0"/>
              </a:rPr>
              <a:t> </a:t>
            </a:r>
            <a:r>
              <a:rPr lang="fr-FR" dirty="0" smtClean="0">
                <a:latin typeface="Calibri" charset="0"/>
              </a:rPr>
              <a:t>= pays</a:t>
            </a:r>
          </a:p>
          <a:p>
            <a:pPr marL="514350" lvl="1" indent="0">
              <a:buFont typeface="Arial" charset="0"/>
              <a:buNone/>
            </a:pPr>
            <a:r>
              <a:rPr lang="fr-FR" i="1" dirty="0" smtClean="0">
                <a:latin typeface="Calibri" charset="0"/>
              </a:rPr>
              <a:t>/</a:t>
            </a:r>
            <a:r>
              <a:rPr lang="fr-FR" i="1" dirty="0" err="1" smtClean="0">
                <a:latin typeface="Calibri" charset="0"/>
              </a:rPr>
              <a:t>fr</a:t>
            </a:r>
            <a:r>
              <a:rPr lang="fr-FR" i="1" dirty="0" smtClean="0">
                <a:latin typeface="Calibri" charset="0"/>
              </a:rPr>
              <a:t> </a:t>
            </a:r>
            <a:r>
              <a:rPr lang="fr-FR" dirty="0" smtClean="0">
                <a:latin typeface="Calibri" charset="0"/>
              </a:rPr>
              <a:t>= langue du fichier</a:t>
            </a:r>
          </a:p>
          <a:p>
            <a:pPr marL="914400" lvl="2" indent="0">
              <a:buFont typeface="Arial" charset="0"/>
              <a:buNone/>
            </a:pPr>
            <a:endParaRPr lang="fr-FR" sz="2400" dirty="0" smtClean="0">
              <a:latin typeface="Calibri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fr-FR" sz="2400" i="1" dirty="0"/>
              <a:t>.html </a:t>
            </a:r>
            <a:r>
              <a:rPr lang="fr-FR" sz="2400" dirty="0"/>
              <a:t>n’est pas un domaine</a:t>
            </a:r>
            <a:endParaRPr lang="fr-CA" sz="2400" dirty="0"/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fr-CA" sz="2400" dirty="0"/>
              <a:t>Signifie </a:t>
            </a:r>
            <a:r>
              <a:rPr lang="fr-CA" sz="2400" i="1" dirty="0" smtClean="0"/>
              <a:t>HyperText </a:t>
            </a:r>
            <a:r>
              <a:rPr lang="fr-CA" sz="2400" i="1" dirty="0" err="1"/>
              <a:t>M</a:t>
            </a:r>
            <a:r>
              <a:rPr lang="fr-CA" sz="2400" i="1" dirty="0" err="1" smtClean="0"/>
              <a:t>ark-up</a:t>
            </a:r>
            <a:r>
              <a:rPr lang="fr-CA" sz="2400" i="1" dirty="0" smtClean="0"/>
              <a:t> </a:t>
            </a:r>
            <a:r>
              <a:rPr lang="fr-CA" sz="2400" i="1" dirty="0" err="1"/>
              <a:t>L</a:t>
            </a:r>
            <a:r>
              <a:rPr lang="fr-CA" sz="2400" i="1" dirty="0" err="1" smtClean="0"/>
              <a:t>anguage</a:t>
            </a:r>
            <a:endParaRPr lang="fr-CA" sz="2400" i="1" dirty="0"/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fr-FR" sz="2400" dirty="0"/>
              <a:t>Langage de programmation utilisé pour construire des pages web</a:t>
            </a:r>
          </a:p>
          <a:p>
            <a:pPr marL="114300" indent="0">
              <a:buFont typeface="Arial" charset="0"/>
              <a:buNone/>
            </a:pPr>
            <a:endParaRPr lang="fr-FR" dirty="0" smtClean="0">
              <a:latin typeface="Calibri" charset="0"/>
            </a:endParaRPr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1143000"/>
          </a:xfrm>
        </p:spPr>
        <p:txBody>
          <a:bodyPr/>
          <a:lstStyle/>
          <a:p>
            <a:r>
              <a:rPr lang="fr-CA" sz="3800" b="1">
                <a:latin typeface="Calibri" charset="0"/>
              </a:rPr>
              <a:t>Noms de domaine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4000" dirty="0">
                <a:latin typeface="Calibri" charset="0"/>
              </a:rPr>
              <a:t>La fiabilité de </a:t>
            </a:r>
            <a:r>
              <a:rPr lang="fr-CA" sz="4000" dirty="0" smtClean="0">
                <a:latin typeface="Calibri" charset="0"/>
              </a:rPr>
              <a:t>l</a:t>
            </a:r>
            <a:r>
              <a:rPr lang="fr-FR" sz="4000" dirty="0" smtClean="0">
                <a:latin typeface="Calibri" charset="0"/>
              </a:rPr>
              <a:t>'</a:t>
            </a:r>
            <a:r>
              <a:rPr lang="fr-CA" sz="4000" dirty="0" smtClean="0">
                <a:latin typeface="Calibri" charset="0"/>
              </a:rPr>
              <a:t>information </a:t>
            </a:r>
            <a:r>
              <a:rPr lang="fr-CA" sz="4000" dirty="0">
                <a:latin typeface="Calibri" charset="0"/>
              </a:rPr>
              <a:t>:  </a:t>
            </a:r>
            <a:br>
              <a:rPr lang="fr-CA" sz="4000" dirty="0">
                <a:latin typeface="Calibri" charset="0"/>
              </a:rPr>
            </a:br>
            <a:r>
              <a:rPr lang="fr-CA" sz="4000" dirty="0">
                <a:latin typeface="Calibri" charset="0"/>
              </a:rPr>
              <a:t>les indices donnés par </a:t>
            </a:r>
            <a:r>
              <a:rPr lang="fr-CA" sz="4000" dirty="0" smtClean="0">
                <a:latin typeface="Calibri" charset="0"/>
              </a:rPr>
              <a:t>l</a:t>
            </a:r>
            <a:r>
              <a:rPr lang="fr-FR" sz="4000" dirty="0" smtClean="0">
                <a:latin typeface="Calibri" charset="0"/>
              </a:rPr>
              <a:t>'</a:t>
            </a:r>
            <a:r>
              <a:rPr lang="fr-CA" sz="4000" dirty="0" smtClean="0">
                <a:latin typeface="Calibri" charset="0"/>
              </a:rPr>
              <a:t>adresse</a:t>
            </a:r>
            <a:endParaRPr lang="fr-CA" sz="4000" dirty="0">
              <a:latin typeface="Calibri" charset="0"/>
            </a:endParaRPr>
          </a:p>
        </p:txBody>
      </p:sp>
      <p:sp>
        <p:nvSpPr>
          <p:cNvPr id="35842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613" cy="463708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fr-CA" sz="2800" b="1" dirty="0" smtClean="0">
                <a:latin typeface="Calibri" charset="0"/>
              </a:rPr>
              <a:t>Les sites anonymes (auteur inconnu)</a:t>
            </a:r>
            <a:endParaRPr lang="fr-CA" sz="2800" dirty="0" smtClean="0">
              <a:latin typeface="Calibri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fr-CA" sz="2200" dirty="0" smtClean="0">
                <a:latin typeface="Calibri" charset="0"/>
              </a:rPr>
              <a:t>Leur </a:t>
            </a:r>
            <a:r>
              <a:rPr lang="fr-CA" sz="2200" dirty="0">
                <a:latin typeface="Calibri" charset="0"/>
              </a:rPr>
              <a:t>fiabilité est difficile à établir?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fr-CA" sz="2400" dirty="0">
                <a:latin typeface="Calibri" charset="0"/>
              </a:rPr>
              <a:t> -&gt; On écarte toute information dont on ignore la </a:t>
            </a:r>
            <a:r>
              <a:rPr lang="fr-CA" sz="2400" dirty="0" smtClean="0">
                <a:latin typeface="Calibri" charset="0"/>
              </a:rPr>
              <a:t>provenance</a:t>
            </a:r>
            <a:endParaRPr lang="fr-CA" sz="2400" b="1" dirty="0" smtClean="0">
              <a:latin typeface="Calibri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fr-CA" sz="2000" dirty="0" smtClean="0">
                <a:latin typeface="Calibri" charset="0"/>
              </a:rPr>
              <a:t>	exemple site anonyme : </a:t>
            </a:r>
            <a:r>
              <a:rPr lang="en-US" sz="1400" dirty="0" smtClean="0">
                <a:latin typeface="Calibri" charset="0"/>
                <a:hlinkClick r:id="rId2"/>
              </a:rPr>
              <a:t>http://repssion.free.fr/la_nourriture.htm#hautdepage</a:t>
            </a:r>
            <a:r>
              <a:rPr lang="en-US" sz="1400" dirty="0" smtClean="0">
                <a:latin typeface="Calibri" charset="0"/>
              </a:rPr>
              <a:t> </a:t>
            </a:r>
            <a:endParaRPr lang="fr-CA" sz="1400" dirty="0" smtClean="0">
              <a:latin typeface="Calibri" charset="0"/>
            </a:endParaRPr>
          </a:p>
          <a:p>
            <a:pPr marL="800100" lvl="2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fr-CA" sz="2000" dirty="0" smtClean="0">
              <a:latin typeface="Calibri" charset="0"/>
            </a:endParaRPr>
          </a:p>
          <a:p>
            <a:pPr marL="0" lvl="2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fr-CA" sz="1400" dirty="0" smtClean="0">
              <a:latin typeface="Calibri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fr-CA" sz="2400" b="1" dirty="0">
              <a:latin typeface="Calibri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fr-CA" sz="2800" dirty="0">
              <a:latin typeface="Calibri" charset="0"/>
            </a:endParaRPr>
          </a:p>
        </p:txBody>
      </p:sp>
      <p:sp>
        <p:nvSpPr>
          <p:cNvPr id="40963" name="ZoneTexte 1"/>
          <p:cNvSpPr txBox="1">
            <a:spLocks noChangeArrowheads="1"/>
          </p:cNvSpPr>
          <p:nvPr/>
        </p:nvSpPr>
        <p:spPr bwMode="auto">
          <a:xfrm>
            <a:off x="107950" y="6403975"/>
            <a:ext cx="89281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Calibri" charset="0"/>
              <a:buAutoNum type="arabicPeriod"/>
            </a:pPr>
            <a:r>
              <a:rPr lang="fr-CA" sz="1000" dirty="0"/>
              <a:t> </a:t>
            </a:r>
            <a:r>
              <a:rPr lang="fr-CA" sz="1000" dirty="0" err="1"/>
              <a:t>Infosphère</a:t>
            </a:r>
            <a:r>
              <a:rPr lang="fr-CA" sz="1000" dirty="0"/>
              <a:t> (2010) Évaluer et citer ses sources. En ligne. Université Laval, Québec. </a:t>
            </a:r>
            <a:r>
              <a:rPr lang="fr-CA" sz="1000" u="sng" dirty="0">
                <a:hlinkClick r:id="rId3"/>
              </a:rPr>
              <a:t>http://www.bibl.ulaval.ca/infosphere/sciences_humaines/evaeva1.html</a:t>
            </a:r>
            <a:r>
              <a:rPr lang="fr-CA" sz="1000" dirty="0"/>
              <a:t>. Consulté le 27 juillet </a:t>
            </a:r>
            <a:r>
              <a:rPr lang="fr-CA" sz="1000" dirty="0" smtClean="0"/>
              <a:t>2012.</a:t>
            </a:r>
            <a:endParaRPr lang="fr-CA" sz="1000" dirty="0"/>
          </a:p>
          <a:p>
            <a:pPr eaLnBrk="1" hangingPunct="1"/>
            <a:endParaRPr lang="fr-CA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4000" dirty="0">
                <a:latin typeface="Calibri" charset="0"/>
              </a:rPr>
              <a:t>La fiabilité de </a:t>
            </a:r>
            <a:r>
              <a:rPr lang="fr-CA" sz="4000" dirty="0" smtClean="0">
                <a:latin typeface="Calibri" charset="0"/>
              </a:rPr>
              <a:t>l</a:t>
            </a:r>
            <a:r>
              <a:rPr lang="fr-FR" sz="4000" dirty="0" smtClean="0">
                <a:latin typeface="Calibri" charset="0"/>
              </a:rPr>
              <a:t>'</a:t>
            </a:r>
            <a:r>
              <a:rPr lang="fr-CA" sz="4000" dirty="0" smtClean="0">
                <a:latin typeface="Calibri" charset="0"/>
              </a:rPr>
              <a:t>information </a:t>
            </a:r>
            <a:r>
              <a:rPr lang="fr-CA" sz="4000" dirty="0">
                <a:latin typeface="Calibri" charset="0"/>
              </a:rPr>
              <a:t>:  </a:t>
            </a:r>
            <a:br>
              <a:rPr lang="fr-CA" sz="4000" dirty="0">
                <a:latin typeface="Calibri" charset="0"/>
              </a:rPr>
            </a:br>
            <a:r>
              <a:rPr lang="fr-CA" sz="4000" dirty="0">
                <a:latin typeface="Calibri" charset="0"/>
              </a:rPr>
              <a:t>les indices donnés par </a:t>
            </a:r>
            <a:r>
              <a:rPr lang="fr-CA" sz="4000" dirty="0" smtClean="0">
                <a:latin typeface="Calibri" charset="0"/>
              </a:rPr>
              <a:t>l</a:t>
            </a:r>
            <a:r>
              <a:rPr lang="fr-FR" sz="4000" dirty="0" smtClean="0">
                <a:latin typeface="Calibri" charset="0"/>
              </a:rPr>
              <a:t>'</a:t>
            </a:r>
            <a:r>
              <a:rPr lang="fr-CA" sz="4000" dirty="0" smtClean="0">
                <a:latin typeface="Calibri" charset="0"/>
              </a:rPr>
              <a:t>adresse</a:t>
            </a:r>
            <a:endParaRPr lang="fr-CA" sz="4000" dirty="0">
              <a:latin typeface="Calibri" charset="0"/>
            </a:endParaRPr>
          </a:p>
        </p:txBody>
      </p:sp>
      <p:sp>
        <p:nvSpPr>
          <p:cNvPr id="35842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613" cy="463708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fr-CA" sz="2800" b="1" dirty="0" smtClean="0">
                <a:latin typeface="Calibri" charset="0"/>
              </a:rPr>
              <a:t>Les sites anonymes (auteur inconnu)</a:t>
            </a:r>
            <a:endParaRPr lang="fr-CA" sz="2800" dirty="0" smtClean="0">
              <a:latin typeface="Calibri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fr-CA" sz="2200" dirty="0" smtClean="0">
                <a:latin typeface="Calibri" charset="0"/>
              </a:rPr>
              <a:t>Leur </a:t>
            </a:r>
            <a:r>
              <a:rPr lang="fr-CA" sz="2200" dirty="0">
                <a:latin typeface="Calibri" charset="0"/>
              </a:rPr>
              <a:t>fiabilité est difficile à établir?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fr-CA" sz="2400" dirty="0">
                <a:latin typeface="Calibri" charset="0"/>
              </a:rPr>
              <a:t> -&gt; On écarte toute information dont on ignore la </a:t>
            </a:r>
            <a:r>
              <a:rPr lang="fr-CA" sz="2400" dirty="0" smtClean="0">
                <a:latin typeface="Calibri" charset="0"/>
              </a:rPr>
              <a:t>provenance</a:t>
            </a:r>
            <a:endParaRPr lang="fr-CA" sz="2400" b="1" dirty="0" smtClean="0">
              <a:latin typeface="Calibri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fr-CA" sz="2000" dirty="0" smtClean="0">
                <a:latin typeface="Calibri" charset="0"/>
              </a:rPr>
              <a:t>	exemple site anonyme : </a:t>
            </a:r>
            <a:r>
              <a:rPr lang="en-US" sz="1400" dirty="0" smtClean="0">
                <a:latin typeface="Calibri" charset="0"/>
                <a:hlinkClick r:id="rId2"/>
              </a:rPr>
              <a:t>http://repssion.free.fr/la_nourriture.htm#hautdepage</a:t>
            </a:r>
            <a:r>
              <a:rPr lang="en-US" sz="1400" dirty="0" smtClean="0">
                <a:latin typeface="Calibri" charset="0"/>
              </a:rPr>
              <a:t> </a:t>
            </a:r>
            <a:endParaRPr lang="fr-CA" sz="1400" dirty="0" smtClean="0">
              <a:latin typeface="Calibri" charset="0"/>
            </a:endParaRPr>
          </a:p>
          <a:p>
            <a:pPr marL="800100" lvl="2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fr-CA" sz="2000" dirty="0" smtClean="0">
              <a:latin typeface="Calibri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fr-CA" sz="2800" b="1" dirty="0" smtClean="0">
                <a:latin typeface="Calibri" charset="0"/>
              </a:rPr>
              <a:t>Les blogues, forums et pages personnelles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fr-CA" sz="2200" dirty="0" smtClean="0">
                <a:latin typeface="Calibri" charset="0"/>
              </a:rPr>
              <a:t>Ces sites sont rarement fiables et il est souvent difficile d</a:t>
            </a:r>
            <a:r>
              <a:rPr lang="fr-FR" sz="2200" dirty="0" smtClean="0">
                <a:latin typeface="Calibri" charset="0"/>
              </a:rPr>
              <a:t>'</a:t>
            </a:r>
            <a:r>
              <a:rPr lang="fr-CA" sz="2200" dirty="0" smtClean="0">
                <a:latin typeface="Calibri" charset="0"/>
              </a:rPr>
              <a:t>en identifier les réels auteurs (utilisation de pseudonymes)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fr-CA" sz="2400" dirty="0" smtClean="0">
                <a:latin typeface="Calibri" charset="0"/>
              </a:rPr>
              <a:t> -&gt; On écarte toute information dont on ignore la provenance</a:t>
            </a:r>
          </a:p>
          <a:p>
            <a:pPr marL="0" lvl="2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fr-CA" sz="2000" dirty="0" smtClean="0">
                <a:latin typeface="Calibri" charset="0"/>
              </a:rPr>
              <a:t>	exemple blogue : </a:t>
            </a:r>
            <a:r>
              <a:rPr lang="da-DK" sz="1400" dirty="0">
                <a:latin typeface="Calibri" charset="0"/>
                <a:hlinkClick r:id="rId3"/>
              </a:rPr>
              <a:t>http://merlinprincesse.blogspot.ca</a:t>
            </a:r>
            <a:r>
              <a:rPr lang="da-DK" sz="1400" dirty="0" smtClean="0">
                <a:latin typeface="Calibri" charset="0"/>
                <a:hlinkClick r:id="rId3"/>
              </a:rPr>
              <a:t>/</a:t>
            </a:r>
            <a:endParaRPr lang="da-DK" sz="1400" dirty="0" smtClean="0">
              <a:latin typeface="Calibri" charset="0"/>
            </a:endParaRPr>
          </a:p>
          <a:p>
            <a:pPr marL="914400" lvl="4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dirty="0" err="1" smtClean="0">
                <a:latin typeface="Calibri" charset="0"/>
              </a:rPr>
              <a:t>exemple</a:t>
            </a:r>
            <a:r>
              <a:rPr lang="en-US" dirty="0" smtClean="0">
                <a:latin typeface="Calibri" charset="0"/>
              </a:rPr>
              <a:t> forum : </a:t>
            </a:r>
            <a:r>
              <a:rPr lang="pl-PL" sz="1400" dirty="0">
                <a:latin typeface="Calibri" charset="0"/>
                <a:hlinkClick r:id="rId4"/>
              </a:rPr>
              <a:t>http://www.forumquebec.com/viewtopic.php?f=5&amp;t=</a:t>
            </a:r>
            <a:r>
              <a:rPr lang="pl-PL" sz="1400" dirty="0" smtClean="0">
                <a:latin typeface="Calibri" charset="0"/>
                <a:hlinkClick r:id="rId4"/>
              </a:rPr>
              <a:t>12030</a:t>
            </a:r>
            <a:endParaRPr lang="pl-PL" sz="1400" dirty="0" smtClean="0">
              <a:latin typeface="Calibri" charset="0"/>
            </a:endParaRPr>
          </a:p>
          <a:p>
            <a:pPr marL="914400" lvl="4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fr-FR" dirty="0">
                <a:latin typeface="Calibri" charset="0"/>
              </a:rPr>
              <a:t>e</a:t>
            </a:r>
            <a:r>
              <a:rPr lang="en-US" dirty="0" err="1" smtClean="0">
                <a:latin typeface="Calibri" charset="0"/>
              </a:rPr>
              <a:t>xemple</a:t>
            </a:r>
            <a:r>
              <a:rPr lang="en-US" dirty="0" smtClean="0">
                <a:latin typeface="Calibri" charset="0"/>
              </a:rPr>
              <a:t> page </a:t>
            </a:r>
            <a:r>
              <a:rPr lang="en-US" dirty="0" err="1" smtClean="0">
                <a:latin typeface="Calibri" charset="0"/>
              </a:rPr>
              <a:t>personnelle</a:t>
            </a:r>
            <a:r>
              <a:rPr lang="en-US" dirty="0" smtClean="0">
                <a:latin typeface="Calibri" charset="0"/>
              </a:rPr>
              <a:t> : </a:t>
            </a:r>
            <a:r>
              <a:rPr lang="en-US" sz="1400" dirty="0">
                <a:latin typeface="Calibri" charset="0"/>
                <a:hlinkClick r:id="rId5"/>
              </a:rPr>
              <a:t>https://www.facebook.com/profile.php?id=542858646&amp;sk=</a:t>
            </a:r>
            <a:r>
              <a:rPr lang="en-US" sz="1400" dirty="0" smtClean="0">
                <a:latin typeface="Calibri" charset="0"/>
                <a:hlinkClick r:id="rId5"/>
              </a:rPr>
              <a:t>wall</a:t>
            </a:r>
            <a:r>
              <a:rPr lang="en-US" sz="1400" dirty="0" smtClean="0">
                <a:latin typeface="Calibri" charset="0"/>
              </a:rPr>
              <a:t>  </a:t>
            </a:r>
          </a:p>
          <a:p>
            <a:pPr marL="0" lvl="2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fr-CA" sz="1400" dirty="0" smtClean="0">
              <a:latin typeface="Calibri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fr-CA" sz="2400" b="1" dirty="0">
              <a:latin typeface="Calibri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fr-CA" sz="2800" dirty="0">
              <a:latin typeface="Calibri" charset="0"/>
            </a:endParaRPr>
          </a:p>
        </p:txBody>
      </p:sp>
      <p:sp>
        <p:nvSpPr>
          <p:cNvPr id="40963" name="ZoneTexte 1"/>
          <p:cNvSpPr txBox="1">
            <a:spLocks noChangeArrowheads="1"/>
          </p:cNvSpPr>
          <p:nvPr/>
        </p:nvSpPr>
        <p:spPr bwMode="auto">
          <a:xfrm>
            <a:off x="107950" y="6403975"/>
            <a:ext cx="89281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Calibri" charset="0"/>
              <a:buAutoNum type="arabicPeriod"/>
            </a:pPr>
            <a:r>
              <a:rPr lang="fr-CA" sz="1000" dirty="0"/>
              <a:t> </a:t>
            </a:r>
            <a:r>
              <a:rPr lang="fr-CA" sz="1000" dirty="0" err="1"/>
              <a:t>Infosphère</a:t>
            </a:r>
            <a:r>
              <a:rPr lang="fr-CA" sz="1000" dirty="0"/>
              <a:t> (2010) Évaluer et citer ses sources. En ligne. Université Laval, Québec. </a:t>
            </a:r>
            <a:r>
              <a:rPr lang="fr-CA" sz="1000" u="sng" dirty="0">
                <a:hlinkClick r:id="rId6"/>
              </a:rPr>
              <a:t>http://www.bibl.ulaval.ca/infosphere/sciences_humaines/evaeva1.html</a:t>
            </a:r>
            <a:r>
              <a:rPr lang="fr-CA" sz="1000" dirty="0"/>
              <a:t>. Consulté le 27 juillet </a:t>
            </a:r>
            <a:r>
              <a:rPr lang="fr-CA" sz="1000" dirty="0" smtClean="0"/>
              <a:t>2012.</a:t>
            </a:r>
            <a:endParaRPr lang="fr-CA" sz="1000" dirty="0"/>
          </a:p>
          <a:p>
            <a:pPr eaLnBrk="1" hangingPunct="1"/>
            <a:endParaRPr lang="fr-CA" sz="1000" dirty="0"/>
          </a:p>
        </p:txBody>
      </p:sp>
    </p:spTree>
    <p:extLst>
      <p:ext uri="{BB962C8B-B14F-4D97-AF65-F5344CB8AC3E}">
        <p14:creationId xmlns:p14="http://schemas.microsoft.com/office/powerpoint/2010/main" val="2807813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4000" b="1">
                <a:latin typeface="Calibri" charset="0"/>
              </a:rPr>
              <a:t>À quelles adresses se fier?</a:t>
            </a:r>
            <a:br>
              <a:rPr lang="fr-CA" sz="4000" b="1">
                <a:latin typeface="Calibri" charset="0"/>
              </a:rPr>
            </a:br>
            <a:r>
              <a:rPr lang="fr-CA" sz="4000" b="1">
                <a:latin typeface="Calibri" charset="0"/>
              </a:rPr>
              <a:t>À quels sites se fier?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600200"/>
            <a:ext cx="8064500" cy="47815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CA" sz="2800" dirty="0" smtClean="0"/>
              <a:t>Oui</a:t>
            </a:r>
            <a:r>
              <a:rPr lang="fr-CA" sz="2800" dirty="0"/>
              <a:t>!</a:t>
            </a:r>
            <a:endParaRPr lang="fr-CA" dirty="0"/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fr-CA" dirty="0" err="1"/>
              <a:t>mels.gouv.qc.ca</a:t>
            </a:r>
            <a:endParaRPr lang="fr-CA" dirty="0"/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fr-CA" dirty="0" smtClean="0"/>
              <a:t>bibliothequesdequebec.qc.ca</a:t>
            </a:r>
            <a:endParaRPr lang="fr-CA" dirty="0"/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hu-HU" dirty="0" smtClean="0"/>
              <a:t>csdecou.qc.</a:t>
            </a:r>
            <a:r>
              <a:rPr lang="fr-CA" dirty="0" smtClean="0"/>
              <a:t>ca</a:t>
            </a:r>
          </a:p>
          <a:p>
            <a:pPr marL="457200" lvl="1" indent="0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fr-C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52928" cy="1362075"/>
          </a:xfrm>
        </p:spPr>
        <p:txBody>
          <a:bodyPr/>
          <a:lstStyle/>
          <a:p>
            <a:r>
              <a:rPr lang="fr-FR" cap="none" dirty="0" smtClean="0">
                <a:latin typeface="Calibri"/>
                <a:cs typeface="Calibri"/>
              </a:rPr>
              <a:t>P</a:t>
            </a:r>
            <a:r>
              <a:rPr lang="fr-CA" cap="none" dirty="0" err="1" smtClean="0">
                <a:latin typeface="Calibri"/>
                <a:cs typeface="Calibri"/>
              </a:rPr>
              <a:t>rocessus</a:t>
            </a:r>
            <a:r>
              <a:rPr lang="fr-CA" cap="none" dirty="0" smtClean="0">
                <a:latin typeface="Calibri"/>
                <a:cs typeface="Calibri"/>
              </a:rPr>
              <a:t> de recherche documentaire</a:t>
            </a:r>
            <a:endParaRPr lang="fr-CA" cap="none" dirty="0">
              <a:latin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0718-3E8F-4FD4-B50D-1D4B3C616353}" type="slidenum">
              <a:rPr lang="fr-CA" smtClean="0"/>
              <a:pPr/>
              <a:t>3</a:t>
            </a:fld>
            <a:endParaRPr lang="fr-CA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01" y="1819050"/>
            <a:ext cx="5534798" cy="32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4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4000" b="1">
                <a:latin typeface="Calibri" charset="0"/>
              </a:rPr>
              <a:t>À quelles adresses se fier?</a:t>
            </a:r>
            <a:br>
              <a:rPr lang="fr-CA" sz="4000" b="1">
                <a:latin typeface="Calibri" charset="0"/>
              </a:rPr>
            </a:br>
            <a:r>
              <a:rPr lang="fr-CA" sz="4000" b="1">
                <a:latin typeface="Calibri" charset="0"/>
              </a:rPr>
              <a:t>À quels sites se fier?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600200"/>
            <a:ext cx="8064500" cy="47815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CA" sz="2800" dirty="0" smtClean="0"/>
              <a:t>Oui</a:t>
            </a:r>
            <a:r>
              <a:rPr lang="fr-CA" sz="2800" dirty="0"/>
              <a:t>!</a:t>
            </a:r>
            <a:endParaRPr lang="fr-CA" dirty="0"/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fr-CA" dirty="0" err="1"/>
              <a:t>mels.gouv.qc.ca</a:t>
            </a:r>
            <a:endParaRPr lang="fr-CA" dirty="0"/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fr-CA" dirty="0" smtClean="0"/>
              <a:t>bibliothequesdequebec.qc.ca</a:t>
            </a:r>
            <a:endParaRPr lang="fr-CA" dirty="0"/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hu-HU" dirty="0" smtClean="0"/>
              <a:t>csdecou.qc.</a:t>
            </a:r>
            <a:r>
              <a:rPr lang="fr-CA" dirty="0" smtClean="0"/>
              <a:t>ca</a:t>
            </a:r>
          </a:p>
          <a:p>
            <a:pPr marL="457200" lvl="1" indent="0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fr-CA" dirty="0"/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fr-CA" sz="2800" dirty="0" smtClean="0"/>
              <a:t>Non!</a:t>
            </a:r>
            <a:endParaRPr lang="fr-CA" dirty="0" smtClean="0"/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fr-CA" dirty="0" smtClean="0"/>
              <a:t>jeux2m.com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fr-FR" dirty="0" smtClean="0"/>
              <a:t>B</a:t>
            </a:r>
            <a:r>
              <a:rPr lang="fr-CA" dirty="0" err="1" smtClean="0"/>
              <a:t>logatoi.com</a:t>
            </a:r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2416126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4000">
                <a:latin typeface="Calibri" charset="0"/>
              </a:rPr>
              <a:t>Peut-on se fier à Wikipédia?</a:t>
            </a:r>
          </a:p>
        </p:txBody>
      </p:sp>
      <p:sp>
        <p:nvSpPr>
          <p:cNvPr id="43010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613" cy="44211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A" sz="2800" dirty="0">
                <a:latin typeface="Calibri" charset="0"/>
                <a:cs typeface="Calibri" charset="0"/>
              </a:rPr>
              <a:t>Une communauté dotée de mécanismes de surveillance</a:t>
            </a:r>
          </a:p>
          <a:p>
            <a:pPr eaLnBrk="1" hangingPunct="1">
              <a:lnSpc>
                <a:spcPct val="90000"/>
              </a:lnSpc>
            </a:pPr>
            <a:r>
              <a:rPr lang="fr-CA" sz="2800" dirty="0">
                <a:latin typeface="Calibri" charset="0"/>
                <a:cs typeface="Calibri" charset="0"/>
              </a:rPr>
              <a:t>Un site en constante évolution</a:t>
            </a:r>
          </a:p>
          <a:p>
            <a:pPr eaLnBrk="1" hangingPunct="1">
              <a:lnSpc>
                <a:spcPct val="90000"/>
              </a:lnSpc>
            </a:pPr>
            <a:r>
              <a:rPr lang="fr-CA" sz="2800" dirty="0">
                <a:latin typeface="Calibri" charset="0"/>
                <a:cs typeface="Calibri" charset="0"/>
              </a:rPr>
              <a:t>La qualité et de la fiabilité de </a:t>
            </a:r>
            <a:r>
              <a:rPr lang="fr-CA" sz="2800" dirty="0" smtClean="0">
                <a:latin typeface="Calibri" charset="0"/>
                <a:cs typeface="Calibri" charset="0"/>
              </a:rPr>
              <a:t>l</a:t>
            </a:r>
            <a:r>
              <a:rPr lang="fr-FR" sz="2800" dirty="0" smtClean="0">
                <a:latin typeface="Calibri" charset="0"/>
                <a:cs typeface="Calibri" charset="0"/>
              </a:rPr>
              <a:t>'</a:t>
            </a:r>
            <a:r>
              <a:rPr lang="fr-CA" sz="2800" dirty="0" smtClean="0">
                <a:latin typeface="Calibri" charset="0"/>
                <a:cs typeface="Calibri" charset="0"/>
              </a:rPr>
              <a:t>information </a:t>
            </a:r>
            <a:r>
              <a:rPr lang="fr-CA" sz="2800" dirty="0">
                <a:latin typeface="Calibri" charset="0"/>
                <a:cs typeface="Calibri" charset="0"/>
              </a:rPr>
              <a:t>sont variables </a:t>
            </a:r>
            <a:r>
              <a:rPr lang="fr-CA" sz="2800" dirty="0" smtClean="0">
                <a:latin typeface="Calibri" charset="0"/>
                <a:cs typeface="Calibri" charset="0"/>
              </a:rPr>
              <a:t>d</a:t>
            </a:r>
            <a:r>
              <a:rPr lang="fr-FR" sz="2800" dirty="0" smtClean="0">
                <a:latin typeface="Calibri" charset="0"/>
                <a:cs typeface="Calibri" charset="0"/>
              </a:rPr>
              <a:t>'</a:t>
            </a:r>
            <a:r>
              <a:rPr lang="fr-CA" sz="2800" dirty="0" smtClean="0">
                <a:latin typeface="Calibri" charset="0"/>
                <a:cs typeface="Calibri" charset="0"/>
              </a:rPr>
              <a:t>une </a:t>
            </a:r>
            <a:r>
              <a:rPr lang="fr-CA" sz="2800" dirty="0">
                <a:latin typeface="Calibri" charset="0"/>
                <a:cs typeface="Calibri" charset="0"/>
              </a:rPr>
              <a:t>page à </a:t>
            </a:r>
            <a:r>
              <a:rPr lang="fr-CA" sz="2800" dirty="0" smtClean="0">
                <a:latin typeface="Calibri" charset="0"/>
                <a:cs typeface="Calibri" charset="0"/>
              </a:rPr>
              <a:t>l</a:t>
            </a:r>
            <a:r>
              <a:rPr lang="fr-FR" sz="2800" dirty="0" smtClean="0">
                <a:latin typeface="Calibri" charset="0"/>
                <a:cs typeface="Calibri" charset="0"/>
              </a:rPr>
              <a:t>'</a:t>
            </a:r>
            <a:r>
              <a:rPr lang="fr-CA" sz="2800" dirty="0" smtClean="0">
                <a:latin typeface="Calibri" charset="0"/>
                <a:cs typeface="Calibri" charset="0"/>
              </a:rPr>
              <a:t>autre</a:t>
            </a:r>
            <a:endParaRPr lang="fr-CA" sz="2800" dirty="0">
              <a:latin typeface="Calibri" charset="0"/>
              <a:cs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CA" sz="2800" dirty="0">
                <a:latin typeface="Calibri" charset="0"/>
                <a:cs typeface="Calibri" charset="0"/>
              </a:rPr>
              <a:t>Rester vigilant!</a:t>
            </a:r>
          </a:p>
          <a:p>
            <a:pPr lvl="1" eaLnBrk="1" hangingPunct="1">
              <a:lnSpc>
                <a:spcPct val="90000"/>
              </a:lnSpc>
            </a:pPr>
            <a:r>
              <a:rPr lang="fr-CA" sz="2400" dirty="0">
                <a:latin typeface="Calibri" charset="0"/>
                <a:cs typeface="Calibri" charset="0"/>
              </a:rPr>
              <a:t>Comparer plusieurs sources </a:t>
            </a:r>
            <a:r>
              <a:rPr lang="fr-CA" sz="2400" dirty="0" smtClean="0">
                <a:latin typeface="Calibri" charset="0"/>
                <a:cs typeface="Calibri" charset="0"/>
              </a:rPr>
              <a:t>d</a:t>
            </a:r>
            <a:r>
              <a:rPr lang="fr-FR" sz="2400" dirty="0" smtClean="0">
                <a:latin typeface="Calibri" charset="0"/>
                <a:cs typeface="Calibri" charset="0"/>
              </a:rPr>
              <a:t>'</a:t>
            </a:r>
            <a:r>
              <a:rPr lang="fr-CA" sz="2400" dirty="0" smtClean="0">
                <a:latin typeface="Calibri" charset="0"/>
                <a:cs typeface="Calibri" charset="0"/>
              </a:rPr>
              <a:t>information</a:t>
            </a:r>
            <a:endParaRPr lang="fr-CA" sz="2400" dirty="0">
              <a:latin typeface="Calibri" charset="0"/>
              <a:cs typeface="Calibri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fr-CA" sz="2400" dirty="0">
                <a:latin typeface="Calibri" charset="0"/>
                <a:cs typeface="Calibri" charset="0"/>
              </a:rPr>
              <a:t>Exercer son jugement critique</a:t>
            </a:r>
          </a:p>
          <a:p>
            <a:pPr lvl="1" eaLnBrk="1" hangingPunct="1">
              <a:lnSpc>
                <a:spcPct val="90000"/>
              </a:lnSpc>
            </a:pPr>
            <a:r>
              <a:rPr lang="fr-CA" sz="2400" dirty="0">
                <a:latin typeface="Calibri" charset="0"/>
                <a:cs typeface="Calibri" charset="0"/>
              </a:rPr>
              <a:t>Lire les bandeaux </a:t>
            </a:r>
            <a:r>
              <a:rPr lang="fr-CA" sz="2400" dirty="0" smtClean="0">
                <a:latin typeface="Calibri" charset="0"/>
                <a:cs typeface="Calibri" charset="0"/>
              </a:rPr>
              <a:t>d</a:t>
            </a:r>
            <a:r>
              <a:rPr lang="fr-FR" sz="2400" dirty="0" smtClean="0">
                <a:latin typeface="Calibri" charset="0"/>
                <a:cs typeface="Calibri" charset="0"/>
              </a:rPr>
              <a:t>'</a:t>
            </a:r>
            <a:r>
              <a:rPr lang="fr-CA" sz="2400" dirty="0" smtClean="0">
                <a:latin typeface="Calibri" charset="0"/>
                <a:cs typeface="Calibri" charset="0"/>
              </a:rPr>
              <a:t>avertissement</a:t>
            </a:r>
            <a:endParaRPr lang="fr-CA" sz="2400" dirty="0">
              <a:latin typeface="Calibri" charset="0"/>
              <a:cs typeface="Calibri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fr-CA" sz="2800" dirty="0">
              <a:latin typeface="Calibri" charset="0"/>
              <a:cs typeface="Calibri" charset="0"/>
            </a:endParaRPr>
          </a:p>
        </p:txBody>
      </p:sp>
      <p:pic>
        <p:nvPicPr>
          <p:cNvPr id="43011" name="Image 1" descr="wikipedi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4149725"/>
            <a:ext cx="1938338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4000">
                <a:latin typeface="Calibri" charset="0"/>
              </a:rPr>
              <a:t>Comment évaluer la fiabilité </a:t>
            </a:r>
            <a:br>
              <a:rPr lang="fr-CA" sz="4000">
                <a:latin typeface="Calibri" charset="0"/>
              </a:rPr>
            </a:br>
            <a:r>
              <a:rPr lang="fr-CA" sz="4000">
                <a:latin typeface="Calibri" charset="0"/>
              </a:rPr>
              <a:t>des pages de Wikipedia?</a:t>
            </a:r>
          </a:p>
        </p:txBody>
      </p:sp>
      <p:sp>
        <p:nvSpPr>
          <p:cNvPr id="44034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613" cy="44211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A" sz="2800" dirty="0">
                <a:latin typeface="Calibri" charset="0"/>
                <a:cs typeface="Calibri" charset="0"/>
              </a:rPr>
              <a:t>Lire les bandeaux </a:t>
            </a:r>
            <a:r>
              <a:rPr lang="fr-CA" sz="2800" dirty="0" smtClean="0">
                <a:latin typeface="Calibri" charset="0"/>
                <a:cs typeface="Calibri" charset="0"/>
              </a:rPr>
              <a:t>d</a:t>
            </a:r>
            <a:r>
              <a:rPr lang="fr-FR" sz="2800" dirty="0" smtClean="0">
                <a:latin typeface="Calibri" charset="0"/>
                <a:cs typeface="Calibri" charset="0"/>
              </a:rPr>
              <a:t>'</a:t>
            </a:r>
            <a:r>
              <a:rPr lang="fr-CA" sz="2800" dirty="0" smtClean="0">
                <a:latin typeface="Calibri" charset="0"/>
                <a:cs typeface="Calibri" charset="0"/>
              </a:rPr>
              <a:t>avertissement</a:t>
            </a:r>
            <a:endParaRPr lang="fr-CA" sz="2800" dirty="0">
              <a:latin typeface="Calibri" charset="0"/>
              <a:cs typeface="Calibri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fr-FR" sz="1800" dirty="0">
                <a:latin typeface="Calibri" charset="0"/>
                <a:cs typeface="Calibri" charset="0"/>
              </a:rPr>
              <a:t>       </a:t>
            </a:r>
            <a:r>
              <a:rPr lang="fr-FR" sz="1800" dirty="0">
                <a:latin typeface="Calibri" charset="0"/>
                <a:cs typeface="Calibri" charset="0"/>
                <a:hlinkClick r:id="rId2"/>
              </a:rPr>
              <a:t>http://fr.wikipedia.org/wiki/Premi%C3%A8res_nations_au_Nouveau-Brunswick</a:t>
            </a:r>
            <a:endParaRPr lang="fr-FR" sz="1800" dirty="0">
              <a:latin typeface="Calibri" charset="0"/>
              <a:cs typeface="Calibri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fr-FR" sz="1800" dirty="0">
              <a:latin typeface="Calibri" charset="0"/>
              <a:cs typeface="Calibri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fr-FR" sz="1800" dirty="0">
              <a:latin typeface="Calibri" charset="0"/>
              <a:cs typeface="Calibri" charset="0"/>
            </a:endParaRPr>
          </a:p>
        </p:txBody>
      </p:sp>
      <p:pic>
        <p:nvPicPr>
          <p:cNvPr id="6" name="Image 5" descr="Exemple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" t="14355" r="2841" b="39813"/>
          <a:stretch/>
        </p:blipFill>
        <p:spPr>
          <a:xfrm>
            <a:off x="715963" y="2781300"/>
            <a:ext cx="7743825" cy="3527425"/>
          </a:xfrm>
          <a:prstGeom prst="rect">
            <a:avLst/>
          </a:prstGeom>
          <a:ln>
            <a:solidFill>
              <a:srgbClr val="4F81BD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4000">
                <a:latin typeface="Calibri" charset="0"/>
              </a:rPr>
              <a:t>Comment évaluer la fiabilité </a:t>
            </a:r>
            <a:br>
              <a:rPr lang="fr-CA" sz="4000">
                <a:latin typeface="Calibri" charset="0"/>
              </a:rPr>
            </a:br>
            <a:r>
              <a:rPr lang="fr-CA" sz="4000">
                <a:latin typeface="Calibri" charset="0"/>
              </a:rPr>
              <a:t>des pages de Wikipedia?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613" cy="442118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r-CA" sz="2800" dirty="0" smtClean="0">
                <a:latin typeface="Calibri"/>
                <a:ea typeface="ＭＳ Ｐゴシック" pitchFamily="34" charset="-128"/>
                <a:cs typeface="Calibri"/>
              </a:rPr>
              <a:t>Exemples de bandeaux d</a:t>
            </a:r>
            <a:r>
              <a:rPr lang="fr-FR" sz="2800" dirty="0" smtClean="0">
                <a:latin typeface="Calibri"/>
                <a:ea typeface="ＭＳ Ｐゴシック" pitchFamily="34" charset="-128"/>
                <a:cs typeface="Calibri"/>
              </a:rPr>
              <a:t>'</a:t>
            </a:r>
            <a:r>
              <a:rPr lang="fr-CA" sz="2800" dirty="0" smtClean="0">
                <a:latin typeface="Calibri"/>
                <a:ea typeface="ＭＳ Ｐゴシック" pitchFamily="34" charset="-128"/>
                <a:cs typeface="Calibri"/>
              </a:rPr>
              <a:t>avertissement</a:t>
            </a:r>
            <a:endParaRPr lang="fr-FR" sz="1800" dirty="0" smtClean="0">
              <a:ea typeface="ＭＳ Ｐゴシック" pitchFamily="34" charset="-128"/>
              <a:cs typeface="Calibri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fr-FR" sz="1800" dirty="0">
              <a:ea typeface="ＭＳ Ｐゴシック" pitchFamily="34" charset="-128"/>
              <a:cs typeface="Calibri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fr-FR" sz="1800" dirty="0" smtClean="0">
              <a:ea typeface="ＭＳ Ｐゴシック" pitchFamily="34" charset="-128"/>
              <a:cs typeface="Calibri"/>
            </a:endParaRPr>
          </a:p>
        </p:txBody>
      </p:sp>
      <p:pic>
        <p:nvPicPr>
          <p:cNvPr id="53251" name="Image 1" descr="a verifie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3" t="30858" r="10555" b="58311"/>
          <a:stretch>
            <a:fillRect/>
          </a:stretch>
        </p:blipFill>
        <p:spPr bwMode="auto">
          <a:xfrm>
            <a:off x="644525" y="2060575"/>
            <a:ext cx="788511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Image 3" descr="controvers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2" t="31471" r="10556" b="62193"/>
          <a:stretch>
            <a:fillRect/>
          </a:stretch>
        </p:blipFill>
        <p:spPr bwMode="auto">
          <a:xfrm>
            <a:off x="682625" y="5808663"/>
            <a:ext cx="78533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Image 5" descr="ebauche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1" t="36375" r="10693" b="56882"/>
          <a:stretch>
            <a:fillRect/>
          </a:stretch>
        </p:blipFill>
        <p:spPr bwMode="auto">
          <a:xfrm>
            <a:off x="657225" y="3840163"/>
            <a:ext cx="78533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Image 6" descr="evasif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9" t="31471" r="9583" b="61784"/>
          <a:stretch>
            <a:fillRect/>
          </a:stretch>
        </p:blipFill>
        <p:spPr bwMode="auto">
          <a:xfrm>
            <a:off x="695325" y="4476750"/>
            <a:ext cx="77898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Image 7" descr="non verifiable.tif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3" t="31062" r="10555" b="59538"/>
          <a:stretch>
            <a:fillRect/>
          </a:stretch>
        </p:blipFill>
        <p:spPr bwMode="auto">
          <a:xfrm>
            <a:off x="657225" y="2997200"/>
            <a:ext cx="7869238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Image 8" descr="recyclage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2" t="27997" r="10693" b="65260"/>
          <a:stretch>
            <a:fillRect/>
          </a:stretch>
        </p:blipFill>
        <p:spPr bwMode="auto">
          <a:xfrm>
            <a:off x="682625" y="5124450"/>
            <a:ext cx="783748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4000">
                <a:latin typeface="Calibri" charset="0"/>
              </a:rPr>
              <a:t>Comment évaluer la fiabilité </a:t>
            </a:r>
            <a:br>
              <a:rPr lang="fr-CA" sz="4000">
                <a:latin typeface="Calibri" charset="0"/>
              </a:rPr>
            </a:br>
            <a:r>
              <a:rPr lang="fr-CA" sz="4000">
                <a:latin typeface="Calibri" charset="0"/>
              </a:rPr>
              <a:t>des pages de Wikipedia?</a:t>
            </a:r>
          </a:p>
        </p:txBody>
      </p:sp>
      <p:sp>
        <p:nvSpPr>
          <p:cNvPr id="45058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613" cy="44211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A" sz="2800" dirty="0">
                <a:latin typeface="Calibri" charset="0"/>
                <a:cs typeface="Calibri" charset="0"/>
              </a:rPr>
              <a:t>Exemple </a:t>
            </a:r>
            <a:r>
              <a:rPr lang="fr-CA" sz="2800" dirty="0" smtClean="0">
                <a:latin typeface="Calibri" charset="0"/>
                <a:cs typeface="Calibri" charset="0"/>
              </a:rPr>
              <a:t>d</a:t>
            </a:r>
            <a:r>
              <a:rPr lang="fr-FR" sz="2800" dirty="0" smtClean="0">
                <a:latin typeface="Calibri" charset="0"/>
                <a:cs typeface="Calibri" charset="0"/>
              </a:rPr>
              <a:t>'</a:t>
            </a:r>
            <a:r>
              <a:rPr lang="fr-CA" sz="2800" dirty="0" smtClean="0">
                <a:latin typeface="Calibri" charset="0"/>
                <a:cs typeface="Calibri" charset="0"/>
              </a:rPr>
              <a:t>information </a:t>
            </a:r>
            <a:r>
              <a:rPr lang="fr-CA" sz="2800" dirty="0">
                <a:latin typeface="Calibri" charset="0"/>
                <a:cs typeface="Calibri" charset="0"/>
              </a:rPr>
              <a:t>plus fiable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fr-FR" sz="1800" dirty="0">
                <a:latin typeface="Calibri" charset="0"/>
                <a:cs typeface="Calibri" charset="0"/>
              </a:rPr>
              <a:t>       </a:t>
            </a:r>
            <a:r>
              <a:rPr lang="pl-PL" sz="1800" dirty="0">
                <a:latin typeface="Calibri" charset="0"/>
                <a:cs typeface="Calibri" charset="0"/>
                <a:hlinkClick r:id="rId2"/>
              </a:rPr>
              <a:t>http://fr.wikipedia.org/wiki/Marmotte</a:t>
            </a:r>
            <a:r>
              <a:rPr lang="pl-PL" sz="1800" dirty="0">
                <a:latin typeface="Calibri" charset="0"/>
                <a:cs typeface="Calibri" charset="0"/>
              </a:rPr>
              <a:t> </a:t>
            </a:r>
            <a:endParaRPr lang="fr-FR" sz="1800" dirty="0">
              <a:latin typeface="Calibri" charset="0"/>
              <a:cs typeface="Calibri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fr-FR" sz="1800" dirty="0">
              <a:latin typeface="Calibri" charset="0"/>
              <a:cs typeface="Calibri" charset="0"/>
            </a:endParaRPr>
          </a:p>
        </p:txBody>
      </p:sp>
      <p:pic>
        <p:nvPicPr>
          <p:cNvPr id="45059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1" r="2010" b="34395"/>
          <a:stretch>
            <a:fillRect/>
          </a:stretch>
        </p:blipFill>
        <p:spPr bwMode="auto">
          <a:xfrm>
            <a:off x="468313" y="2565400"/>
            <a:ext cx="8207375" cy="3876675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4000">
                <a:latin typeface="Calibri" charset="0"/>
              </a:rPr>
              <a:t>Comment évaluer la fiabilité </a:t>
            </a:r>
            <a:br>
              <a:rPr lang="fr-CA" sz="4000">
                <a:latin typeface="Calibri" charset="0"/>
              </a:rPr>
            </a:br>
            <a:r>
              <a:rPr lang="fr-CA" sz="4000">
                <a:latin typeface="Calibri" charset="0"/>
              </a:rPr>
              <a:t>des pages de Wikipedia?</a:t>
            </a:r>
          </a:p>
        </p:txBody>
      </p:sp>
      <p:sp>
        <p:nvSpPr>
          <p:cNvPr id="46082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613" cy="44211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A" sz="2800" dirty="0">
                <a:latin typeface="Calibri" charset="0"/>
                <a:cs typeface="Calibri" charset="0"/>
              </a:rPr>
              <a:t>Exemple </a:t>
            </a:r>
            <a:r>
              <a:rPr lang="fr-CA" sz="2800" dirty="0" smtClean="0">
                <a:latin typeface="Calibri" charset="0"/>
                <a:cs typeface="Calibri" charset="0"/>
              </a:rPr>
              <a:t>d</a:t>
            </a:r>
            <a:r>
              <a:rPr lang="fr-FR" sz="2800" dirty="0" smtClean="0">
                <a:latin typeface="Calibri" charset="0"/>
                <a:cs typeface="Calibri" charset="0"/>
              </a:rPr>
              <a:t>'</a:t>
            </a:r>
            <a:r>
              <a:rPr lang="fr-CA" sz="2800" dirty="0" smtClean="0">
                <a:latin typeface="Calibri" charset="0"/>
                <a:cs typeface="Calibri" charset="0"/>
              </a:rPr>
              <a:t>information </a:t>
            </a:r>
            <a:r>
              <a:rPr lang="fr-CA" sz="2800" dirty="0">
                <a:latin typeface="Calibri" charset="0"/>
                <a:cs typeface="Calibri" charset="0"/>
              </a:rPr>
              <a:t>non fiable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fr-FR" sz="1800" dirty="0">
                <a:latin typeface="Calibri" charset="0"/>
                <a:cs typeface="Calibri" charset="0"/>
              </a:rPr>
              <a:t>       </a:t>
            </a:r>
            <a:r>
              <a:rPr lang="pl-PL" sz="1800" dirty="0">
                <a:latin typeface="Calibri" charset="0"/>
                <a:cs typeface="Calibri" charset="0"/>
                <a:hlinkClick r:id="rId2"/>
              </a:rPr>
              <a:t>http://fr.wikipedia.org/wiki/Mercedes-Benz_450SEL_6.9</a:t>
            </a:r>
            <a:r>
              <a:rPr lang="pl-PL" sz="1800" dirty="0">
                <a:latin typeface="Calibri" charset="0"/>
                <a:cs typeface="Calibri" charset="0"/>
              </a:rPr>
              <a:t> </a:t>
            </a:r>
            <a:endParaRPr lang="fr-FR" sz="1800" dirty="0">
              <a:latin typeface="Calibri" charset="0"/>
              <a:cs typeface="Calibri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fr-FR" sz="1800" dirty="0">
              <a:latin typeface="Calibri" charset="0"/>
              <a:cs typeface="Calibri" charset="0"/>
            </a:endParaRPr>
          </a:p>
        </p:txBody>
      </p:sp>
      <p:pic>
        <p:nvPicPr>
          <p:cNvPr id="46083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" t="12878" r="2048" b="38597"/>
          <a:stretch>
            <a:fillRect/>
          </a:stretch>
        </p:blipFill>
        <p:spPr bwMode="auto">
          <a:xfrm>
            <a:off x="468313" y="2565400"/>
            <a:ext cx="8207375" cy="3743325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4000" dirty="0">
                <a:latin typeface="Calibri" charset="0"/>
              </a:rPr>
              <a:t>Comment </a:t>
            </a:r>
            <a:r>
              <a:rPr lang="fr-CA" sz="4000" dirty="0" smtClean="0">
                <a:latin typeface="Calibri" charset="0"/>
              </a:rPr>
              <a:t>connaître les auteurs?</a:t>
            </a:r>
            <a:endParaRPr lang="fr-CA" sz="4000" dirty="0">
              <a:latin typeface="Calibri" charset="0"/>
            </a:endParaRPr>
          </a:p>
        </p:txBody>
      </p:sp>
      <p:sp>
        <p:nvSpPr>
          <p:cNvPr id="46082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613" cy="44211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A" sz="2800" dirty="0" smtClean="0">
                <a:latin typeface="Calibri" charset="0"/>
                <a:cs typeface="Calibri" charset="0"/>
              </a:rPr>
              <a:t>Articles issus de la collaboration de multiples auteurs (identifiés par des pseudonymes)</a:t>
            </a:r>
          </a:p>
          <a:p>
            <a:pPr eaLnBrk="1" hangingPunct="1">
              <a:lnSpc>
                <a:spcPct val="90000"/>
              </a:lnSpc>
            </a:pPr>
            <a:r>
              <a:rPr lang="fr-CA" sz="2800" dirty="0" smtClean="0">
                <a:latin typeface="Calibri" charset="0"/>
                <a:cs typeface="Calibri" charset="0"/>
              </a:rPr>
              <a:t>Liste des contributions affichée dans l</a:t>
            </a:r>
            <a:r>
              <a:rPr lang="fr-FR" sz="2800" dirty="0" smtClean="0">
                <a:latin typeface="Calibri" charset="0"/>
                <a:cs typeface="Calibri" charset="0"/>
              </a:rPr>
              <a:t>'</a:t>
            </a:r>
            <a:r>
              <a:rPr lang="fr-CA" sz="2800" dirty="0" smtClean="0">
                <a:latin typeface="Calibri" charset="0"/>
                <a:cs typeface="Calibri" charset="0"/>
              </a:rPr>
              <a:t>historique</a:t>
            </a:r>
          </a:p>
          <a:p>
            <a:pPr eaLnBrk="1" hangingPunct="1">
              <a:lnSpc>
                <a:spcPct val="90000"/>
              </a:lnSpc>
            </a:pPr>
            <a:r>
              <a:rPr lang="fr-CA" sz="2800" dirty="0">
                <a:latin typeface="Calibri" charset="0"/>
                <a:cs typeface="Calibri" charset="0"/>
              </a:rPr>
              <a:t>V</a:t>
            </a:r>
            <a:r>
              <a:rPr lang="fr-CA" sz="2800" dirty="0" smtClean="0">
                <a:latin typeface="Calibri" charset="0"/>
                <a:cs typeface="Calibri" charset="0"/>
              </a:rPr>
              <a:t>alidation de l</a:t>
            </a:r>
            <a:r>
              <a:rPr lang="fr-FR" sz="2800" dirty="0" smtClean="0">
                <a:latin typeface="Calibri" charset="0"/>
                <a:cs typeface="Calibri" charset="0"/>
              </a:rPr>
              <a:t>'</a:t>
            </a:r>
            <a:r>
              <a:rPr lang="fr-CA" sz="2800" dirty="0" smtClean="0">
                <a:latin typeface="Calibri" charset="0"/>
                <a:cs typeface="Calibri" charset="0"/>
              </a:rPr>
              <a:t>information assurée par surveillance de collaborateurs bénévoles</a:t>
            </a:r>
            <a:endParaRPr lang="fr-CA" sz="2800" dirty="0">
              <a:latin typeface="Calibri" charset="0"/>
              <a:cs typeface="Calibri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fr-FR" sz="1800" dirty="0">
                <a:latin typeface="Calibri" charset="0"/>
                <a:cs typeface="Calibri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9494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4000" dirty="0">
                <a:latin typeface="Calibri" charset="0"/>
              </a:rPr>
              <a:t>Comment </a:t>
            </a:r>
            <a:r>
              <a:rPr lang="fr-CA" sz="4000" dirty="0" smtClean="0">
                <a:latin typeface="Calibri" charset="0"/>
              </a:rPr>
              <a:t>connaître les auteurs?</a:t>
            </a:r>
            <a:endParaRPr lang="fr-CA" sz="4000" dirty="0">
              <a:latin typeface="Calibri" charset="0"/>
            </a:endParaRPr>
          </a:p>
        </p:txBody>
      </p:sp>
      <p:sp>
        <p:nvSpPr>
          <p:cNvPr id="46082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613" cy="44211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fr-FR" sz="1800" dirty="0" smtClean="0">
                <a:latin typeface="Calibri" charset="0"/>
                <a:cs typeface="Calibri" charset="0"/>
              </a:rPr>
              <a:t>  </a:t>
            </a:r>
            <a:endParaRPr lang="fr-FR" sz="1800" dirty="0">
              <a:latin typeface="Calibri" charset="0"/>
              <a:cs typeface="Calibri" charset="0"/>
            </a:endParaRPr>
          </a:p>
        </p:txBody>
      </p:sp>
      <p:pic>
        <p:nvPicPr>
          <p:cNvPr id="2" name="Image 1" descr="wiki - auteurs 1.tiff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" t="15313" r="1389" b="5263"/>
          <a:stretch/>
        </p:blipFill>
        <p:spPr>
          <a:xfrm>
            <a:off x="539552" y="1556792"/>
            <a:ext cx="8206129" cy="4862105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26141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4000" dirty="0">
                <a:latin typeface="Calibri" charset="0"/>
              </a:rPr>
              <a:t>Comment </a:t>
            </a:r>
            <a:r>
              <a:rPr lang="fr-CA" sz="4000" dirty="0" smtClean="0">
                <a:latin typeface="Calibri" charset="0"/>
              </a:rPr>
              <a:t>connaître les auteurs?</a:t>
            </a:r>
            <a:endParaRPr lang="fr-CA" sz="4000" dirty="0">
              <a:latin typeface="Calibri" charset="0"/>
            </a:endParaRPr>
          </a:p>
        </p:txBody>
      </p:sp>
      <p:sp>
        <p:nvSpPr>
          <p:cNvPr id="46082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613" cy="44211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fr-FR" sz="1800" dirty="0" smtClean="0">
                <a:latin typeface="Calibri" charset="0"/>
                <a:cs typeface="Calibri" charset="0"/>
              </a:rPr>
              <a:t>  </a:t>
            </a:r>
            <a:endParaRPr lang="fr-FR" sz="1800" dirty="0">
              <a:latin typeface="Calibri" charset="0"/>
              <a:cs typeface="Calibri" charset="0"/>
            </a:endParaRPr>
          </a:p>
        </p:txBody>
      </p:sp>
      <p:pic>
        <p:nvPicPr>
          <p:cNvPr id="2" name="Image 1" descr="wiki - auteurs 1.tiff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" t="15313" r="1389" b="5263"/>
          <a:stretch/>
        </p:blipFill>
        <p:spPr>
          <a:xfrm>
            <a:off x="539552" y="1556792"/>
            <a:ext cx="8206129" cy="4862105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5652120" y="1916832"/>
            <a:ext cx="1080120" cy="360040"/>
          </a:xfrm>
          <a:prstGeom prst="rect">
            <a:avLst/>
          </a:prstGeom>
          <a:noFill/>
          <a:ln w="3492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1010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4000" dirty="0">
                <a:latin typeface="Calibri" charset="0"/>
              </a:rPr>
              <a:t>Comment </a:t>
            </a:r>
            <a:r>
              <a:rPr lang="fr-CA" sz="4000" dirty="0" smtClean="0">
                <a:latin typeface="Calibri" charset="0"/>
              </a:rPr>
              <a:t>connaître les auteurs?</a:t>
            </a:r>
            <a:endParaRPr lang="fr-CA" sz="4000" dirty="0">
              <a:latin typeface="Calibri" charset="0"/>
            </a:endParaRPr>
          </a:p>
        </p:txBody>
      </p:sp>
      <p:sp>
        <p:nvSpPr>
          <p:cNvPr id="46082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613" cy="44211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fr-FR" sz="1800" dirty="0" smtClean="0">
                <a:latin typeface="Calibri" charset="0"/>
                <a:cs typeface="Calibri" charset="0"/>
              </a:rPr>
              <a:t>  </a:t>
            </a:r>
            <a:endParaRPr lang="fr-FR" sz="1800" dirty="0">
              <a:latin typeface="Calibri" charset="0"/>
              <a:cs typeface="Calibri" charset="0"/>
            </a:endParaRPr>
          </a:p>
        </p:txBody>
      </p:sp>
      <p:pic>
        <p:nvPicPr>
          <p:cNvPr id="3" name="Image 2" descr="wiki - auteurs 2.tiff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" t="13637" r="1548" b="9259"/>
          <a:stretch/>
        </p:blipFill>
        <p:spPr>
          <a:xfrm>
            <a:off x="611560" y="1196752"/>
            <a:ext cx="7999383" cy="525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0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52928" cy="1362075"/>
          </a:xfrm>
        </p:spPr>
        <p:txBody>
          <a:bodyPr/>
          <a:lstStyle/>
          <a:p>
            <a:r>
              <a:rPr lang="fr-FR" cap="none" dirty="0" smtClean="0">
                <a:latin typeface="Calibri"/>
                <a:cs typeface="Calibri"/>
              </a:rPr>
              <a:t>P</a:t>
            </a:r>
            <a:r>
              <a:rPr lang="fr-CA" cap="none" dirty="0" err="1" smtClean="0">
                <a:latin typeface="Calibri"/>
                <a:cs typeface="Calibri"/>
              </a:rPr>
              <a:t>rocessus</a:t>
            </a:r>
            <a:r>
              <a:rPr lang="fr-CA" cap="none" dirty="0" smtClean="0">
                <a:latin typeface="Calibri"/>
                <a:cs typeface="Calibri"/>
              </a:rPr>
              <a:t> de recherche documentaire</a:t>
            </a:r>
            <a:endParaRPr lang="fr-CA" cap="none" dirty="0">
              <a:latin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0718-3E8F-4FD4-B50D-1D4B3C616353}" type="slidenum">
              <a:rPr lang="fr-CA" smtClean="0"/>
              <a:pPr/>
              <a:t>4</a:t>
            </a:fld>
            <a:endParaRPr lang="fr-CA"/>
          </a:p>
        </p:txBody>
      </p:sp>
      <p:sp>
        <p:nvSpPr>
          <p:cNvPr id="3" name="ZoneTexte 2"/>
          <p:cNvSpPr txBox="1"/>
          <p:nvPr/>
        </p:nvSpPr>
        <p:spPr>
          <a:xfrm>
            <a:off x="539552" y="1628800"/>
            <a:ext cx="799288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fr-CA" sz="2400" b="1" dirty="0" smtClean="0"/>
              <a:t>Je trouve une source d’information pertinente et fiable</a:t>
            </a:r>
            <a:endParaRPr lang="fr-CA" sz="2400" dirty="0" smtClean="0"/>
          </a:p>
          <a:p>
            <a:pPr lvl="1"/>
            <a:endParaRPr lang="fr-CA" sz="2400" dirty="0"/>
          </a:p>
          <a:p>
            <a:r>
              <a:rPr lang="fr-CA" sz="2400" dirty="0"/>
              <a:t>3.1 Je tape une requête dans </a:t>
            </a:r>
            <a:r>
              <a:rPr lang="fr-CA" sz="2400" dirty="0" smtClean="0"/>
              <a:t>Google</a:t>
            </a:r>
            <a:endParaRPr lang="fr-CA" sz="2400" dirty="0"/>
          </a:p>
          <a:p>
            <a:r>
              <a:rPr lang="fr-CA" sz="2400" dirty="0"/>
              <a:t>3.2 Je détermine la pertinence du </a:t>
            </a:r>
            <a:r>
              <a:rPr lang="fr-CA" sz="2400" dirty="0" smtClean="0"/>
              <a:t>site</a:t>
            </a:r>
            <a:endParaRPr lang="fr-CA" sz="2400" dirty="0"/>
          </a:p>
          <a:p>
            <a:r>
              <a:rPr lang="fr-CA" sz="2400" dirty="0" smtClean="0"/>
              <a:t>	3.2.1  </a:t>
            </a:r>
            <a:r>
              <a:rPr lang="fr-CA" sz="2400" dirty="0"/>
              <a:t>J’analyse la composition de l’adresse du </a:t>
            </a:r>
            <a:r>
              <a:rPr lang="fr-CA" sz="2400" dirty="0" smtClean="0"/>
              <a:t>site</a:t>
            </a:r>
            <a:endParaRPr lang="fr-CA" sz="2400" dirty="0"/>
          </a:p>
          <a:p>
            <a:r>
              <a:rPr lang="fr-CA" sz="2400" dirty="0" smtClean="0"/>
              <a:t>	3.2.2 </a:t>
            </a:r>
            <a:r>
              <a:rPr lang="fr-CA" sz="2400" dirty="0"/>
              <a:t>Je survole le </a:t>
            </a:r>
            <a:r>
              <a:rPr lang="fr-CA" sz="2400" dirty="0" smtClean="0"/>
              <a:t>texte</a:t>
            </a:r>
            <a:endParaRPr lang="fr-CA" sz="2400" dirty="0"/>
          </a:p>
          <a:p>
            <a:r>
              <a:rPr lang="fr-CA" sz="2400" dirty="0"/>
              <a:t>3.3 Je détermine la fiabilité du </a:t>
            </a:r>
            <a:r>
              <a:rPr lang="fr-CA" sz="2400" dirty="0" smtClean="0"/>
              <a:t>site</a:t>
            </a:r>
            <a:endParaRPr lang="fr-CA" sz="2400" dirty="0"/>
          </a:p>
          <a:p>
            <a:endParaRPr lang="fr-CA" sz="2400" dirty="0"/>
          </a:p>
          <a:p>
            <a:endParaRPr lang="fr-CA" sz="2400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8383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4000" dirty="0">
                <a:latin typeface="Calibri" charset="0"/>
              </a:rPr>
              <a:t>De quel type de site </a:t>
            </a:r>
            <a:r>
              <a:rPr lang="fr-CA" sz="4000" dirty="0" smtClean="0">
                <a:latin typeface="Calibri" charset="0"/>
              </a:rPr>
              <a:t>s</a:t>
            </a:r>
            <a:r>
              <a:rPr lang="fr-FR" sz="4000" dirty="0" smtClean="0">
                <a:latin typeface="Calibri" charset="0"/>
              </a:rPr>
              <a:t>'</a:t>
            </a:r>
            <a:r>
              <a:rPr lang="fr-CA" sz="4000" dirty="0" smtClean="0">
                <a:latin typeface="Calibri" charset="0"/>
              </a:rPr>
              <a:t>agit</a:t>
            </a:r>
            <a:r>
              <a:rPr lang="fr-CA" sz="4000" dirty="0">
                <a:latin typeface="Calibri" charset="0"/>
              </a:rPr>
              <a:t>-il?</a:t>
            </a:r>
            <a:br>
              <a:rPr lang="fr-CA" sz="4000" dirty="0">
                <a:latin typeface="Calibri" charset="0"/>
              </a:rPr>
            </a:br>
            <a:r>
              <a:rPr lang="fr-CA" sz="4000" dirty="0">
                <a:latin typeface="Calibri" charset="0"/>
              </a:rPr>
              <a:t>Peut-on </a:t>
            </a:r>
            <a:r>
              <a:rPr lang="fr-CA" sz="4000" dirty="0" smtClean="0">
                <a:latin typeface="Calibri" charset="0"/>
              </a:rPr>
              <a:t>s</a:t>
            </a:r>
            <a:r>
              <a:rPr lang="fr-FR" sz="4000" dirty="0" smtClean="0">
                <a:latin typeface="Calibri" charset="0"/>
              </a:rPr>
              <a:t>'</a:t>
            </a:r>
            <a:r>
              <a:rPr lang="fr-CA" sz="4000" dirty="0" smtClean="0">
                <a:latin typeface="Calibri" charset="0"/>
              </a:rPr>
              <a:t>y </a:t>
            </a:r>
            <a:r>
              <a:rPr lang="fr-CA" sz="4000" dirty="0">
                <a:latin typeface="Calibri" charset="0"/>
              </a:rPr>
              <a:t>fier?</a:t>
            </a:r>
          </a:p>
        </p:txBody>
      </p:sp>
      <p:sp>
        <p:nvSpPr>
          <p:cNvPr id="47106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7538"/>
            <a:ext cx="8075613" cy="442118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800" dirty="0">
                <a:latin typeface="Calibri" charset="0"/>
              </a:rPr>
              <a:t>Question de </a:t>
            </a:r>
            <a:r>
              <a:rPr lang="en-US" sz="2800" dirty="0" err="1">
                <a:latin typeface="Calibri" charset="0"/>
              </a:rPr>
              <a:t>recherche</a:t>
            </a:r>
            <a:r>
              <a:rPr lang="en-US" sz="2800" dirty="0">
                <a:latin typeface="Calibri" charset="0"/>
              </a:rPr>
              <a:t> :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800" i="1" dirty="0">
                <a:latin typeface="Calibri" charset="0"/>
              </a:rPr>
              <a:t>	</a:t>
            </a:r>
            <a:r>
              <a:rPr lang="en-US" sz="2800" i="1" dirty="0" err="1">
                <a:latin typeface="Calibri" charset="0"/>
              </a:rPr>
              <a:t>Quelle</a:t>
            </a:r>
            <a:r>
              <a:rPr lang="en-US" sz="2800" i="1" dirty="0">
                <a:latin typeface="Calibri" charset="0"/>
              </a:rPr>
              <a:t> </a:t>
            </a:r>
            <a:r>
              <a:rPr lang="en-US" sz="2800" i="1" dirty="0" err="1">
                <a:latin typeface="Calibri" charset="0"/>
              </a:rPr>
              <a:t>est</a:t>
            </a:r>
            <a:r>
              <a:rPr lang="en-US" sz="2800" i="1" dirty="0">
                <a:latin typeface="Calibri" charset="0"/>
              </a:rPr>
              <a:t> </a:t>
            </a:r>
            <a:r>
              <a:rPr lang="en-US" sz="2800" i="1" dirty="0" smtClean="0">
                <a:latin typeface="Calibri" charset="0"/>
              </a:rPr>
              <a:t>l</a:t>
            </a:r>
            <a:r>
              <a:rPr lang="fr-FR" sz="2800" i="1" dirty="0" smtClean="0">
                <a:latin typeface="Calibri" charset="0"/>
              </a:rPr>
              <a:t>'</a:t>
            </a:r>
            <a:r>
              <a:rPr lang="en-US" sz="2800" i="1" dirty="0" smtClean="0">
                <a:latin typeface="Calibri" charset="0"/>
              </a:rPr>
              <a:t>alimentation </a:t>
            </a:r>
            <a:r>
              <a:rPr lang="en-US" sz="2800" i="1" dirty="0">
                <a:latin typeface="Calibri" charset="0"/>
              </a:rPr>
              <a:t>du cheval?</a:t>
            </a:r>
            <a:endParaRPr lang="en-US" sz="2400" i="1" dirty="0">
              <a:latin typeface="Calibri" charset="0"/>
              <a:hlinkClick r:id="rId2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en-US" sz="2400" dirty="0">
              <a:latin typeface="Calibri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 err="1">
                <a:latin typeface="Calibri" charset="0"/>
              </a:rPr>
              <a:t>Lequel</a:t>
            </a:r>
            <a:r>
              <a:rPr lang="en-US" sz="2400" dirty="0">
                <a:latin typeface="Calibri" charset="0"/>
              </a:rPr>
              <a:t> de </a:t>
            </a:r>
            <a:r>
              <a:rPr lang="en-US" sz="2400" dirty="0" err="1">
                <a:latin typeface="Calibri" charset="0"/>
              </a:rPr>
              <a:t>ces</a:t>
            </a:r>
            <a:r>
              <a:rPr lang="en-US" sz="2400" dirty="0">
                <a:latin typeface="Calibri" charset="0"/>
              </a:rPr>
              <a:t> sites </a:t>
            </a:r>
            <a:r>
              <a:rPr lang="en-US" sz="2400" dirty="0" err="1">
                <a:latin typeface="Calibri" charset="0"/>
              </a:rPr>
              <a:t>visiterais-tu</a:t>
            </a:r>
            <a:r>
              <a:rPr lang="en-US" sz="2400" dirty="0">
                <a:latin typeface="Calibri" charset="0"/>
              </a:rPr>
              <a:t> en premier?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en-US" sz="2400" dirty="0">
              <a:latin typeface="Calibri" charset="0"/>
              <a:hlinkClick r:id="rId2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sz="2400" dirty="0">
                <a:latin typeface="Calibri" charset="0"/>
                <a:hlinkClick r:id="rId3"/>
              </a:rPr>
              <a:t>http://www.larousse.fr/encyclopedie/divers/cheval/185627</a:t>
            </a:r>
            <a:endParaRPr lang="en-US" sz="2400" dirty="0">
              <a:latin typeface="Calibri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sz="2400" dirty="0">
                <a:latin typeface="Calibri" charset="0"/>
                <a:hlinkClick r:id="rId4"/>
              </a:rPr>
              <a:t>http://www.chevaldereve.com</a:t>
            </a:r>
            <a:r>
              <a:rPr lang="en-US" sz="2400" dirty="0">
                <a:latin typeface="Calibri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400" dirty="0">
                <a:latin typeface="Calibri" charset="0"/>
                <a:hlinkClick r:id="rId5"/>
              </a:rPr>
              <a:t>http://www.chevalcanadien.org</a:t>
            </a:r>
            <a:r>
              <a:rPr lang="en-US" sz="2400" dirty="0">
                <a:latin typeface="Calibri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fr-FR" sz="2400" dirty="0">
                <a:latin typeface="Calibri" charset="0"/>
                <a:hlinkClick r:id="rId6"/>
              </a:rPr>
              <a:t>http://www.jeux2chevaux.net/</a:t>
            </a:r>
            <a:r>
              <a:rPr lang="fr-FR" sz="2400" dirty="0">
                <a:latin typeface="Calibri" charset="0"/>
              </a:rPr>
              <a:t> </a:t>
            </a:r>
            <a:endParaRPr lang="en-US" sz="2800" dirty="0">
              <a:latin typeface="Calibri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2400" dirty="0">
              <a:latin typeface="Calibri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endParaRPr lang="en-US" sz="2800" dirty="0">
              <a:latin typeface="Calibri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lang="fr-CA" sz="2800" dirty="0">
              <a:latin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4000" dirty="0">
                <a:latin typeface="Calibri" charset="0"/>
              </a:rPr>
              <a:t>De quel type de site </a:t>
            </a:r>
            <a:r>
              <a:rPr lang="fr-CA" sz="4000" dirty="0" smtClean="0">
                <a:latin typeface="Calibri" charset="0"/>
              </a:rPr>
              <a:t>s</a:t>
            </a:r>
            <a:r>
              <a:rPr lang="fr-FR" sz="4000" dirty="0" smtClean="0">
                <a:latin typeface="Calibri" charset="0"/>
              </a:rPr>
              <a:t>'</a:t>
            </a:r>
            <a:r>
              <a:rPr lang="fr-CA" sz="4000" dirty="0" smtClean="0">
                <a:latin typeface="Calibri" charset="0"/>
              </a:rPr>
              <a:t>agit</a:t>
            </a:r>
            <a:r>
              <a:rPr lang="fr-CA" sz="4000" dirty="0">
                <a:latin typeface="Calibri" charset="0"/>
              </a:rPr>
              <a:t>-il?</a:t>
            </a:r>
            <a:br>
              <a:rPr lang="fr-CA" sz="4000" dirty="0">
                <a:latin typeface="Calibri" charset="0"/>
              </a:rPr>
            </a:br>
            <a:r>
              <a:rPr lang="fr-CA" sz="4000" dirty="0">
                <a:latin typeface="Calibri" charset="0"/>
              </a:rPr>
              <a:t>Peut-on </a:t>
            </a:r>
            <a:r>
              <a:rPr lang="fr-CA" sz="4000" dirty="0" smtClean="0">
                <a:latin typeface="Calibri" charset="0"/>
              </a:rPr>
              <a:t>s</a:t>
            </a:r>
            <a:r>
              <a:rPr lang="fr-FR" sz="4000" dirty="0" smtClean="0">
                <a:latin typeface="Calibri" charset="0"/>
              </a:rPr>
              <a:t>'</a:t>
            </a:r>
            <a:r>
              <a:rPr lang="fr-CA" sz="4000" dirty="0" smtClean="0">
                <a:latin typeface="Calibri" charset="0"/>
              </a:rPr>
              <a:t>y </a:t>
            </a:r>
            <a:r>
              <a:rPr lang="fr-CA" sz="4000" dirty="0">
                <a:latin typeface="Calibri" charset="0"/>
              </a:rPr>
              <a:t>fier?</a:t>
            </a:r>
          </a:p>
        </p:txBody>
      </p:sp>
      <p:sp>
        <p:nvSpPr>
          <p:cNvPr id="48130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7538"/>
            <a:ext cx="8075613" cy="442118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800" dirty="0">
                <a:latin typeface="Calibri" charset="0"/>
              </a:rPr>
              <a:t>Question de </a:t>
            </a:r>
            <a:r>
              <a:rPr lang="en-US" sz="2800" dirty="0" err="1">
                <a:latin typeface="Calibri" charset="0"/>
              </a:rPr>
              <a:t>recherche</a:t>
            </a:r>
            <a:r>
              <a:rPr lang="en-US" sz="2800" dirty="0">
                <a:latin typeface="Calibri" charset="0"/>
              </a:rPr>
              <a:t> :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800" i="1" dirty="0">
                <a:latin typeface="Calibri" charset="0"/>
              </a:rPr>
              <a:t>	</a:t>
            </a:r>
            <a:r>
              <a:rPr lang="en-US" sz="2800" i="1" dirty="0" err="1">
                <a:latin typeface="Calibri" charset="0"/>
              </a:rPr>
              <a:t>Quelle</a:t>
            </a:r>
            <a:r>
              <a:rPr lang="en-US" sz="2800" i="1" dirty="0">
                <a:latin typeface="Calibri" charset="0"/>
              </a:rPr>
              <a:t> </a:t>
            </a:r>
            <a:r>
              <a:rPr lang="en-US" sz="2800" i="1" dirty="0" err="1">
                <a:latin typeface="Calibri" charset="0"/>
              </a:rPr>
              <a:t>est</a:t>
            </a:r>
            <a:r>
              <a:rPr lang="en-US" sz="2800" i="1" dirty="0">
                <a:latin typeface="Calibri" charset="0"/>
              </a:rPr>
              <a:t> </a:t>
            </a:r>
            <a:r>
              <a:rPr lang="en-US" sz="2800" i="1" dirty="0" smtClean="0">
                <a:latin typeface="Calibri" charset="0"/>
              </a:rPr>
              <a:t>l</a:t>
            </a:r>
            <a:r>
              <a:rPr lang="fr-FR" sz="2800" i="1" dirty="0" smtClean="0">
                <a:latin typeface="Calibri" charset="0"/>
              </a:rPr>
              <a:t>'</a:t>
            </a:r>
            <a:r>
              <a:rPr lang="en-US" sz="2800" i="1" dirty="0" smtClean="0">
                <a:latin typeface="Calibri" charset="0"/>
              </a:rPr>
              <a:t>alimentation </a:t>
            </a:r>
            <a:r>
              <a:rPr lang="en-US" sz="2800" i="1" dirty="0">
                <a:latin typeface="Calibri" charset="0"/>
              </a:rPr>
              <a:t>du cheval?</a:t>
            </a:r>
            <a:endParaRPr lang="en-US" sz="2400" i="1" dirty="0">
              <a:latin typeface="Calibri" charset="0"/>
              <a:hlinkClick r:id="rId2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en-US" sz="2400" dirty="0">
              <a:latin typeface="Calibri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 err="1">
                <a:latin typeface="Calibri" charset="0"/>
              </a:rPr>
              <a:t>Lequel</a:t>
            </a:r>
            <a:r>
              <a:rPr lang="en-US" sz="2400" dirty="0">
                <a:latin typeface="Calibri" charset="0"/>
              </a:rPr>
              <a:t> de </a:t>
            </a:r>
            <a:r>
              <a:rPr lang="en-US" sz="2400" dirty="0" err="1">
                <a:latin typeface="Calibri" charset="0"/>
              </a:rPr>
              <a:t>ces</a:t>
            </a:r>
            <a:r>
              <a:rPr lang="en-US" sz="2400" dirty="0">
                <a:latin typeface="Calibri" charset="0"/>
              </a:rPr>
              <a:t> sites </a:t>
            </a:r>
            <a:r>
              <a:rPr lang="en-US" sz="2400" dirty="0" err="1">
                <a:latin typeface="Calibri" charset="0"/>
              </a:rPr>
              <a:t>visiterais-tu</a:t>
            </a:r>
            <a:r>
              <a:rPr lang="en-US" sz="2400" dirty="0">
                <a:latin typeface="Calibri" charset="0"/>
              </a:rPr>
              <a:t> en premier?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en-US" sz="2400" dirty="0">
              <a:latin typeface="Calibri" charset="0"/>
              <a:hlinkClick r:id="rId2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sz="2400" dirty="0">
                <a:latin typeface="Calibri" charset="0"/>
                <a:hlinkClick r:id="rId3"/>
              </a:rPr>
              <a:t>http://www.larousse.fr/encyclopedie/divers/cheval/185627</a:t>
            </a:r>
            <a:endParaRPr lang="en-US" sz="2400" dirty="0">
              <a:latin typeface="Calibri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sz="2400" dirty="0">
                <a:latin typeface="Calibri" charset="0"/>
                <a:hlinkClick r:id="rId4"/>
              </a:rPr>
              <a:t>http://www.chevaldereve.com</a:t>
            </a:r>
            <a:r>
              <a:rPr lang="en-US" sz="2400" dirty="0">
                <a:latin typeface="Calibri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sz="2400" dirty="0">
                <a:latin typeface="Calibri" charset="0"/>
                <a:hlinkClick r:id="rId5"/>
              </a:rPr>
              <a:t>http://www.chevalcanadien.org</a:t>
            </a:r>
            <a:r>
              <a:rPr lang="en-US" sz="2400" dirty="0">
                <a:latin typeface="Calibri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fr-FR" sz="2400" dirty="0">
                <a:latin typeface="Calibri" charset="0"/>
                <a:hlinkClick r:id="rId6"/>
              </a:rPr>
              <a:t>http://www.jeux2chevaux.net/</a:t>
            </a:r>
            <a:r>
              <a:rPr lang="fr-FR" sz="2400" dirty="0">
                <a:latin typeface="Calibri" charset="0"/>
              </a:rPr>
              <a:t> </a:t>
            </a:r>
            <a:endParaRPr lang="en-US" sz="2800" dirty="0">
              <a:latin typeface="Calibri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lang="fr-CA" sz="2800" dirty="0">
              <a:latin typeface="Calibri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188" y="4076700"/>
            <a:ext cx="7561262" cy="360363"/>
          </a:xfrm>
          <a:prstGeom prst="rect">
            <a:avLst/>
          </a:prstGeom>
          <a:noFill/>
          <a:ln w="25400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4000" dirty="0">
                <a:latin typeface="Calibri" charset="0"/>
              </a:rPr>
              <a:t>De quel type de site </a:t>
            </a:r>
            <a:r>
              <a:rPr lang="fr-CA" sz="4000" dirty="0" smtClean="0">
                <a:latin typeface="Calibri" charset="0"/>
              </a:rPr>
              <a:t>s</a:t>
            </a:r>
            <a:r>
              <a:rPr lang="fr-FR" sz="4000" dirty="0" smtClean="0">
                <a:latin typeface="Calibri" charset="0"/>
              </a:rPr>
              <a:t>'</a:t>
            </a:r>
            <a:r>
              <a:rPr lang="fr-CA" sz="4000" dirty="0" smtClean="0">
                <a:latin typeface="Calibri" charset="0"/>
              </a:rPr>
              <a:t>agit</a:t>
            </a:r>
            <a:r>
              <a:rPr lang="fr-CA" sz="4000" dirty="0">
                <a:latin typeface="Calibri" charset="0"/>
              </a:rPr>
              <a:t>-il?</a:t>
            </a:r>
            <a:br>
              <a:rPr lang="fr-CA" sz="4000" dirty="0">
                <a:latin typeface="Calibri" charset="0"/>
              </a:rPr>
            </a:br>
            <a:r>
              <a:rPr lang="fr-CA" sz="4000" dirty="0">
                <a:latin typeface="Calibri" charset="0"/>
              </a:rPr>
              <a:t>Peut-on </a:t>
            </a:r>
            <a:r>
              <a:rPr lang="fr-CA" sz="4000" dirty="0" smtClean="0">
                <a:latin typeface="Calibri" charset="0"/>
              </a:rPr>
              <a:t>s</a:t>
            </a:r>
            <a:r>
              <a:rPr lang="fr-FR" sz="4000" dirty="0" smtClean="0">
                <a:latin typeface="Calibri" charset="0"/>
              </a:rPr>
              <a:t>'</a:t>
            </a:r>
            <a:r>
              <a:rPr lang="fr-CA" sz="4000" dirty="0" smtClean="0">
                <a:latin typeface="Calibri" charset="0"/>
              </a:rPr>
              <a:t>y </a:t>
            </a:r>
            <a:r>
              <a:rPr lang="fr-CA" sz="4000" dirty="0">
                <a:latin typeface="Calibri" charset="0"/>
              </a:rPr>
              <a:t>fier?</a:t>
            </a:r>
          </a:p>
        </p:txBody>
      </p:sp>
      <p:sp>
        <p:nvSpPr>
          <p:cNvPr id="49154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7538"/>
            <a:ext cx="8075613" cy="442118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800" dirty="0">
                <a:latin typeface="Calibri" charset="0"/>
              </a:rPr>
              <a:t>Question de </a:t>
            </a:r>
            <a:r>
              <a:rPr lang="en-US" sz="2800" dirty="0" err="1">
                <a:latin typeface="Calibri" charset="0"/>
              </a:rPr>
              <a:t>recherche</a:t>
            </a:r>
            <a:r>
              <a:rPr lang="en-US" sz="2800" dirty="0">
                <a:latin typeface="Calibri" charset="0"/>
              </a:rPr>
              <a:t> :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800" i="1" dirty="0">
                <a:latin typeface="Calibri" charset="0"/>
              </a:rPr>
              <a:t>	</a:t>
            </a:r>
            <a:r>
              <a:rPr lang="en-US" sz="2800" i="1" dirty="0" err="1">
                <a:latin typeface="Calibri" charset="0"/>
              </a:rPr>
              <a:t>Quels</a:t>
            </a:r>
            <a:r>
              <a:rPr lang="en-US" sz="2800" i="1" dirty="0">
                <a:latin typeface="Calibri" charset="0"/>
              </a:rPr>
              <a:t> </a:t>
            </a:r>
            <a:r>
              <a:rPr lang="en-US" sz="2800" i="1" dirty="0" err="1">
                <a:latin typeface="Calibri" charset="0"/>
              </a:rPr>
              <a:t>sont</a:t>
            </a:r>
            <a:r>
              <a:rPr lang="en-US" sz="2800" i="1" dirty="0">
                <a:latin typeface="Calibri" charset="0"/>
              </a:rPr>
              <a:t> les sports </a:t>
            </a:r>
            <a:r>
              <a:rPr lang="en-US" sz="2800" i="1" dirty="0" err="1">
                <a:latin typeface="Calibri" charset="0"/>
              </a:rPr>
              <a:t>pratiqués</a:t>
            </a:r>
            <a:r>
              <a:rPr lang="en-US" sz="2800" i="1" dirty="0">
                <a:latin typeface="Calibri" charset="0"/>
              </a:rPr>
              <a:t> </a:t>
            </a:r>
            <a:r>
              <a:rPr lang="en-US" sz="2800" i="1" dirty="0" err="1">
                <a:latin typeface="Calibri" charset="0"/>
              </a:rPr>
              <a:t>lors</a:t>
            </a:r>
            <a:r>
              <a:rPr lang="en-US" sz="2800" i="1" dirty="0">
                <a:latin typeface="Calibri" charset="0"/>
              </a:rPr>
              <a:t> des </a:t>
            </a:r>
            <a:r>
              <a:rPr lang="en-US" sz="2800" i="1" dirty="0" err="1">
                <a:latin typeface="Calibri" charset="0"/>
              </a:rPr>
              <a:t>Jeux</a:t>
            </a:r>
            <a:r>
              <a:rPr lang="en-US" sz="2800" i="1" dirty="0">
                <a:latin typeface="Calibri" charset="0"/>
              </a:rPr>
              <a:t> 	</a:t>
            </a:r>
            <a:r>
              <a:rPr lang="en-US" sz="2800" i="1" dirty="0" err="1">
                <a:latin typeface="Calibri" charset="0"/>
              </a:rPr>
              <a:t>olympiques</a:t>
            </a:r>
            <a:r>
              <a:rPr lang="en-US" sz="2800" i="1" dirty="0">
                <a:latin typeface="Calibri" charset="0"/>
              </a:rPr>
              <a:t> </a:t>
            </a:r>
            <a:r>
              <a:rPr lang="en-US" sz="2800" i="1" dirty="0" smtClean="0">
                <a:latin typeface="Calibri" charset="0"/>
              </a:rPr>
              <a:t>d</a:t>
            </a:r>
            <a:r>
              <a:rPr lang="fr-FR" sz="2800" i="1" dirty="0" smtClean="0">
                <a:latin typeface="Calibri" charset="0"/>
              </a:rPr>
              <a:t>'</a:t>
            </a:r>
            <a:r>
              <a:rPr lang="en-US" sz="2800" i="1" dirty="0" smtClean="0">
                <a:latin typeface="Calibri" charset="0"/>
              </a:rPr>
              <a:t>hiver</a:t>
            </a:r>
            <a:r>
              <a:rPr lang="en-US" sz="2800" i="1" dirty="0">
                <a:latin typeface="Calibri" charset="0"/>
              </a:rPr>
              <a:t>?</a:t>
            </a:r>
            <a:endParaRPr lang="en-US" sz="2400" i="1" dirty="0">
              <a:latin typeface="Calibri" charset="0"/>
              <a:hlinkClick r:id="rId2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n-US" sz="2400" dirty="0">
              <a:latin typeface="Calibri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400" dirty="0" err="1">
                <a:latin typeface="Calibri" charset="0"/>
              </a:rPr>
              <a:t>Lesquels</a:t>
            </a:r>
            <a:r>
              <a:rPr lang="en-US" sz="2400" dirty="0">
                <a:latin typeface="Calibri" charset="0"/>
              </a:rPr>
              <a:t> de </a:t>
            </a:r>
            <a:r>
              <a:rPr lang="en-US" sz="2400" dirty="0" err="1">
                <a:latin typeface="Calibri" charset="0"/>
              </a:rPr>
              <a:t>ces</a:t>
            </a:r>
            <a:r>
              <a:rPr lang="en-US" sz="2400" dirty="0">
                <a:latin typeface="Calibri" charset="0"/>
              </a:rPr>
              <a:t> sites </a:t>
            </a:r>
            <a:r>
              <a:rPr lang="en-US" sz="2400" dirty="0" err="1">
                <a:latin typeface="Calibri" charset="0"/>
              </a:rPr>
              <a:t>visiterais-tu</a:t>
            </a:r>
            <a:r>
              <a:rPr lang="en-US" sz="2400" dirty="0">
                <a:latin typeface="Calibri" charset="0"/>
              </a:rPr>
              <a:t> en premier?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n-US" sz="2400" dirty="0">
              <a:latin typeface="Calibri" charset="0"/>
              <a:hlinkClick r:id="rId2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fr-FR" sz="2400" dirty="0">
                <a:latin typeface="Calibri" charset="0"/>
                <a:hlinkClick r:id="rId3"/>
              </a:rPr>
              <a:t>http://le-sport.over-blog.org/40-articles-blog.html</a:t>
            </a:r>
            <a:endParaRPr lang="en-US" sz="2400" dirty="0">
              <a:latin typeface="Calibri" charset="0"/>
              <a:hlinkClick r:id="rId3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sz="2400" dirty="0">
                <a:latin typeface="Calibri" charset="0"/>
                <a:hlinkClick r:id="rId3"/>
              </a:rPr>
              <a:t>http://www.olympic.ca/fr</a:t>
            </a:r>
            <a:r>
              <a:rPr lang="en-US" sz="2400" dirty="0">
                <a:latin typeface="Calibri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2400" dirty="0">
                <a:latin typeface="Calibri" charset="0"/>
                <a:hlinkClick r:id="rId4"/>
              </a:rPr>
              <a:t>http://www.</a:t>
            </a:r>
            <a:r>
              <a:rPr lang="fr-FR" sz="2400" dirty="0">
                <a:latin typeface="Calibri" charset="0"/>
                <a:hlinkClick r:id="rId4"/>
              </a:rPr>
              <a:t>wikipedia.org/wiki/</a:t>
            </a:r>
            <a:r>
              <a:rPr lang="fr-FR" sz="2400" dirty="0" smtClean="0">
                <a:latin typeface="Calibri" charset="0"/>
                <a:hlinkClick r:id="rId4"/>
              </a:rPr>
              <a:t>Jeux_olympiques_d'hiver</a:t>
            </a:r>
            <a:r>
              <a:rPr lang="fr-FR" sz="2400" dirty="0" smtClean="0">
                <a:latin typeface="Calibri" charset="0"/>
              </a:rPr>
              <a:t> </a:t>
            </a:r>
            <a:endParaRPr lang="fr-FR" sz="2400" dirty="0">
              <a:latin typeface="Calibri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fr-FR" sz="2400" dirty="0">
                <a:latin typeface="Calibri" charset="0"/>
                <a:hlinkClick r:id="rId5"/>
              </a:rPr>
              <a:t>http://forums.sport.francetv.fr/sport/Les-jeux-olympiques-d-hiver.htm</a:t>
            </a:r>
            <a:r>
              <a:rPr lang="fr-FR" sz="2400" dirty="0">
                <a:latin typeface="Calibri" charset="0"/>
              </a:rPr>
              <a:t> </a:t>
            </a:r>
            <a:endParaRPr lang="en-US" sz="2400" dirty="0">
              <a:latin typeface="Calibri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en-US" sz="2800" dirty="0">
              <a:latin typeface="Calibri" charset="0"/>
            </a:endParaRPr>
          </a:p>
          <a:p>
            <a:pPr marL="0" indent="0" eaLnBrk="1" hangingPunct="1">
              <a:lnSpc>
                <a:spcPct val="80000"/>
              </a:lnSpc>
            </a:pPr>
            <a:endParaRPr lang="fr-CA" sz="2800" dirty="0">
              <a:latin typeface="Calibri" charset="0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4000" dirty="0">
                <a:latin typeface="Calibri" charset="0"/>
              </a:rPr>
              <a:t>De quel type de site </a:t>
            </a:r>
            <a:r>
              <a:rPr lang="fr-CA" sz="4000" dirty="0" smtClean="0">
                <a:latin typeface="Calibri" charset="0"/>
              </a:rPr>
              <a:t>s</a:t>
            </a:r>
            <a:r>
              <a:rPr lang="fr-FR" sz="4000" dirty="0" smtClean="0">
                <a:latin typeface="Calibri" charset="0"/>
              </a:rPr>
              <a:t>'</a:t>
            </a:r>
            <a:r>
              <a:rPr lang="fr-CA" sz="4000" dirty="0" smtClean="0">
                <a:latin typeface="Calibri" charset="0"/>
              </a:rPr>
              <a:t>agit</a:t>
            </a:r>
            <a:r>
              <a:rPr lang="fr-CA" sz="4000" dirty="0">
                <a:latin typeface="Calibri" charset="0"/>
              </a:rPr>
              <a:t>-il?</a:t>
            </a:r>
            <a:br>
              <a:rPr lang="fr-CA" sz="4000" dirty="0">
                <a:latin typeface="Calibri" charset="0"/>
              </a:rPr>
            </a:br>
            <a:r>
              <a:rPr lang="fr-CA" sz="4000" dirty="0">
                <a:latin typeface="Calibri" charset="0"/>
              </a:rPr>
              <a:t>Peut-on </a:t>
            </a:r>
            <a:r>
              <a:rPr lang="fr-CA" sz="4000" dirty="0" smtClean="0">
                <a:latin typeface="Calibri" charset="0"/>
              </a:rPr>
              <a:t>s</a:t>
            </a:r>
            <a:r>
              <a:rPr lang="fr-FR" sz="4000" dirty="0" smtClean="0">
                <a:latin typeface="Calibri" charset="0"/>
              </a:rPr>
              <a:t>'</a:t>
            </a:r>
            <a:r>
              <a:rPr lang="fr-CA" sz="4000" dirty="0" smtClean="0">
                <a:latin typeface="Calibri" charset="0"/>
              </a:rPr>
              <a:t>y </a:t>
            </a:r>
            <a:r>
              <a:rPr lang="fr-CA" sz="4000" dirty="0">
                <a:latin typeface="Calibri" charset="0"/>
              </a:rPr>
              <a:t>fier?</a:t>
            </a:r>
          </a:p>
        </p:txBody>
      </p:sp>
      <p:sp>
        <p:nvSpPr>
          <p:cNvPr id="50178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7538"/>
            <a:ext cx="8075613" cy="442118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800" dirty="0">
                <a:latin typeface="Calibri" charset="0"/>
              </a:rPr>
              <a:t>Question de </a:t>
            </a:r>
            <a:r>
              <a:rPr lang="en-US" sz="2800" dirty="0" err="1">
                <a:latin typeface="Calibri" charset="0"/>
              </a:rPr>
              <a:t>recherche</a:t>
            </a:r>
            <a:r>
              <a:rPr lang="en-US" sz="2800" dirty="0">
                <a:latin typeface="Calibri" charset="0"/>
              </a:rPr>
              <a:t> :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800" i="1" dirty="0">
                <a:latin typeface="Calibri" charset="0"/>
              </a:rPr>
              <a:t>	</a:t>
            </a:r>
            <a:r>
              <a:rPr lang="en-US" sz="2800" i="1" dirty="0" err="1">
                <a:latin typeface="Calibri" charset="0"/>
              </a:rPr>
              <a:t>Quels</a:t>
            </a:r>
            <a:r>
              <a:rPr lang="en-US" sz="2800" i="1" dirty="0">
                <a:latin typeface="Calibri" charset="0"/>
              </a:rPr>
              <a:t> </a:t>
            </a:r>
            <a:r>
              <a:rPr lang="en-US" sz="2800" i="1" dirty="0" err="1">
                <a:latin typeface="Calibri" charset="0"/>
              </a:rPr>
              <a:t>sont</a:t>
            </a:r>
            <a:r>
              <a:rPr lang="en-US" sz="2800" i="1" dirty="0">
                <a:latin typeface="Calibri" charset="0"/>
              </a:rPr>
              <a:t> les sports </a:t>
            </a:r>
            <a:r>
              <a:rPr lang="en-US" sz="2800" i="1" dirty="0" err="1">
                <a:latin typeface="Calibri" charset="0"/>
              </a:rPr>
              <a:t>pratiqués</a:t>
            </a:r>
            <a:r>
              <a:rPr lang="en-US" sz="2800" i="1" dirty="0">
                <a:latin typeface="Calibri" charset="0"/>
              </a:rPr>
              <a:t> </a:t>
            </a:r>
            <a:r>
              <a:rPr lang="en-US" sz="2800" i="1" dirty="0" err="1">
                <a:latin typeface="Calibri" charset="0"/>
              </a:rPr>
              <a:t>lors</a:t>
            </a:r>
            <a:r>
              <a:rPr lang="en-US" sz="2800" i="1" dirty="0">
                <a:latin typeface="Calibri" charset="0"/>
              </a:rPr>
              <a:t> des </a:t>
            </a:r>
            <a:r>
              <a:rPr lang="en-US" sz="2800" i="1" dirty="0" err="1">
                <a:latin typeface="Calibri" charset="0"/>
              </a:rPr>
              <a:t>Jeux</a:t>
            </a:r>
            <a:r>
              <a:rPr lang="en-US" sz="2800" i="1" dirty="0">
                <a:latin typeface="Calibri" charset="0"/>
              </a:rPr>
              <a:t> 	</a:t>
            </a:r>
            <a:r>
              <a:rPr lang="en-US" sz="2800" i="1" dirty="0" err="1">
                <a:latin typeface="Calibri" charset="0"/>
              </a:rPr>
              <a:t>olympiques</a:t>
            </a:r>
            <a:r>
              <a:rPr lang="en-US" sz="2800" i="1" dirty="0">
                <a:latin typeface="Calibri" charset="0"/>
              </a:rPr>
              <a:t> </a:t>
            </a:r>
            <a:r>
              <a:rPr lang="en-US" sz="2800" i="1" dirty="0" smtClean="0">
                <a:latin typeface="Calibri" charset="0"/>
              </a:rPr>
              <a:t>d</a:t>
            </a:r>
            <a:r>
              <a:rPr lang="fr-FR" sz="2800" i="1" dirty="0" smtClean="0">
                <a:latin typeface="Calibri" charset="0"/>
              </a:rPr>
              <a:t>'</a:t>
            </a:r>
            <a:r>
              <a:rPr lang="en-US" sz="2800" i="1" dirty="0" smtClean="0">
                <a:latin typeface="Calibri" charset="0"/>
              </a:rPr>
              <a:t>hiver</a:t>
            </a:r>
            <a:r>
              <a:rPr lang="en-US" sz="2800" i="1" dirty="0">
                <a:latin typeface="Calibri" charset="0"/>
              </a:rPr>
              <a:t>?</a:t>
            </a:r>
            <a:endParaRPr lang="en-US" sz="2400" i="1" dirty="0">
              <a:latin typeface="Calibri" charset="0"/>
              <a:hlinkClick r:id="rId2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n-US" sz="2400" dirty="0">
              <a:latin typeface="Calibri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400" dirty="0" err="1">
                <a:latin typeface="Calibri" charset="0"/>
              </a:rPr>
              <a:t>Lesquels</a:t>
            </a:r>
            <a:r>
              <a:rPr lang="en-US" sz="2400" dirty="0">
                <a:latin typeface="Calibri" charset="0"/>
              </a:rPr>
              <a:t> de </a:t>
            </a:r>
            <a:r>
              <a:rPr lang="en-US" sz="2400" dirty="0" err="1">
                <a:latin typeface="Calibri" charset="0"/>
              </a:rPr>
              <a:t>ces</a:t>
            </a:r>
            <a:r>
              <a:rPr lang="en-US" sz="2400" dirty="0">
                <a:latin typeface="Calibri" charset="0"/>
              </a:rPr>
              <a:t> sites </a:t>
            </a:r>
            <a:r>
              <a:rPr lang="en-US" sz="2400" dirty="0" err="1">
                <a:latin typeface="Calibri" charset="0"/>
              </a:rPr>
              <a:t>visiterais-tu</a:t>
            </a:r>
            <a:r>
              <a:rPr lang="en-US" sz="2400" dirty="0">
                <a:latin typeface="Calibri" charset="0"/>
              </a:rPr>
              <a:t> en premier?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n-US" sz="2400" dirty="0">
              <a:latin typeface="Calibri" charset="0"/>
              <a:hlinkClick r:id="rId2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fr-FR" sz="2400" dirty="0">
                <a:latin typeface="Calibri" charset="0"/>
                <a:hlinkClick r:id="rId3"/>
              </a:rPr>
              <a:t>http://le-sport.over-blog.org/40-articles-blog.html</a:t>
            </a:r>
            <a:endParaRPr lang="en-US" sz="2400" dirty="0">
              <a:latin typeface="Calibri" charset="0"/>
              <a:hlinkClick r:id="rId3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sz="2400" dirty="0">
                <a:latin typeface="Calibri" charset="0"/>
                <a:hlinkClick r:id="rId3"/>
              </a:rPr>
              <a:t>http://www.olympic.ca/fr</a:t>
            </a:r>
            <a:r>
              <a:rPr lang="en-US" sz="2400" dirty="0">
                <a:latin typeface="Calibri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2400" dirty="0">
                <a:latin typeface="Calibri" charset="0"/>
                <a:hlinkClick r:id="rId4"/>
              </a:rPr>
              <a:t>http://www.</a:t>
            </a:r>
            <a:r>
              <a:rPr lang="fr-FR" sz="2400" dirty="0">
                <a:latin typeface="Calibri" charset="0"/>
                <a:hlinkClick r:id="rId4"/>
              </a:rPr>
              <a:t>wikipedia.org/wiki/</a:t>
            </a:r>
            <a:r>
              <a:rPr lang="fr-FR" sz="2400" dirty="0" smtClean="0">
                <a:latin typeface="Calibri" charset="0"/>
                <a:hlinkClick r:id="rId4"/>
              </a:rPr>
              <a:t>Jeux_olympiques_d'hiver</a:t>
            </a:r>
            <a:r>
              <a:rPr lang="fr-FR" sz="2400" dirty="0" smtClean="0">
                <a:latin typeface="Calibri" charset="0"/>
              </a:rPr>
              <a:t> </a:t>
            </a:r>
            <a:endParaRPr lang="fr-FR" sz="2400" dirty="0">
              <a:latin typeface="Calibri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fr-FR" sz="2400" dirty="0">
                <a:latin typeface="Calibri" charset="0"/>
                <a:hlinkClick r:id="rId5"/>
              </a:rPr>
              <a:t>http://forums.sport.francetv.fr/sport/Les-jeux-olympiques-d-hiver.htm</a:t>
            </a:r>
            <a:r>
              <a:rPr lang="fr-FR" sz="2400" dirty="0">
                <a:latin typeface="Calibri" charset="0"/>
              </a:rPr>
              <a:t> </a:t>
            </a:r>
            <a:endParaRPr lang="en-US" sz="2400" dirty="0">
              <a:latin typeface="Calibri" charset="0"/>
            </a:endParaRPr>
          </a:p>
          <a:p>
            <a:pPr marL="0" indent="0" eaLnBrk="1" hangingPunct="1">
              <a:lnSpc>
                <a:spcPct val="80000"/>
              </a:lnSpc>
            </a:pPr>
            <a:endParaRPr lang="en-US" sz="2400" dirty="0">
              <a:latin typeface="Calibri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en-US" sz="2800" dirty="0">
              <a:latin typeface="Calibri" charset="0"/>
            </a:endParaRPr>
          </a:p>
          <a:p>
            <a:pPr marL="0" indent="0" eaLnBrk="1" hangingPunct="1">
              <a:lnSpc>
                <a:spcPct val="80000"/>
              </a:lnSpc>
            </a:pPr>
            <a:endParaRPr lang="fr-CA" sz="2800" dirty="0">
              <a:latin typeface="Calibri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750" y="4556125"/>
            <a:ext cx="3384550" cy="360363"/>
          </a:xfrm>
          <a:prstGeom prst="rect">
            <a:avLst/>
          </a:prstGeom>
          <a:noFill/>
          <a:ln w="25400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5" name="Rectangle 4"/>
          <p:cNvSpPr/>
          <p:nvPr/>
        </p:nvSpPr>
        <p:spPr>
          <a:xfrm>
            <a:off x="539750" y="4941888"/>
            <a:ext cx="7273925" cy="358775"/>
          </a:xfrm>
          <a:prstGeom prst="rect">
            <a:avLst/>
          </a:prstGeom>
          <a:noFill/>
          <a:ln w="25400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4000" dirty="0">
                <a:latin typeface="Calibri" charset="0"/>
              </a:rPr>
              <a:t>De quel type de site </a:t>
            </a:r>
            <a:r>
              <a:rPr lang="fr-CA" sz="4000" dirty="0" smtClean="0">
                <a:latin typeface="Calibri" charset="0"/>
              </a:rPr>
              <a:t>s</a:t>
            </a:r>
            <a:r>
              <a:rPr lang="fr-FR" sz="4000" dirty="0" smtClean="0">
                <a:latin typeface="Calibri" charset="0"/>
              </a:rPr>
              <a:t>'</a:t>
            </a:r>
            <a:r>
              <a:rPr lang="fr-CA" sz="4000" dirty="0" smtClean="0">
                <a:latin typeface="Calibri" charset="0"/>
              </a:rPr>
              <a:t>agit</a:t>
            </a:r>
            <a:r>
              <a:rPr lang="fr-CA" sz="4000" dirty="0">
                <a:latin typeface="Calibri" charset="0"/>
              </a:rPr>
              <a:t>-il?</a:t>
            </a:r>
            <a:br>
              <a:rPr lang="fr-CA" sz="4000" dirty="0">
                <a:latin typeface="Calibri" charset="0"/>
              </a:rPr>
            </a:br>
            <a:r>
              <a:rPr lang="fr-CA" sz="4000" dirty="0">
                <a:latin typeface="Calibri" charset="0"/>
              </a:rPr>
              <a:t>Peut-on </a:t>
            </a:r>
            <a:r>
              <a:rPr lang="fr-CA" sz="4000" dirty="0" smtClean="0">
                <a:latin typeface="Calibri" charset="0"/>
              </a:rPr>
              <a:t>s</a:t>
            </a:r>
            <a:r>
              <a:rPr lang="fr-FR" sz="4000" dirty="0" smtClean="0">
                <a:latin typeface="Calibri" charset="0"/>
              </a:rPr>
              <a:t>'</a:t>
            </a:r>
            <a:r>
              <a:rPr lang="fr-CA" sz="4000" dirty="0" smtClean="0">
                <a:latin typeface="Calibri" charset="0"/>
              </a:rPr>
              <a:t>y </a:t>
            </a:r>
            <a:r>
              <a:rPr lang="fr-CA" sz="4000" dirty="0">
                <a:latin typeface="Calibri" charset="0"/>
              </a:rPr>
              <a:t>fier?</a:t>
            </a:r>
          </a:p>
        </p:txBody>
      </p:sp>
      <p:sp>
        <p:nvSpPr>
          <p:cNvPr id="51202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7538"/>
            <a:ext cx="8075613" cy="442118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800">
                <a:latin typeface="Calibri" charset="0"/>
              </a:rPr>
              <a:t>Question de recherche :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800" i="1">
                <a:latin typeface="Calibri" charset="0"/>
              </a:rPr>
              <a:t>	Qui est Terry Fox?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n-US" sz="2400">
              <a:latin typeface="Calibri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400">
                <a:latin typeface="Calibri" charset="0"/>
              </a:rPr>
              <a:t>Lesquels de ces sites visiterais-tu en premier?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n-US" sz="2400">
              <a:latin typeface="Calibri" charset="0"/>
              <a:hlinkClick r:id="rId2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fr-FR" sz="2400">
                <a:latin typeface="Calibri" charset="0"/>
                <a:hlinkClick r:id="rId3"/>
              </a:rPr>
              <a:t>http://terryfox.org</a:t>
            </a:r>
            <a:r>
              <a:rPr lang="fr-FR" sz="2400">
                <a:latin typeface="Calibri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2400">
                <a:latin typeface="Calibri" charset="0"/>
                <a:hlinkClick r:id="rId4"/>
              </a:rPr>
              <a:t>https://www.facebook.com/pages/Terry-fox/157279374289998</a:t>
            </a:r>
            <a:r>
              <a:rPr lang="en-US" sz="2400">
                <a:latin typeface="Calibri" charset="0"/>
              </a:rPr>
              <a:t> 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2400">
                <a:latin typeface="Calibri" charset="0"/>
                <a:hlinkClick r:id="rId5"/>
              </a:rPr>
              <a:t>http://www.blog-canada.com/terry-fox-athlete-et-heros-canadien.html</a:t>
            </a:r>
            <a:r>
              <a:rPr lang="en-US" sz="2400">
                <a:latin typeface="Calibri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2400">
                <a:latin typeface="Calibri" charset="0"/>
                <a:hlinkClick r:id="rId6"/>
              </a:rPr>
              <a:t>http://www.thecanadianencyclopedia.com/featured/fr/le-courage-de-terry-fox</a:t>
            </a:r>
            <a:r>
              <a:rPr lang="en-US" sz="2400">
                <a:latin typeface="Calibri" charset="0"/>
              </a:rPr>
              <a:t> 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en-US" sz="2800">
              <a:latin typeface="Calibri" charset="0"/>
            </a:endParaRPr>
          </a:p>
          <a:p>
            <a:pPr marL="0" indent="0" eaLnBrk="1" hangingPunct="1">
              <a:lnSpc>
                <a:spcPct val="80000"/>
              </a:lnSpc>
            </a:pPr>
            <a:endParaRPr lang="fr-CA" sz="2800">
              <a:latin typeface="Calibri" charset="0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4000" dirty="0">
                <a:latin typeface="Calibri" charset="0"/>
              </a:rPr>
              <a:t>De quel type de site </a:t>
            </a:r>
            <a:r>
              <a:rPr lang="fr-CA" sz="4000" dirty="0" smtClean="0">
                <a:latin typeface="Calibri" charset="0"/>
              </a:rPr>
              <a:t>s</a:t>
            </a:r>
            <a:r>
              <a:rPr lang="fr-FR" sz="4000" dirty="0" smtClean="0">
                <a:latin typeface="Calibri" charset="0"/>
              </a:rPr>
              <a:t>'</a:t>
            </a:r>
            <a:r>
              <a:rPr lang="fr-CA" sz="4000" dirty="0" smtClean="0">
                <a:latin typeface="Calibri" charset="0"/>
              </a:rPr>
              <a:t>agit</a:t>
            </a:r>
            <a:r>
              <a:rPr lang="fr-CA" sz="4000" dirty="0">
                <a:latin typeface="Calibri" charset="0"/>
              </a:rPr>
              <a:t>-il?</a:t>
            </a:r>
            <a:br>
              <a:rPr lang="fr-CA" sz="4000" dirty="0">
                <a:latin typeface="Calibri" charset="0"/>
              </a:rPr>
            </a:br>
            <a:r>
              <a:rPr lang="fr-CA" sz="4000" dirty="0">
                <a:latin typeface="Calibri" charset="0"/>
              </a:rPr>
              <a:t>Peut-on </a:t>
            </a:r>
            <a:r>
              <a:rPr lang="fr-CA" sz="4000" dirty="0" smtClean="0">
                <a:latin typeface="Calibri" charset="0"/>
              </a:rPr>
              <a:t>s</a:t>
            </a:r>
            <a:r>
              <a:rPr lang="fr-FR" sz="4000" dirty="0" smtClean="0">
                <a:latin typeface="Calibri" charset="0"/>
              </a:rPr>
              <a:t>'</a:t>
            </a:r>
            <a:r>
              <a:rPr lang="fr-CA" sz="4000" dirty="0" smtClean="0">
                <a:latin typeface="Calibri" charset="0"/>
              </a:rPr>
              <a:t>y </a:t>
            </a:r>
            <a:r>
              <a:rPr lang="fr-CA" sz="4000" dirty="0">
                <a:latin typeface="Calibri" charset="0"/>
              </a:rPr>
              <a:t>fier?</a:t>
            </a:r>
          </a:p>
        </p:txBody>
      </p:sp>
      <p:sp>
        <p:nvSpPr>
          <p:cNvPr id="52226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7538"/>
            <a:ext cx="8075613" cy="442118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800">
                <a:latin typeface="Calibri" charset="0"/>
              </a:rPr>
              <a:t>Question de recherche :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800" i="1">
                <a:latin typeface="Calibri" charset="0"/>
              </a:rPr>
              <a:t>	Qui est Terry Fox?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n-US" sz="2400">
              <a:latin typeface="Calibri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400">
                <a:latin typeface="Calibri" charset="0"/>
              </a:rPr>
              <a:t>Lesquels de ces sites visiterais-tu en premier?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n-US" sz="2400">
              <a:latin typeface="Calibri" charset="0"/>
              <a:hlinkClick r:id="rId2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fr-FR" sz="2400">
                <a:latin typeface="Calibri" charset="0"/>
                <a:hlinkClick r:id="rId3"/>
              </a:rPr>
              <a:t>http://terryfox.org</a:t>
            </a:r>
            <a:r>
              <a:rPr lang="fr-FR" sz="2400">
                <a:latin typeface="Calibri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2400">
                <a:latin typeface="Calibri" charset="0"/>
                <a:hlinkClick r:id="rId4"/>
              </a:rPr>
              <a:t>https://www.facebook.com/pages/Terry-fox/157279374289998</a:t>
            </a:r>
            <a:r>
              <a:rPr lang="en-US" sz="2400">
                <a:latin typeface="Calibri" charset="0"/>
              </a:rPr>
              <a:t> 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2400">
                <a:latin typeface="Calibri" charset="0"/>
                <a:hlinkClick r:id="rId5"/>
              </a:rPr>
              <a:t>http://www.blog-canada.com/terry-fox-athlete-et-heros-canadien.html</a:t>
            </a:r>
            <a:r>
              <a:rPr lang="en-US" sz="2400">
                <a:latin typeface="Calibri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2400">
                <a:latin typeface="Calibri" charset="0"/>
                <a:hlinkClick r:id="rId6"/>
              </a:rPr>
              <a:t>http://www.thecanadianencyclopedia.com/featured/fr/le-courage-de-terry-fox</a:t>
            </a:r>
            <a:r>
              <a:rPr lang="en-US" sz="2400">
                <a:latin typeface="Calibri" charset="0"/>
              </a:rPr>
              <a:t> 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en-US" sz="2800">
              <a:latin typeface="Calibri" charset="0"/>
            </a:endParaRPr>
          </a:p>
          <a:p>
            <a:pPr marL="0" indent="0" eaLnBrk="1" hangingPunct="1">
              <a:lnSpc>
                <a:spcPct val="80000"/>
              </a:lnSpc>
            </a:pPr>
            <a:endParaRPr lang="fr-CA" sz="2800">
              <a:latin typeface="Calibri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750" y="3860800"/>
            <a:ext cx="2449513" cy="360363"/>
          </a:xfrm>
          <a:prstGeom prst="rect">
            <a:avLst/>
          </a:prstGeom>
          <a:noFill/>
          <a:ln w="25400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5" name="Rectangle 4"/>
          <p:cNvSpPr/>
          <p:nvPr/>
        </p:nvSpPr>
        <p:spPr>
          <a:xfrm>
            <a:off x="539750" y="5538788"/>
            <a:ext cx="7416800" cy="698500"/>
          </a:xfrm>
          <a:prstGeom prst="rect">
            <a:avLst/>
          </a:prstGeom>
          <a:noFill/>
          <a:ln w="25400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4000" b="1" dirty="0">
                <a:latin typeface="Calibri" charset="0"/>
              </a:rPr>
              <a:t>Les 8 critères de fiabilité </a:t>
            </a:r>
            <a:br>
              <a:rPr lang="fr-CA" sz="4000" b="1" dirty="0">
                <a:latin typeface="Calibri" charset="0"/>
              </a:rPr>
            </a:br>
            <a:r>
              <a:rPr lang="fr-CA" sz="4000" b="1" dirty="0" smtClean="0">
                <a:latin typeface="Calibri" charset="0"/>
              </a:rPr>
              <a:t>d</a:t>
            </a:r>
            <a:r>
              <a:rPr lang="fr-FR" sz="4000" b="1" dirty="0" smtClean="0">
                <a:latin typeface="Calibri" charset="0"/>
              </a:rPr>
              <a:t>'</a:t>
            </a:r>
            <a:r>
              <a:rPr lang="fr-CA" sz="4000" b="1" dirty="0" smtClean="0">
                <a:latin typeface="Calibri" charset="0"/>
              </a:rPr>
              <a:t>un </a:t>
            </a:r>
            <a:r>
              <a:rPr lang="fr-CA" sz="4000" b="1" dirty="0">
                <a:latin typeface="Calibri" charset="0"/>
              </a:rPr>
              <a:t>site Internet</a:t>
            </a:r>
          </a:p>
        </p:txBody>
      </p:sp>
      <p:sp>
        <p:nvSpPr>
          <p:cNvPr id="17410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62950" cy="5068888"/>
          </a:xfrm>
        </p:spPr>
        <p:txBody>
          <a:bodyPr/>
          <a:lstStyle/>
          <a:p>
            <a:pPr marL="514350" indent="-514350">
              <a:spcBef>
                <a:spcPts val="1175"/>
              </a:spcBef>
              <a:spcAft>
                <a:spcPts val="600"/>
              </a:spcAft>
              <a:buFont typeface="Calibri" charset="0"/>
              <a:buAutoNum type="arabicPeriod"/>
            </a:pPr>
            <a:r>
              <a:rPr lang="fr-FR" altLang="ja-JP" sz="2400" dirty="0" smtClean="0">
                <a:latin typeface="Calibri" charset="0"/>
              </a:rPr>
              <a:t>L'auteur </a:t>
            </a:r>
            <a:r>
              <a:rPr lang="fr-FR" altLang="ja-JP" sz="2400" dirty="0">
                <a:latin typeface="Calibri" charset="0"/>
              </a:rPr>
              <a:t>du site est clairement identifié</a:t>
            </a:r>
          </a:p>
          <a:p>
            <a:pPr marL="514350" indent="-514350">
              <a:spcBef>
                <a:spcPts val="1175"/>
              </a:spcBef>
              <a:spcAft>
                <a:spcPts val="600"/>
              </a:spcAft>
              <a:buFont typeface="Calibri" charset="0"/>
              <a:buAutoNum type="arabicPeriod"/>
            </a:pPr>
            <a:r>
              <a:rPr lang="fr-FR" sz="2400" dirty="0">
                <a:latin typeface="Calibri" charset="0"/>
              </a:rPr>
              <a:t>Le site est publié par une personne ou un organisme reconnu</a:t>
            </a:r>
          </a:p>
          <a:p>
            <a:pPr marL="514350" indent="-514350">
              <a:spcBef>
                <a:spcPts val="1175"/>
              </a:spcBef>
              <a:spcAft>
                <a:spcPts val="600"/>
              </a:spcAft>
              <a:buFont typeface="Calibri" charset="0"/>
              <a:buAutoNum type="arabicPeriod"/>
            </a:pPr>
            <a:r>
              <a:rPr lang="fr-FR" sz="2400" dirty="0">
                <a:latin typeface="Calibri" charset="0"/>
              </a:rPr>
              <a:t>Le site est objectif</a:t>
            </a:r>
          </a:p>
          <a:p>
            <a:pPr marL="514350" indent="-514350">
              <a:spcBef>
                <a:spcPts val="1175"/>
              </a:spcBef>
              <a:spcAft>
                <a:spcPts val="600"/>
              </a:spcAft>
              <a:buFont typeface="Calibri" charset="0"/>
              <a:buAutoNum type="arabicPeriod"/>
            </a:pPr>
            <a:r>
              <a:rPr lang="fr-FR" sz="2400" dirty="0" smtClean="0">
                <a:latin typeface="Calibri" charset="0"/>
              </a:rPr>
              <a:t>L'</a:t>
            </a:r>
            <a:r>
              <a:rPr lang="fr-FR" altLang="ja-JP" sz="2400" dirty="0" smtClean="0">
                <a:latin typeface="Calibri" charset="0"/>
              </a:rPr>
              <a:t>information </a:t>
            </a:r>
            <a:r>
              <a:rPr lang="fr-FR" altLang="ja-JP" sz="2400" dirty="0">
                <a:latin typeface="Calibri" charset="0"/>
              </a:rPr>
              <a:t>est appuyée par des références</a:t>
            </a:r>
          </a:p>
          <a:p>
            <a:pPr marL="514350" indent="-514350">
              <a:spcBef>
                <a:spcPts val="1175"/>
              </a:spcBef>
              <a:spcAft>
                <a:spcPts val="600"/>
              </a:spcAft>
              <a:buFont typeface="Calibri" charset="0"/>
              <a:buAutoNum type="arabicPeriod"/>
            </a:pPr>
            <a:r>
              <a:rPr lang="fr-FR" sz="2400" dirty="0">
                <a:latin typeface="Calibri" charset="0"/>
              </a:rPr>
              <a:t>Le contenu est récent </a:t>
            </a:r>
          </a:p>
          <a:p>
            <a:pPr marL="514350" indent="-514350">
              <a:spcBef>
                <a:spcPts val="1175"/>
              </a:spcBef>
              <a:buFont typeface="Calibri" charset="0"/>
              <a:buAutoNum type="arabicPeriod"/>
            </a:pPr>
            <a:r>
              <a:rPr lang="fr-FR" sz="2400" dirty="0" smtClean="0">
                <a:latin typeface="Calibri" charset="0"/>
              </a:rPr>
              <a:t>L'</a:t>
            </a:r>
            <a:r>
              <a:rPr lang="fr-FR" altLang="ja-JP" sz="2400" dirty="0" smtClean="0">
                <a:latin typeface="Calibri" charset="0"/>
              </a:rPr>
              <a:t>information </a:t>
            </a:r>
            <a:r>
              <a:rPr lang="fr-FR" altLang="ja-JP" sz="2400" dirty="0">
                <a:latin typeface="Calibri" charset="0"/>
              </a:rPr>
              <a:t>est bien présentée</a:t>
            </a:r>
          </a:p>
          <a:p>
            <a:pPr marL="514350" indent="-514350">
              <a:spcBef>
                <a:spcPts val="1175"/>
              </a:spcBef>
              <a:buFont typeface="Calibri" charset="0"/>
              <a:buAutoNum type="arabicPeriod"/>
            </a:pPr>
            <a:r>
              <a:rPr lang="fr-FR" sz="2400" dirty="0">
                <a:latin typeface="Calibri" charset="0"/>
              </a:rPr>
              <a:t>La navigation est facile et agréable</a:t>
            </a:r>
          </a:p>
          <a:p>
            <a:pPr marL="514350" indent="-514350">
              <a:spcBef>
                <a:spcPts val="1175"/>
              </a:spcBef>
              <a:spcAft>
                <a:spcPts val="600"/>
              </a:spcAft>
              <a:buFont typeface="Calibri" charset="0"/>
              <a:buAutoNum type="arabicPeriod"/>
            </a:pPr>
            <a:r>
              <a:rPr lang="fr-FR" sz="2400" dirty="0" smtClean="0">
                <a:latin typeface="Calibri" charset="0"/>
              </a:rPr>
              <a:t>L'</a:t>
            </a:r>
            <a:r>
              <a:rPr lang="fr-FR" altLang="ja-JP" sz="2400" dirty="0" smtClean="0">
                <a:latin typeface="Calibri" charset="0"/>
              </a:rPr>
              <a:t>information </a:t>
            </a:r>
            <a:r>
              <a:rPr lang="fr-FR" altLang="ja-JP" sz="2400" dirty="0">
                <a:latin typeface="Calibri" charset="0"/>
              </a:rPr>
              <a:t>présentée est exacte</a:t>
            </a:r>
          </a:p>
          <a:p>
            <a:pPr marL="514350" indent="-514350">
              <a:spcAft>
                <a:spcPts val="600"/>
              </a:spcAft>
              <a:buFont typeface="Calibri" charset="0"/>
              <a:buAutoNum type="arabicPeriod" startAt="3"/>
            </a:pPr>
            <a:endParaRPr lang="fr-CA" sz="2000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4000" b="1" dirty="0">
                <a:latin typeface="Calibri" charset="0"/>
              </a:rPr>
              <a:t>Les critères de fiabilité </a:t>
            </a:r>
            <a:br>
              <a:rPr lang="fr-CA" sz="4000" b="1" dirty="0">
                <a:latin typeface="Calibri" charset="0"/>
              </a:rPr>
            </a:br>
            <a:r>
              <a:rPr lang="fr-CA" sz="4000" b="1" dirty="0" smtClean="0">
                <a:latin typeface="Calibri" charset="0"/>
              </a:rPr>
              <a:t>d</a:t>
            </a:r>
            <a:r>
              <a:rPr lang="fr-FR" sz="4000" b="1" dirty="0" smtClean="0">
                <a:latin typeface="Calibri" charset="0"/>
              </a:rPr>
              <a:t>'</a:t>
            </a:r>
            <a:r>
              <a:rPr lang="fr-CA" sz="4000" b="1" dirty="0" smtClean="0">
                <a:latin typeface="Calibri" charset="0"/>
              </a:rPr>
              <a:t>un </a:t>
            </a:r>
            <a:r>
              <a:rPr lang="fr-CA" sz="4000" b="1" dirty="0">
                <a:latin typeface="Calibri" charset="0"/>
              </a:rPr>
              <a:t>site Internet</a:t>
            </a:r>
          </a:p>
        </p:txBody>
      </p:sp>
      <p:sp>
        <p:nvSpPr>
          <p:cNvPr id="18434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613" cy="5068888"/>
          </a:xfrm>
        </p:spPr>
        <p:txBody>
          <a:bodyPr/>
          <a:lstStyle/>
          <a:p>
            <a:pPr marL="514350" indent="-514350">
              <a:spcAft>
                <a:spcPts val="600"/>
              </a:spcAft>
              <a:buFont typeface="Calibri" charset="0"/>
              <a:buAutoNum type="arabicPeriod"/>
            </a:pPr>
            <a:r>
              <a:rPr lang="fr-FR" sz="2800" dirty="0" smtClean="0">
                <a:latin typeface="Calibri" charset="0"/>
              </a:rPr>
              <a:t>L'</a:t>
            </a:r>
            <a:r>
              <a:rPr lang="fr-FR" altLang="ja-JP" sz="2800" dirty="0" smtClean="0">
                <a:latin typeface="Calibri" charset="0"/>
              </a:rPr>
              <a:t>auteur </a:t>
            </a:r>
            <a:r>
              <a:rPr lang="fr-FR" altLang="ja-JP" sz="2800" dirty="0">
                <a:latin typeface="Calibri" charset="0"/>
              </a:rPr>
              <a:t>du site est clairement identifié</a:t>
            </a:r>
          </a:p>
          <a:p>
            <a:pPr marL="1314450" lvl="2" indent="-514350">
              <a:spcAft>
                <a:spcPts val="600"/>
              </a:spcAft>
            </a:pPr>
            <a:r>
              <a:rPr lang="fr-FR" dirty="0">
                <a:latin typeface="Calibri" charset="0"/>
              </a:rPr>
              <a:t>Adresse courriel ou coordonnées</a:t>
            </a:r>
            <a:endParaRPr lang="fr-CA" dirty="0">
              <a:latin typeface="Calibri" charset="0"/>
            </a:endParaRPr>
          </a:p>
          <a:p>
            <a:pPr marL="1314450" lvl="2" indent="-514350">
              <a:spcAft>
                <a:spcPts val="600"/>
              </a:spcAft>
            </a:pPr>
            <a:r>
              <a:rPr lang="fr-FR" dirty="0">
                <a:latin typeface="Calibri" charset="0"/>
              </a:rPr>
              <a:t>Individu, organisme ou organisation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4000" b="1" dirty="0">
                <a:latin typeface="Calibri" charset="0"/>
              </a:rPr>
              <a:t>Les critères de fiabilité </a:t>
            </a:r>
            <a:br>
              <a:rPr lang="fr-CA" sz="4000" b="1" dirty="0">
                <a:latin typeface="Calibri" charset="0"/>
              </a:rPr>
            </a:br>
            <a:r>
              <a:rPr lang="fr-CA" sz="4000" b="1" dirty="0" smtClean="0">
                <a:latin typeface="Calibri" charset="0"/>
              </a:rPr>
              <a:t>d</a:t>
            </a:r>
            <a:r>
              <a:rPr lang="fr-FR" sz="4000" b="1" dirty="0" smtClean="0">
                <a:latin typeface="Calibri" charset="0"/>
              </a:rPr>
              <a:t>'</a:t>
            </a:r>
            <a:r>
              <a:rPr lang="fr-CA" sz="4000" b="1" dirty="0" smtClean="0">
                <a:latin typeface="Calibri" charset="0"/>
              </a:rPr>
              <a:t>un </a:t>
            </a:r>
            <a:r>
              <a:rPr lang="fr-CA" sz="4000" b="1" dirty="0">
                <a:latin typeface="Calibri" charset="0"/>
              </a:rPr>
              <a:t>site Internet</a:t>
            </a:r>
          </a:p>
        </p:txBody>
      </p:sp>
      <p:sp>
        <p:nvSpPr>
          <p:cNvPr id="19458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613" cy="5068888"/>
          </a:xfrm>
        </p:spPr>
        <p:txBody>
          <a:bodyPr/>
          <a:lstStyle/>
          <a:p>
            <a:pPr marL="514350" indent="-514350">
              <a:spcAft>
                <a:spcPts val="600"/>
              </a:spcAft>
              <a:buFont typeface="Calibri" charset="0"/>
              <a:buAutoNum type="arabicPeriod" startAt="2"/>
            </a:pPr>
            <a:r>
              <a:rPr lang="fr-FR" sz="2800" dirty="0">
                <a:latin typeface="Calibri" charset="0"/>
              </a:rPr>
              <a:t>Le site est publié par une personne ou un organisme reconnu</a:t>
            </a:r>
          </a:p>
          <a:p>
            <a:pPr lvl="2">
              <a:spcAft>
                <a:spcPts val="600"/>
              </a:spcAft>
            </a:pPr>
            <a:r>
              <a:rPr lang="fr-FR" dirty="0">
                <a:latin typeface="Calibri" charset="0"/>
              </a:rPr>
              <a:t>Organisme officiel, entreprise commerciale ou individu?</a:t>
            </a:r>
          </a:p>
          <a:p>
            <a:pPr lvl="2">
              <a:spcAft>
                <a:spcPts val="600"/>
              </a:spcAft>
            </a:pPr>
            <a:r>
              <a:rPr lang="fr-FR" dirty="0">
                <a:latin typeface="Calibri" charset="0"/>
              </a:rPr>
              <a:t>À déterminer à partir de </a:t>
            </a:r>
            <a:r>
              <a:rPr lang="fr-FR" dirty="0" smtClean="0">
                <a:latin typeface="Calibri" charset="0"/>
              </a:rPr>
              <a:t>l</a:t>
            </a:r>
            <a:r>
              <a:rPr lang="fr-FR" altLang="ja-JP" dirty="0" smtClean="0">
                <a:latin typeface="Calibri" charset="0"/>
              </a:rPr>
              <a:t>'adresse </a:t>
            </a:r>
            <a:r>
              <a:rPr lang="fr-FR" altLang="ja-JP" dirty="0">
                <a:latin typeface="Calibri" charset="0"/>
              </a:rPr>
              <a:t>du site</a:t>
            </a:r>
            <a:endParaRPr lang="fr-FR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4000" b="1" dirty="0">
                <a:latin typeface="Calibri" charset="0"/>
              </a:rPr>
              <a:t>Les critères de fiabilité </a:t>
            </a:r>
            <a:br>
              <a:rPr lang="fr-CA" sz="4000" b="1" dirty="0">
                <a:latin typeface="Calibri" charset="0"/>
              </a:rPr>
            </a:br>
            <a:r>
              <a:rPr lang="fr-CA" sz="4000" b="1" dirty="0" smtClean="0">
                <a:latin typeface="Calibri" charset="0"/>
              </a:rPr>
              <a:t>d</a:t>
            </a:r>
            <a:r>
              <a:rPr lang="fr-FR" sz="4000" b="1" dirty="0" smtClean="0">
                <a:latin typeface="Calibri" charset="0"/>
              </a:rPr>
              <a:t>'</a:t>
            </a:r>
            <a:r>
              <a:rPr lang="fr-CA" sz="4000" b="1" dirty="0" smtClean="0">
                <a:latin typeface="Calibri" charset="0"/>
              </a:rPr>
              <a:t>un </a:t>
            </a:r>
            <a:r>
              <a:rPr lang="fr-CA" sz="4000" b="1" dirty="0">
                <a:latin typeface="Calibri" charset="0"/>
              </a:rPr>
              <a:t>site Internet</a:t>
            </a:r>
          </a:p>
        </p:txBody>
      </p:sp>
      <p:sp>
        <p:nvSpPr>
          <p:cNvPr id="20482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613" cy="5068888"/>
          </a:xfrm>
        </p:spPr>
        <p:txBody>
          <a:bodyPr/>
          <a:lstStyle/>
          <a:p>
            <a:pPr marL="514350" indent="-514350">
              <a:spcAft>
                <a:spcPts val="600"/>
              </a:spcAft>
              <a:buFont typeface="Calibri" charset="0"/>
              <a:buAutoNum type="arabicPeriod" startAt="3"/>
            </a:pPr>
            <a:r>
              <a:rPr lang="fr-FR" sz="2800" dirty="0">
                <a:latin typeface="Calibri" charset="0"/>
              </a:rPr>
              <a:t>Le site est objectif </a:t>
            </a:r>
          </a:p>
          <a:p>
            <a:pPr lvl="2">
              <a:spcAft>
                <a:spcPts val="600"/>
              </a:spcAft>
            </a:pPr>
            <a:r>
              <a:rPr lang="fr-FR" dirty="0">
                <a:latin typeface="Calibri" charset="0"/>
              </a:rPr>
              <a:t>Objectivité</a:t>
            </a:r>
          </a:p>
          <a:p>
            <a:pPr lvl="3">
              <a:spcAft>
                <a:spcPts val="600"/>
              </a:spcAft>
            </a:pPr>
            <a:r>
              <a:rPr lang="fr-FR" dirty="0">
                <a:latin typeface="Calibri" charset="0"/>
              </a:rPr>
              <a:t>Exposé de faits</a:t>
            </a:r>
          </a:p>
          <a:p>
            <a:pPr lvl="2">
              <a:spcAft>
                <a:spcPts val="600"/>
              </a:spcAft>
            </a:pPr>
            <a:r>
              <a:rPr lang="fr-FR" dirty="0">
                <a:latin typeface="Calibri" charset="0"/>
              </a:rPr>
              <a:t>Subjectivité</a:t>
            </a:r>
          </a:p>
          <a:p>
            <a:pPr lvl="3">
              <a:spcAft>
                <a:spcPts val="600"/>
              </a:spcAft>
            </a:pPr>
            <a:r>
              <a:rPr lang="fr-FR" dirty="0">
                <a:latin typeface="Calibri" charset="0"/>
              </a:rPr>
              <a:t>Tentative </a:t>
            </a:r>
            <a:r>
              <a:rPr lang="fr-FR" dirty="0" smtClean="0">
                <a:latin typeface="Calibri" charset="0"/>
              </a:rPr>
              <a:t>d</a:t>
            </a:r>
            <a:r>
              <a:rPr lang="fr-FR" altLang="ja-JP" dirty="0" smtClean="0">
                <a:latin typeface="Calibri" charset="0"/>
              </a:rPr>
              <a:t>'influencer l'opinion </a:t>
            </a:r>
            <a:r>
              <a:rPr lang="fr-FR" altLang="ja-JP" dirty="0">
                <a:latin typeface="Calibri" charset="0"/>
              </a:rPr>
              <a:t>du lecteur</a:t>
            </a:r>
          </a:p>
          <a:p>
            <a:pPr lvl="3">
              <a:spcAft>
                <a:spcPts val="600"/>
              </a:spcAft>
            </a:pPr>
            <a:r>
              <a:rPr lang="fr-FR" dirty="0">
                <a:latin typeface="Calibri" charset="0"/>
              </a:rPr>
              <a:t>Promotion </a:t>
            </a:r>
            <a:r>
              <a:rPr lang="fr-FR" dirty="0" smtClean="0">
                <a:latin typeface="Calibri" charset="0"/>
              </a:rPr>
              <a:t>d</a:t>
            </a:r>
            <a:r>
              <a:rPr lang="fr-FR" altLang="ja-JP" dirty="0" smtClean="0">
                <a:latin typeface="Calibri" charset="0"/>
              </a:rPr>
              <a:t>'intérêts </a:t>
            </a:r>
            <a:r>
              <a:rPr lang="fr-FR" altLang="ja-JP" dirty="0">
                <a:latin typeface="Calibri" charset="0"/>
              </a:rPr>
              <a:t>personnels (vente de produit, etc.)</a:t>
            </a:r>
            <a:endParaRPr lang="fr-FR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4000" b="1" dirty="0">
                <a:latin typeface="Calibri" charset="0"/>
              </a:rPr>
              <a:t>Les critères de fiabilité </a:t>
            </a:r>
            <a:br>
              <a:rPr lang="fr-CA" sz="4000" b="1" dirty="0">
                <a:latin typeface="Calibri" charset="0"/>
              </a:rPr>
            </a:br>
            <a:r>
              <a:rPr lang="fr-CA" sz="4000" b="1" dirty="0" smtClean="0">
                <a:latin typeface="Calibri" charset="0"/>
              </a:rPr>
              <a:t>d</a:t>
            </a:r>
            <a:r>
              <a:rPr lang="fr-FR" sz="4000" b="1" dirty="0" smtClean="0">
                <a:latin typeface="Calibri" charset="0"/>
              </a:rPr>
              <a:t>'</a:t>
            </a:r>
            <a:r>
              <a:rPr lang="fr-CA" sz="4000" b="1" dirty="0" smtClean="0">
                <a:latin typeface="Calibri" charset="0"/>
              </a:rPr>
              <a:t>un </a:t>
            </a:r>
            <a:r>
              <a:rPr lang="fr-CA" sz="4000" b="1" dirty="0">
                <a:latin typeface="Calibri" charset="0"/>
              </a:rPr>
              <a:t>site Internet</a:t>
            </a:r>
          </a:p>
        </p:txBody>
      </p:sp>
      <p:sp>
        <p:nvSpPr>
          <p:cNvPr id="21506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613" cy="5068888"/>
          </a:xfrm>
        </p:spPr>
        <p:txBody>
          <a:bodyPr/>
          <a:lstStyle/>
          <a:p>
            <a:pPr marL="514350" indent="-514350">
              <a:spcAft>
                <a:spcPts val="600"/>
              </a:spcAft>
              <a:buFont typeface="Calibri" charset="0"/>
              <a:buAutoNum type="arabicPeriod" startAt="4"/>
            </a:pPr>
            <a:r>
              <a:rPr lang="fr-FR" sz="2800" dirty="0" smtClean="0">
                <a:latin typeface="Calibri" charset="0"/>
              </a:rPr>
              <a:t>L</a:t>
            </a:r>
            <a:r>
              <a:rPr lang="fr-FR" altLang="ja-JP" sz="2800" dirty="0" smtClean="0">
                <a:latin typeface="Calibri" charset="0"/>
              </a:rPr>
              <a:t>'information </a:t>
            </a:r>
            <a:r>
              <a:rPr lang="fr-FR" altLang="ja-JP" sz="2800" dirty="0">
                <a:latin typeface="Calibri" charset="0"/>
              </a:rPr>
              <a:t>est appuyée par des références</a:t>
            </a:r>
            <a:endParaRPr lang="fr-CA" altLang="ja-JP" sz="2000" dirty="0">
              <a:latin typeface="Calibri" charset="0"/>
            </a:endParaRPr>
          </a:p>
          <a:p>
            <a:pPr lvl="2">
              <a:spcAft>
                <a:spcPts val="600"/>
              </a:spcAft>
            </a:pPr>
            <a:r>
              <a:rPr lang="fr-FR" dirty="0">
                <a:latin typeface="Calibri" charset="0"/>
              </a:rPr>
              <a:t>Information vérifiable</a:t>
            </a:r>
            <a:r>
              <a:rPr lang="fr-CA" dirty="0">
                <a:latin typeface="Calibri" charset="0"/>
              </a:rPr>
              <a:t> au moyen des références</a:t>
            </a:r>
          </a:p>
          <a:p>
            <a:pPr lvl="2">
              <a:spcAft>
                <a:spcPts val="600"/>
              </a:spcAft>
            </a:pPr>
            <a:r>
              <a:rPr lang="fr-FR" dirty="0">
                <a:latin typeface="Calibri" charset="0"/>
              </a:rPr>
              <a:t>Fiabilité des références</a:t>
            </a:r>
            <a:endParaRPr lang="fr-CA" dirty="0">
              <a:latin typeface="Calibri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7003</TotalTime>
  <Words>1128</Words>
  <Application>Microsoft Office PowerPoint</Application>
  <PresentationFormat>Affichage à l'écran (4:3)</PresentationFormat>
  <Paragraphs>328</Paragraphs>
  <Slides>45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46" baseType="lpstr">
      <vt:lpstr>Thème Office</vt:lpstr>
      <vt:lpstr>Évaluer la fiabilité  d'un site Internet</vt:lpstr>
      <vt:lpstr>Processus de recherche documentaire</vt:lpstr>
      <vt:lpstr>Processus de recherche documentaire</vt:lpstr>
      <vt:lpstr>Processus de recherche documentaire</vt:lpstr>
      <vt:lpstr>Les 8 critères de fiabilité  d'un site Internet</vt:lpstr>
      <vt:lpstr>Les critères de fiabilité  d'un site Internet</vt:lpstr>
      <vt:lpstr>Les critères de fiabilité  d'un site Internet</vt:lpstr>
      <vt:lpstr>Les critères de fiabilité  d'un site Internet</vt:lpstr>
      <vt:lpstr>Les critères de fiabilité  d'un site Internet</vt:lpstr>
      <vt:lpstr>Les critères de fiabilité  d'un site Internet</vt:lpstr>
      <vt:lpstr>Les critères de fiabilité  d'un site Internet</vt:lpstr>
      <vt:lpstr>Les critères de fiabilité  d'un site Internet</vt:lpstr>
      <vt:lpstr>Les critères de fiabilité  d'un site Internet</vt:lpstr>
      <vt:lpstr>Adresses nécessaires à l'activité</vt:lpstr>
      <vt:lpstr>Comprendre  les adresses Internet</vt:lpstr>
      <vt:lpstr>Comment lire une adresse Internet?</vt:lpstr>
      <vt:lpstr>Comment une adresse Internet  est-elle composée?</vt:lpstr>
      <vt:lpstr>Comment une adresse Internet  est-elle composée?</vt:lpstr>
      <vt:lpstr>Comment une adresse Internet  est-elle composée?</vt:lpstr>
      <vt:lpstr>Comment une adresse Internet  est-elle composée?</vt:lpstr>
      <vt:lpstr>Caractères permis et interdits dans une adresse</vt:lpstr>
      <vt:lpstr>Qu'indique le domaine?</vt:lpstr>
      <vt:lpstr>Noms de domaine</vt:lpstr>
      <vt:lpstr>Noms de domaine</vt:lpstr>
      <vt:lpstr>Noms de domaine</vt:lpstr>
      <vt:lpstr>Noms de domaine</vt:lpstr>
      <vt:lpstr>La fiabilité de l'information :   les indices donnés par l'adresse</vt:lpstr>
      <vt:lpstr>La fiabilité de l'information :   les indices donnés par l'adresse</vt:lpstr>
      <vt:lpstr>À quelles adresses se fier? À quels sites se fier?</vt:lpstr>
      <vt:lpstr>À quelles adresses se fier? À quels sites se fier?</vt:lpstr>
      <vt:lpstr>Peut-on se fier à Wikipédia?</vt:lpstr>
      <vt:lpstr>Comment évaluer la fiabilité  des pages de Wikipedia?</vt:lpstr>
      <vt:lpstr>Comment évaluer la fiabilité  des pages de Wikipedia?</vt:lpstr>
      <vt:lpstr>Comment évaluer la fiabilité  des pages de Wikipedia?</vt:lpstr>
      <vt:lpstr>Comment évaluer la fiabilité  des pages de Wikipedia?</vt:lpstr>
      <vt:lpstr>Comment connaître les auteurs?</vt:lpstr>
      <vt:lpstr>Comment connaître les auteurs?</vt:lpstr>
      <vt:lpstr>Comment connaître les auteurs?</vt:lpstr>
      <vt:lpstr>Comment connaître les auteurs?</vt:lpstr>
      <vt:lpstr>De quel type de site s'agit-il? Peut-on s'y fier?</vt:lpstr>
      <vt:lpstr>De quel type de site s'agit-il? Peut-on s'y fier?</vt:lpstr>
      <vt:lpstr>De quel type de site s'agit-il? Peut-on s'y fier?</vt:lpstr>
      <vt:lpstr>De quel type de site s'agit-il? Peut-on s'y fier?</vt:lpstr>
      <vt:lpstr>De quel type de site s'agit-il? Peut-on s'y fier?</vt:lpstr>
      <vt:lpstr>De quel type de site s'agit-il? Peut-on s'y fier?</vt:lpstr>
    </vt:vector>
  </TitlesOfParts>
  <Company>Université Laval - FSE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Martine Mottet</dc:creator>
  <cp:lastModifiedBy>Martine Mottet</cp:lastModifiedBy>
  <cp:revision>185</cp:revision>
  <dcterms:created xsi:type="dcterms:W3CDTF">2011-11-29T20:50:43Z</dcterms:created>
  <dcterms:modified xsi:type="dcterms:W3CDTF">2012-08-13T16:19:00Z</dcterms:modified>
</cp:coreProperties>
</file>