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461" r:id="rId2"/>
    <p:sldId id="390" r:id="rId3"/>
    <p:sldId id="348" r:id="rId4"/>
    <p:sldId id="389" r:id="rId5"/>
    <p:sldId id="275" r:id="rId6"/>
    <p:sldId id="351" r:id="rId7"/>
    <p:sldId id="324" r:id="rId8"/>
    <p:sldId id="260" r:id="rId9"/>
    <p:sldId id="354" r:id="rId10"/>
    <p:sldId id="400" r:id="rId11"/>
    <p:sldId id="404" r:id="rId12"/>
    <p:sldId id="405" r:id="rId13"/>
    <p:sldId id="406" r:id="rId14"/>
    <p:sldId id="407" r:id="rId15"/>
    <p:sldId id="408" r:id="rId16"/>
    <p:sldId id="468" r:id="rId17"/>
    <p:sldId id="411" r:id="rId18"/>
    <p:sldId id="465" r:id="rId19"/>
    <p:sldId id="466" r:id="rId20"/>
    <p:sldId id="467" r:id="rId21"/>
    <p:sldId id="419" r:id="rId22"/>
    <p:sldId id="412" r:id="rId23"/>
    <p:sldId id="356" r:id="rId24"/>
    <p:sldId id="365" r:id="rId25"/>
    <p:sldId id="366" r:id="rId26"/>
    <p:sldId id="367" r:id="rId27"/>
    <p:sldId id="420" r:id="rId28"/>
    <p:sldId id="421" r:id="rId29"/>
    <p:sldId id="422" r:id="rId30"/>
    <p:sldId id="423" r:id="rId31"/>
    <p:sldId id="424" r:id="rId32"/>
    <p:sldId id="456" r:id="rId33"/>
    <p:sldId id="463" r:id="rId34"/>
    <p:sldId id="325" r:id="rId35"/>
    <p:sldId id="369" r:id="rId36"/>
    <p:sldId id="454" r:id="rId37"/>
    <p:sldId id="455" r:id="rId38"/>
    <p:sldId id="372" r:id="rId39"/>
    <p:sldId id="451" r:id="rId40"/>
    <p:sldId id="373" r:id="rId41"/>
    <p:sldId id="464" r:id="rId42"/>
    <p:sldId id="374" r:id="rId43"/>
    <p:sldId id="375" r:id="rId44"/>
    <p:sldId id="377" r:id="rId45"/>
    <p:sldId id="378" r:id="rId46"/>
    <p:sldId id="379" r:id="rId47"/>
    <p:sldId id="381" r:id="rId48"/>
    <p:sldId id="327" r:id="rId49"/>
    <p:sldId id="286" r:id="rId50"/>
    <p:sldId id="382" r:id="rId51"/>
    <p:sldId id="383" r:id="rId52"/>
    <p:sldId id="386" r:id="rId53"/>
    <p:sldId id="387" r:id="rId54"/>
    <p:sldId id="388" r:id="rId55"/>
    <p:sldId id="391" r:id="rId56"/>
    <p:sldId id="393" r:id="rId57"/>
    <p:sldId id="394" r:id="rId58"/>
    <p:sldId id="395" r:id="rId59"/>
    <p:sldId id="396" r:id="rId60"/>
    <p:sldId id="397" r:id="rId61"/>
    <p:sldId id="392" r:id="rId62"/>
    <p:sldId id="398" r:id="rId63"/>
    <p:sldId id="399" r:id="rId64"/>
    <p:sldId id="457" r:id="rId65"/>
    <p:sldId id="425" r:id="rId66"/>
    <p:sldId id="426" r:id="rId67"/>
    <p:sldId id="427" r:id="rId68"/>
    <p:sldId id="428" r:id="rId69"/>
    <p:sldId id="430" r:id="rId70"/>
    <p:sldId id="431" r:id="rId71"/>
    <p:sldId id="432" r:id="rId72"/>
    <p:sldId id="433" r:id="rId73"/>
    <p:sldId id="462" r:id="rId74"/>
    <p:sldId id="460" r:id="rId75"/>
    <p:sldId id="435" r:id="rId76"/>
    <p:sldId id="436" r:id="rId77"/>
    <p:sldId id="437" r:id="rId78"/>
    <p:sldId id="439" r:id="rId79"/>
    <p:sldId id="440" r:id="rId80"/>
    <p:sldId id="438" r:id="rId81"/>
    <p:sldId id="441" r:id="rId82"/>
    <p:sldId id="442" r:id="rId83"/>
    <p:sldId id="458" r:id="rId84"/>
    <p:sldId id="446" r:id="rId85"/>
    <p:sldId id="447" r:id="rId86"/>
    <p:sldId id="459" r:id="rId87"/>
    <p:sldId id="448" r:id="rId88"/>
    <p:sldId id="469" r:id="rId89"/>
    <p:sldId id="449" r:id="rId90"/>
    <p:sldId id="470" r:id="rId9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cotte"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0B77E-30FC-4A9D-982D-7ED51E05A9E5}" type="datetimeFigureOut">
              <a:rPr lang="fr-CA" smtClean="0"/>
              <a:pPr/>
              <a:t>14-10-2013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36F57-9706-4C59-AD45-BA09664842B8}" type="slidenum">
              <a:rPr lang="fr-CA" smtClean="0"/>
              <a:pPr/>
              <a:t>‹N°›</a:t>
            </a:fld>
            <a:endParaRPr lang="fr-CA"/>
          </a:p>
        </p:txBody>
      </p:sp>
    </p:spTree>
    <p:extLst>
      <p:ext uri="{BB962C8B-B14F-4D97-AF65-F5344CB8AC3E}">
        <p14:creationId xmlns:p14="http://schemas.microsoft.com/office/powerpoint/2010/main" val="48862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3</a:t>
            </a:fld>
            <a:endParaRPr lang="fr-CA"/>
          </a:p>
        </p:txBody>
      </p:sp>
    </p:spTree>
    <p:extLst>
      <p:ext uri="{BB962C8B-B14F-4D97-AF65-F5344CB8AC3E}">
        <p14:creationId xmlns:p14="http://schemas.microsoft.com/office/powerpoint/2010/main" val="859275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Ajouter un titre au paragraphe</a:t>
            </a:r>
          </a:p>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22</a:t>
            </a:fld>
            <a:endParaRPr lang="fr-CA"/>
          </a:p>
        </p:txBody>
      </p:sp>
    </p:spTree>
    <p:extLst>
      <p:ext uri="{BB962C8B-B14F-4D97-AF65-F5344CB8AC3E}">
        <p14:creationId xmlns:p14="http://schemas.microsoft.com/office/powerpoint/2010/main" val="375966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6</a:t>
            </a:fld>
            <a:endParaRPr lang="fr-CA"/>
          </a:p>
        </p:txBody>
      </p:sp>
    </p:spTree>
    <p:extLst>
      <p:ext uri="{BB962C8B-B14F-4D97-AF65-F5344CB8AC3E}">
        <p14:creationId xmlns:p14="http://schemas.microsoft.com/office/powerpoint/2010/main" val="409992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Ajouter un titre au paragraphe</a:t>
            </a:r>
          </a:p>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9</a:t>
            </a:fld>
            <a:endParaRPr lang="fr-CA"/>
          </a:p>
        </p:txBody>
      </p:sp>
    </p:spTree>
    <p:extLst>
      <p:ext uri="{BB962C8B-B14F-4D97-AF65-F5344CB8AC3E}">
        <p14:creationId xmlns:p14="http://schemas.microsoft.com/office/powerpoint/2010/main" val="375966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Ajouter un titre au paragraphe</a:t>
            </a:r>
          </a:p>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16</a:t>
            </a:fld>
            <a:endParaRPr lang="fr-CA"/>
          </a:p>
        </p:txBody>
      </p:sp>
    </p:spTree>
    <p:extLst>
      <p:ext uri="{BB962C8B-B14F-4D97-AF65-F5344CB8AC3E}">
        <p14:creationId xmlns:p14="http://schemas.microsoft.com/office/powerpoint/2010/main" val="375966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Ajouter un titre au paragraphe</a:t>
            </a:r>
          </a:p>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17</a:t>
            </a:fld>
            <a:endParaRPr lang="fr-CA"/>
          </a:p>
        </p:txBody>
      </p:sp>
    </p:spTree>
    <p:extLst>
      <p:ext uri="{BB962C8B-B14F-4D97-AF65-F5344CB8AC3E}">
        <p14:creationId xmlns:p14="http://schemas.microsoft.com/office/powerpoint/2010/main" val="375966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Ajouter un titre au paragraphe</a:t>
            </a:r>
          </a:p>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18</a:t>
            </a:fld>
            <a:endParaRPr lang="fr-CA"/>
          </a:p>
        </p:txBody>
      </p:sp>
    </p:spTree>
    <p:extLst>
      <p:ext uri="{BB962C8B-B14F-4D97-AF65-F5344CB8AC3E}">
        <p14:creationId xmlns:p14="http://schemas.microsoft.com/office/powerpoint/2010/main" val="375966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Ajouter un titre au paragraphe</a:t>
            </a:r>
          </a:p>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19</a:t>
            </a:fld>
            <a:endParaRPr lang="fr-CA"/>
          </a:p>
        </p:txBody>
      </p:sp>
    </p:spTree>
    <p:extLst>
      <p:ext uri="{BB962C8B-B14F-4D97-AF65-F5344CB8AC3E}">
        <p14:creationId xmlns:p14="http://schemas.microsoft.com/office/powerpoint/2010/main" val="375966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Ajouter un titre au paragraphe</a:t>
            </a:r>
          </a:p>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20</a:t>
            </a:fld>
            <a:endParaRPr lang="fr-CA"/>
          </a:p>
        </p:txBody>
      </p:sp>
    </p:spTree>
    <p:extLst>
      <p:ext uri="{BB962C8B-B14F-4D97-AF65-F5344CB8AC3E}">
        <p14:creationId xmlns:p14="http://schemas.microsoft.com/office/powerpoint/2010/main" val="375966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Ajouter un titre au paragraphe</a:t>
            </a:r>
          </a:p>
          <a:p>
            <a:endParaRPr lang="fr-CA" dirty="0"/>
          </a:p>
        </p:txBody>
      </p:sp>
      <p:sp>
        <p:nvSpPr>
          <p:cNvPr id="4" name="Espace réservé du numéro de diapositive 3"/>
          <p:cNvSpPr>
            <a:spLocks noGrp="1"/>
          </p:cNvSpPr>
          <p:nvPr>
            <p:ph type="sldNum" sz="quarter" idx="10"/>
          </p:nvPr>
        </p:nvSpPr>
        <p:spPr/>
        <p:txBody>
          <a:bodyPr/>
          <a:lstStyle/>
          <a:p>
            <a:fld id="{9CD36F57-9706-4C59-AD45-BA09664842B8}" type="slidenum">
              <a:rPr lang="fr-CA" smtClean="0"/>
              <a:pPr/>
              <a:t>21</a:t>
            </a:fld>
            <a:endParaRPr lang="fr-CA"/>
          </a:p>
        </p:txBody>
      </p:sp>
    </p:spTree>
    <p:extLst>
      <p:ext uri="{BB962C8B-B14F-4D97-AF65-F5344CB8AC3E}">
        <p14:creationId xmlns:p14="http://schemas.microsoft.com/office/powerpoint/2010/main" val="375966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3B84AF44-A18E-4A86-B7B8-901B137CDF5A}" type="datetime1">
              <a:rPr lang="fr-CA" smtClean="0"/>
              <a:pPr/>
              <a:t>14-10-2013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EF032F9-5008-42E2-9C97-0651F1878738}" type="datetime1">
              <a:rPr lang="fr-CA" smtClean="0"/>
              <a:pPr/>
              <a:t>14-10-2013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6C9B811-4C71-4AF7-956D-91CE4A5EDE25}" type="datetime1">
              <a:rPr lang="fr-CA" smtClean="0"/>
              <a:pPr/>
              <a:t>14-10-2013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29D85E2-DD9C-4D09-A5E7-947C41777843}" type="datetime1">
              <a:rPr lang="fr-CA" smtClean="0"/>
              <a:pPr/>
              <a:t>14-10-2013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204864"/>
            <a:ext cx="7772400" cy="1362075"/>
          </a:xfrm>
        </p:spPr>
        <p:txBody>
          <a:bodyPr anchor="t"/>
          <a:lstStyle>
            <a:lvl1pPr algn="l">
              <a:defRPr sz="4000" b="1" cap="all"/>
            </a:lvl1pPr>
          </a:lstStyle>
          <a:p>
            <a:r>
              <a:rPr lang="fr-FR" dirty="0" smtClean="0"/>
              <a:t>Cliquez pour modifier le style du titre</a:t>
            </a:r>
            <a:endParaRPr lang="fr-CA" dirty="0"/>
          </a:p>
        </p:txBody>
      </p:sp>
      <p:sp>
        <p:nvSpPr>
          <p:cNvPr id="4" name="Espace réservé de la date 3"/>
          <p:cNvSpPr>
            <a:spLocks noGrp="1"/>
          </p:cNvSpPr>
          <p:nvPr>
            <p:ph type="dt" sz="half" idx="10"/>
          </p:nvPr>
        </p:nvSpPr>
        <p:spPr/>
        <p:txBody>
          <a:bodyPr/>
          <a:lstStyle/>
          <a:p>
            <a:fld id="{E564494D-6028-4752-918C-6E18FE7A5079}" type="datetime1">
              <a:rPr lang="fr-CA" smtClean="0"/>
              <a:pPr/>
              <a:t>14-10-2013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E862A684-3FF2-4173-874F-3886E5CF9ABD}" type="datetime1">
              <a:rPr lang="fr-CA" smtClean="0"/>
              <a:pPr/>
              <a:t>14-10-2013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518034AC-A261-4048-A202-71C42B8D7136}" type="datetime1">
              <a:rPr lang="fr-CA" smtClean="0"/>
              <a:pPr/>
              <a:t>14-10-2013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F94BE370-B624-4144-8471-1F5611DE0549}" type="datetime1">
              <a:rPr lang="fr-CA" smtClean="0"/>
              <a:pPr/>
              <a:t>14-10-2013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B7223B-F19C-4645-8288-176DC40685C0}" type="datetime1">
              <a:rPr lang="fr-CA" smtClean="0"/>
              <a:pPr/>
              <a:t>14-10-2013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BF7B41C-59C4-4624-9345-035B652711D5}" type="datetime1">
              <a:rPr lang="fr-CA" smtClean="0"/>
              <a:pPr/>
              <a:t>14-10-2013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0FA5F59-0179-45CC-8EC3-9650D889533B}" type="datetime1">
              <a:rPr lang="fr-CA" smtClean="0"/>
              <a:pPr/>
              <a:t>14-10-2013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D28E0718-3E8F-4FD4-B50D-1D4B3C616353}"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01E90-FBB8-4FE1-9E84-55AE7946ABA3}" type="datetime1">
              <a:rPr lang="fr-CA" smtClean="0"/>
              <a:pPr/>
              <a:t>14-10-2013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E0718-3E8F-4FD4-B50D-1D4B3C616353}"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4.WMF"/><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2.WMF"/><Relationship Id="rId7" Type="http://schemas.microsoft.com/office/2007/relationships/hdphoto" Target="../media/hdphoto1.wdp"/><Relationship Id="rId12" Type="http://schemas.openxmlformats.org/officeDocument/2006/relationships/image" Target="../media/image9.WMF"/><Relationship Id="rId17" Type="http://schemas.openxmlformats.org/officeDocument/2006/relationships/image" Target="../media/image12.WMF"/><Relationship Id="rId2" Type="http://schemas.openxmlformats.org/officeDocument/2006/relationships/notesSlide" Target="../notesSlides/notesSlide1.xml"/><Relationship Id="rId16" Type="http://schemas.microsoft.com/office/2007/relationships/hdphoto" Target="../media/hdphoto4.wdp"/><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8.WMF"/><Relationship Id="rId5" Type="http://schemas.openxmlformats.org/officeDocument/2006/relationships/image" Target="../media/image4.WMF"/><Relationship Id="rId15" Type="http://schemas.openxmlformats.org/officeDocument/2006/relationships/image" Target="../media/image11.png"/><Relationship Id="rId10" Type="http://schemas.openxmlformats.org/officeDocument/2006/relationships/image" Target="../media/image7.png"/><Relationship Id="rId19" Type="http://schemas.openxmlformats.org/officeDocument/2006/relationships/image" Target="../media/image14.WMF"/><Relationship Id="rId4" Type="http://schemas.openxmlformats.org/officeDocument/2006/relationships/image" Target="../media/image3.WMF"/><Relationship Id="rId9" Type="http://schemas.microsoft.com/office/2007/relationships/hdphoto" Target="../media/hdphoto2.wdp"/><Relationship Id="rId14" Type="http://schemas.microsoft.com/office/2007/relationships/hdphoto" Target="../media/hdphoto3.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larousse.fr/encyclopedie/vie-sauvage/monarque/184555" TargetMode="External"/><Relationship Id="rId2" Type="http://schemas.openxmlformats.org/officeDocument/2006/relationships/hyperlink" Target="http://www.dinosoria.com/papillon/index.htm" TargetMode="External"/><Relationship Id="rId1" Type="http://schemas.openxmlformats.org/officeDocument/2006/relationships/slideLayout" Target="../slideLayouts/slideLayout2.xml"/><Relationship Id="rId4" Type="http://schemas.openxmlformats.org/officeDocument/2006/relationships/hyperlink" Target="http://www2.ville.montreal.qc.ca/insectarium/toile/nouveau/menu.php?s=info&amp;p=fich"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http://www1.sites.fse.ulaval.ca/Martine.Mottet/compinf/ressources/exemples/abeille/"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www1.sites.fse.ulaval.ca/Martine.Mottet/compinf/ressources/exemples/abeille/"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1.sites.fse.ulaval.ca/Martine.Mottet/compinf/ressources/exemples/papill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www1.sites.fse.ulaval.ca/Martine.Mottet/compinf/ressources/exemples/papill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dirty="0" smtClean="0"/>
              <a:t>Prendre des notes, résumer et citer ses sources</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a:t>
            </a:fld>
            <a:endParaRPr lang="fr-CA"/>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rot="1116817">
            <a:off x="5216930" y="3872245"/>
            <a:ext cx="2614986" cy="1762455"/>
          </a:xfrm>
          <a:prstGeom prst="rect">
            <a:avLst/>
          </a:prstGeom>
        </p:spPr>
      </p:pic>
    </p:spTree>
    <p:extLst>
      <p:ext uri="{BB962C8B-B14F-4D97-AF65-F5344CB8AC3E}">
        <p14:creationId xmlns:p14="http://schemas.microsoft.com/office/powerpoint/2010/main" val="2060113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10</a:t>
            </a:fld>
            <a:endParaRPr lang="fr-CA"/>
          </a:p>
        </p:txBody>
      </p:sp>
      <p:sp>
        <p:nvSpPr>
          <p:cNvPr id="9" name="Espace réservé du contenu 2"/>
          <p:cNvSpPr>
            <a:spLocks noGrp="1"/>
          </p:cNvSpPr>
          <p:nvPr>
            <p:ph idx="1"/>
          </p:nvPr>
        </p:nvSpPr>
        <p:spPr>
          <a:xfrm>
            <a:off x="457200" y="332656"/>
            <a:ext cx="8219256" cy="6336704"/>
          </a:xfrm>
        </p:spPr>
        <p:txBody>
          <a:bodyPr>
            <a:noAutofit/>
          </a:bodyPr>
          <a:lstStyle/>
          <a:p>
            <a:pPr marL="0" indent="0">
              <a:spcBef>
                <a:spcPts val="0"/>
              </a:spcBef>
              <a:spcAft>
                <a:spcPts val="1200"/>
              </a:spcAft>
              <a:buNone/>
            </a:pPr>
            <a:endParaRPr lang="fr-CA" sz="1600" dirty="0" smtClean="0">
              <a:latin typeface="Times New Roman"/>
              <a:cs typeface="Times New Roman"/>
            </a:endParaRPr>
          </a:p>
          <a:p>
            <a:pPr marL="0" indent="0">
              <a:spcBef>
                <a:spcPts val="0"/>
              </a:spcBef>
              <a:spcAft>
                <a:spcPts val="1200"/>
              </a:spcAft>
              <a:buNone/>
            </a:pP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abeilles sont des insectes ayant une organisation sociale hautement élaborée. Il existe trois sortes d’abeilles : la reine, les faux-bourdons et les ouvrières. Chacune a des responsabilités distinctes dans la ruche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La </a:t>
            </a:r>
            <a:r>
              <a:rPr lang="fr-CA" sz="1600" dirty="0">
                <a:latin typeface="Times New Roman"/>
                <a:cs typeface="Times New Roman"/>
              </a:rPr>
              <a:t>reine est la plus grosse abeille de la ruche. Son rôle consiste à pondre les œufs qui donneront naissance à toutes les autres abeilles de la colonie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faux-bourdons sont les abeilles mâles de la colonie. Ils assurent la fécondation d’une future reine</a:t>
            </a:r>
            <a:r>
              <a:rPr lang="fr-CA" sz="1600" dirty="0" smtClean="0">
                <a:latin typeface="Times New Roman"/>
                <a:cs typeface="Times New Roman"/>
              </a:rPr>
              <a:t>.</a:t>
            </a:r>
            <a:endParaRPr lang="fr-CA" sz="1600" b="1" dirty="0" smtClean="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 </a:t>
            </a:r>
            <a:endParaRPr lang="fr-CA" sz="1600" dirty="0" smtClean="0">
              <a:latin typeface="Times New Roman"/>
              <a:cs typeface="Times New Roman"/>
            </a:endParaRPr>
          </a:p>
        </p:txBody>
      </p:sp>
      <p:pic>
        <p:nvPicPr>
          <p:cNvPr id="6" name="Image 5"/>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611560" y="260648"/>
            <a:ext cx="734315" cy="648072"/>
          </a:xfrm>
          <a:prstGeom prst="rect">
            <a:avLst/>
          </a:prstGeom>
        </p:spPr>
      </p:pic>
    </p:spTree>
    <p:extLst>
      <p:ext uri="{BB962C8B-B14F-4D97-AF65-F5344CB8AC3E}">
        <p14:creationId xmlns:p14="http://schemas.microsoft.com/office/powerpoint/2010/main" val="100393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79912" y="1268760"/>
            <a:ext cx="1656184"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11</a:t>
            </a:fld>
            <a:endParaRPr lang="fr-CA"/>
          </a:p>
        </p:txBody>
      </p:sp>
      <p:sp>
        <p:nvSpPr>
          <p:cNvPr id="9" name="Espace réservé du contenu 2"/>
          <p:cNvSpPr>
            <a:spLocks noGrp="1"/>
          </p:cNvSpPr>
          <p:nvPr>
            <p:ph idx="1"/>
          </p:nvPr>
        </p:nvSpPr>
        <p:spPr>
          <a:xfrm>
            <a:off x="457200" y="332656"/>
            <a:ext cx="8219256" cy="6336704"/>
          </a:xfrm>
        </p:spPr>
        <p:txBody>
          <a:bodyPr>
            <a:noAutofit/>
          </a:bodyPr>
          <a:lstStyle/>
          <a:p>
            <a:pPr marL="0" indent="0">
              <a:spcBef>
                <a:spcPts val="0"/>
              </a:spcBef>
              <a:spcAft>
                <a:spcPts val="1200"/>
              </a:spcAft>
              <a:buNone/>
            </a:pPr>
            <a:endParaRPr lang="fr-CA" sz="1600" dirty="0" smtClean="0">
              <a:latin typeface="Times New Roman"/>
              <a:cs typeface="Times New Roman"/>
            </a:endParaRPr>
          </a:p>
          <a:p>
            <a:pPr marL="0" indent="0">
              <a:spcBef>
                <a:spcPts val="0"/>
              </a:spcBef>
              <a:spcAft>
                <a:spcPts val="1200"/>
              </a:spcAft>
              <a:buNone/>
            </a:pP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abeilles sont des insectes ayant une organisation sociale hautement élaborée. Il existe trois sortes d’abeilles : la reine, les faux-bourdons et les ouvrières. Chacune a des responsabilités distinctes dans la ruche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La </a:t>
            </a:r>
            <a:r>
              <a:rPr lang="fr-CA" sz="1600" dirty="0">
                <a:latin typeface="Times New Roman"/>
                <a:cs typeface="Times New Roman"/>
              </a:rPr>
              <a:t>reine est la plus grosse abeille de la ruche. Son rôle consiste à pondre les œufs qui donneront naissance à toutes les autres abeilles de la colonie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faux-bourdons sont les abeilles mâles de la colonie. Ils assurent la fécondation d’une future reine</a:t>
            </a:r>
            <a:r>
              <a:rPr lang="fr-CA" sz="1600" dirty="0" smtClean="0">
                <a:latin typeface="Times New Roman"/>
                <a:cs typeface="Times New Roman"/>
              </a:rPr>
              <a:t>.</a:t>
            </a:r>
            <a:endParaRPr lang="fr-CA" sz="1600" b="1" dirty="0" smtClean="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 </a:t>
            </a:r>
            <a:endParaRPr lang="fr-CA" sz="1600" dirty="0" smtClean="0">
              <a:latin typeface="Times New Roman"/>
              <a:cs typeface="Times New Roman"/>
            </a:endParaRPr>
          </a:p>
        </p:txBody>
      </p:sp>
      <p:pic>
        <p:nvPicPr>
          <p:cNvPr id="6" name="Image 5"/>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611560" y="260648"/>
            <a:ext cx="734315" cy="648072"/>
          </a:xfrm>
          <a:prstGeom prst="rect">
            <a:avLst/>
          </a:prstGeom>
        </p:spPr>
      </p:pic>
    </p:spTree>
    <p:extLst>
      <p:ext uri="{BB962C8B-B14F-4D97-AF65-F5344CB8AC3E}">
        <p14:creationId xmlns:p14="http://schemas.microsoft.com/office/powerpoint/2010/main" val="1820258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2132856"/>
            <a:ext cx="504056"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Rectangle 4"/>
          <p:cNvSpPr/>
          <p:nvPr/>
        </p:nvSpPr>
        <p:spPr>
          <a:xfrm>
            <a:off x="3779912" y="1268760"/>
            <a:ext cx="1656184"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12</a:t>
            </a:fld>
            <a:endParaRPr lang="fr-CA"/>
          </a:p>
        </p:txBody>
      </p:sp>
      <p:sp>
        <p:nvSpPr>
          <p:cNvPr id="9" name="Espace réservé du contenu 2"/>
          <p:cNvSpPr>
            <a:spLocks noGrp="1"/>
          </p:cNvSpPr>
          <p:nvPr>
            <p:ph idx="1"/>
          </p:nvPr>
        </p:nvSpPr>
        <p:spPr>
          <a:xfrm>
            <a:off x="457200" y="332656"/>
            <a:ext cx="8219256" cy="6336704"/>
          </a:xfrm>
        </p:spPr>
        <p:txBody>
          <a:bodyPr>
            <a:noAutofit/>
          </a:bodyPr>
          <a:lstStyle/>
          <a:p>
            <a:pPr marL="0" indent="0">
              <a:spcBef>
                <a:spcPts val="0"/>
              </a:spcBef>
              <a:spcAft>
                <a:spcPts val="1200"/>
              </a:spcAft>
              <a:buNone/>
            </a:pPr>
            <a:endParaRPr lang="fr-CA" sz="1600" dirty="0" smtClean="0">
              <a:latin typeface="Times New Roman"/>
              <a:cs typeface="Times New Roman"/>
            </a:endParaRPr>
          </a:p>
          <a:p>
            <a:pPr marL="0" indent="0">
              <a:spcBef>
                <a:spcPts val="0"/>
              </a:spcBef>
              <a:spcAft>
                <a:spcPts val="1200"/>
              </a:spcAft>
              <a:buNone/>
            </a:pP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abeilles sont des insectes ayant une organisation sociale hautement élaborée. Il existe trois sortes d’abeilles : la reine, les faux-bourdons et les ouvrières. Chacune a des responsabilités distinctes dans la ruche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La </a:t>
            </a:r>
            <a:r>
              <a:rPr lang="fr-CA" sz="1600" dirty="0">
                <a:latin typeface="Times New Roman"/>
                <a:cs typeface="Times New Roman"/>
              </a:rPr>
              <a:t>reine est la plus grosse abeille de la ruche. Son rôle consiste à pondre les œufs qui donneront naissance à toutes les autres abeilles de la colonie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faux-bourdons sont les abeilles mâles de la colonie. Ils assurent la fécondation d’une future reine</a:t>
            </a:r>
            <a:r>
              <a:rPr lang="fr-CA" sz="1600" dirty="0" smtClean="0">
                <a:latin typeface="Times New Roman"/>
                <a:cs typeface="Times New Roman"/>
              </a:rPr>
              <a:t>.</a:t>
            </a:r>
            <a:endParaRPr lang="fr-CA" sz="1600" b="1" dirty="0" smtClean="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 </a:t>
            </a:r>
            <a:endParaRPr lang="fr-CA" sz="1600" dirty="0" smtClean="0">
              <a:latin typeface="Times New Roman"/>
              <a:cs typeface="Times New Roman"/>
            </a:endParaRPr>
          </a:p>
        </p:txBody>
      </p:sp>
      <p:pic>
        <p:nvPicPr>
          <p:cNvPr id="7" name="Image 6"/>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611560" y="260648"/>
            <a:ext cx="734315" cy="648072"/>
          </a:xfrm>
          <a:prstGeom prst="rect">
            <a:avLst/>
          </a:prstGeom>
        </p:spPr>
      </p:pic>
    </p:spTree>
    <p:extLst>
      <p:ext uri="{BB962C8B-B14F-4D97-AF65-F5344CB8AC3E}">
        <p14:creationId xmlns:p14="http://schemas.microsoft.com/office/powerpoint/2010/main" val="192919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9592" y="2780928"/>
            <a:ext cx="1152128"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755576" y="2132856"/>
            <a:ext cx="504056"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Rectangle 4"/>
          <p:cNvSpPr/>
          <p:nvPr/>
        </p:nvSpPr>
        <p:spPr>
          <a:xfrm>
            <a:off x="3779912" y="1268760"/>
            <a:ext cx="1656184"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13</a:t>
            </a:fld>
            <a:endParaRPr lang="fr-CA"/>
          </a:p>
        </p:txBody>
      </p:sp>
      <p:sp>
        <p:nvSpPr>
          <p:cNvPr id="9" name="Espace réservé du contenu 2"/>
          <p:cNvSpPr>
            <a:spLocks noGrp="1"/>
          </p:cNvSpPr>
          <p:nvPr>
            <p:ph idx="1"/>
          </p:nvPr>
        </p:nvSpPr>
        <p:spPr>
          <a:xfrm>
            <a:off x="457200" y="332656"/>
            <a:ext cx="8219256" cy="6336704"/>
          </a:xfrm>
        </p:spPr>
        <p:txBody>
          <a:bodyPr>
            <a:noAutofit/>
          </a:bodyPr>
          <a:lstStyle/>
          <a:p>
            <a:pPr marL="0" indent="0">
              <a:spcBef>
                <a:spcPts val="0"/>
              </a:spcBef>
              <a:spcAft>
                <a:spcPts val="1200"/>
              </a:spcAft>
              <a:buNone/>
            </a:pPr>
            <a:endParaRPr lang="fr-CA" sz="1600" dirty="0" smtClean="0">
              <a:latin typeface="Times New Roman"/>
              <a:cs typeface="Times New Roman"/>
            </a:endParaRPr>
          </a:p>
          <a:p>
            <a:pPr marL="0" indent="0">
              <a:spcBef>
                <a:spcPts val="0"/>
              </a:spcBef>
              <a:spcAft>
                <a:spcPts val="1200"/>
              </a:spcAft>
              <a:buNone/>
            </a:pP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abeilles sont des insectes ayant une organisation sociale hautement élaborée. Il existe trois sortes d’abeilles : la reine, les faux-bourdons et les ouvrières. Chacune a des responsabilités distinctes dans la ruche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La </a:t>
            </a:r>
            <a:r>
              <a:rPr lang="fr-CA" sz="1600" dirty="0">
                <a:latin typeface="Times New Roman"/>
                <a:cs typeface="Times New Roman"/>
              </a:rPr>
              <a:t>reine est la plus grosse abeille de la ruche. Son rôle consiste à pondre les œufs qui donneront naissance à toutes les autres abeilles de la colonie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faux-bourdons sont les abeilles mâles de la colonie. Ils assurent la fécondation d’une future reine</a:t>
            </a:r>
            <a:r>
              <a:rPr lang="fr-CA" sz="1600" dirty="0" smtClean="0">
                <a:latin typeface="Times New Roman"/>
                <a:cs typeface="Times New Roman"/>
              </a:rPr>
              <a:t>.</a:t>
            </a:r>
            <a:endParaRPr lang="fr-CA" sz="1600" b="1" dirty="0" smtClean="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 </a:t>
            </a:r>
            <a:endParaRPr lang="fr-CA" sz="1600" dirty="0" smtClean="0">
              <a:latin typeface="Times New Roman"/>
              <a:cs typeface="Times New Roman"/>
            </a:endParaRPr>
          </a:p>
        </p:txBody>
      </p:sp>
      <p:pic>
        <p:nvPicPr>
          <p:cNvPr id="8" name="Image 7"/>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611560" y="260648"/>
            <a:ext cx="734315" cy="648072"/>
          </a:xfrm>
          <a:prstGeom prst="rect">
            <a:avLst/>
          </a:prstGeom>
        </p:spPr>
      </p:pic>
    </p:spTree>
    <p:extLst>
      <p:ext uri="{BB962C8B-B14F-4D97-AF65-F5344CB8AC3E}">
        <p14:creationId xmlns:p14="http://schemas.microsoft.com/office/powerpoint/2010/main" val="201830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99592" y="3429000"/>
            <a:ext cx="792088"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a:off x="899592" y="2780928"/>
            <a:ext cx="1152128"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755576" y="2132856"/>
            <a:ext cx="504056"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Rectangle 4"/>
          <p:cNvSpPr/>
          <p:nvPr/>
        </p:nvSpPr>
        <p:spPr>
          <a:xfrm>
            <a:off x="3779912" y="1268760"/>
            <a:ext cx="1656184"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14</a:t>
            </a:fld>
            <a:endParaRPr lang="fr-CA"/>
          </a:p>
        </p:txBody>
      </p:sp>
      <p:sp>
        <p:nvSpPr>
          <p:cNvPr id="9" name="Espace réservé du contenu 2"/>
          <p:cNvSpPr>
            <a:spLocks noGrp="1"/>
          </p:cNvSpPr>
          <p:nvPr>
            <p:ph idx="1"/>
          </p:nvPr>
        </p:nvSpPr>
        <p:spPr>
          <a:xfrm>
            <a:off x="457200" y="332656"/>
            <a:ext cx="8219256" cy="6336704"/>
          </a:xfrm>
        </p:spPr>
        <p:txBody>
          <a:bodyPr>
            <a:noAutofit/>
          </a:bodyPr>
          <a:lstStyle/>
          <a:p>
            <a:pPr marL="0" indent="0">
              <a:spcBef>
                <a:spcPts val="0"/>
              </a:spcBef>
              <a:spcAft>
                <a:spcPts val="1200"/>
              </a:spcAft>
              <a:buNone/>
            </a:pPr>
            <a:endParaRPr lang="fr-CA" sz="1600" dirty="0" smtClean="0">
              <a:latin typeface="Times New Roman"/>
              <a:cs typeface="Times New Roman"/>
            </a:endParaRPr>
          </a:p>
          <a:p>
            <a:pPr marL="0" indent="0">
              <a:spcBef>
                <a:spcPts val="0"/>
              </a:spcBef>
              <a:spcAft>
                <a:spcPts val="1200"/>
              </a:spcAft>
              <a:buNone/>
            </a:pP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abeilles sont des insectes ayant une organisation sociale hautement élaborée. Il existe trois sortes d’abeilles : la reine, les faux-bourdons et les ouvrières. Chacune a des responsabilités distinctes dans la ruche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La </a:t>
            </a:r>
            <a:r>
              <a:rPr lang="fr-CA" sz="1600" dirty="0">
                <a:latin typeface="Times New Roman"/>
                <a:cs typeface="Times New Roman"/>
              </a:rPr>
              <a:t>reine est la plus grosse abeille de la ruche. Son rôle consiste à pondre les œufs qui donneront naissance à toutes les autres abeilles de la colonie</a:t>
            </a:r>
            <a:r>
              <a:rPr lang="fr-CA" sz="1600" dirty="0" smtClean="0">
                <a:latin typeface="Times New Roman"/>
                <a:cs typeface="Times New Roman"/>
              </a:rPr>
              <a:t>.</a:t>
            </a:r>
            <a:endParaRPr lang="fr-CA" sz="1600" dirty="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faux-bourdons sont les abeilles mâles de la colonie. Ils assurent la fécondation d’une future reine</a:t>
            </a:r>
            <a:r>
              <a:rPr lang="fr-CA" sz="1600" dirty="0" smtClean="0">
                <a:latin typeface="Times New Roman"/>
                <a:cs typeface="Times New Roman"/>
              </a:rPr>
              <a:t>.</a:t>
            </a:r>
            <a:endParaRPr lang="fr-CA" sz="1600" b="1" dirty="0" smtClean="0">
              <a:latin typeface="Times New Roman"/>
              <a:cs typeface="Times New Roman"/>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 </a:t>
            </a:r>
            <a:endParaRPr lang="fr-CA" sz="1600" dirty="0" smtClean="0">
              <a:latin typeface="Times New Roman"/>
              <a:cs typeface="Times New Roman"/>
            </a:endParaRPr>
          </a:p>
        </p:txBody>
      </p:sp>
      <p:pic>
        <p:nvPicPr>
          <p:cNvPr id="10" name="Image 9"/>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611560" y="260648"/>
            <a:ext cx="734315" cy="648072"/>
          </a:xfrm>
          <a:prstGeom prst="rect">
            <a:avLst/>
          </a:prstGeom>
        </p:spPr>
      </p:pic>
    </p:spTree>
    <p:extLst>
      <p:ext uri="{BB962C8B-B14F-4D97-AF65-F5344CB8AC3E}">
        <p14:creationId xmlns:p14="http://schemas.microsoft.com/office/powerpoint/2010/main" val="399350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79912" y="1268760"/>
            <a:ext cx="1656184"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4" name="Rectangle 13"/>
          <p:cNvSpPr/>
          <p:nvPr/>
        </p:nvSpPr>
        <p:spPr>
          <a:xfrm>
            <a:off x="827584" y="4653136"/>
            <a:ext cx="792088"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Rectangle 12"/>
          <p:cNvSpPr/>
          <p:nvPr/>
        </p:nvSpPr>
        <p:spPr>
          <a:xfrm>
            <a:off x="899592" y="3573016"/>
            <a:ext cx="1152128"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Rectangle 11"/>
          <p:cNvSpPr/>
          <p:nvPr/>
        </p:nvSpPr>
        <p:spPr>
          <a:xfrm>
            <a:off x="827584" y="2564904"/>
            <a:ext cx="432048"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15</a:t>
            </a:fld>
            <a:endParaRPr lang="fr-CA"/>
          </a:p>
        </p:txBody>
      </p:sp>
      <p:sp>
        <p:nvSpPr>
          <p:cNvPr id="10" name="Espace réservé du contenu 2"/>
          <p:cNvSpPr>
            <a:spLocks noGrp="1"/>
          </p:cNvSpPr>
          <p:nvPr>
            <p:ph idx="1"/>
          </p:nvPr>
        </p:nvSpPr>
        <p:spPr>
          <a:xfrm>
            <a:off x="457200" y="332656"/>
            <a:ext cx="8219256" cy="6336704"/>
          </a:xfrm>
        </p:spPr>
        <p:txBody>
          <a:bodyPr>
            <a:noAutofit/>
          </a:bodyPr>
          <a:lstStyle/>
          <a:p>
            <a:pPr marL="0" indent="0">
              <a:spcBef>
                <a:spcPts val="0"/>
              </a:spcBef>
              <a:spcAft>
                <a:spcPts val="1200"/>
              </a:spcAft>
              <a:buNone/>
            </a:pPr>
            <a:endParaRPr lang="fr-CA" sz="1600" dirty="0" smtClean="0">
              <a:latin typeface="Times New Roman"/>
              <a:cs typeface="Times New Roman"/>
            </a:endParaRPr>
          </a:p>
          <a:p>
            <a:pPr marL="0" indent="0">
              <a:spcBef>
                <a:spcPts val="0"/>
              </a:spcBef>
              <a:spcAft>
                <a:spcPts val="1200"/>
              </a:spcAft>
              <a:buNone/>
            </a:pPr>
            <a:r>
              <a:rPr lang="fr-CA" sz="1800" b="1" dirty="0" smtClean="0">
                <a:latin typeface="Arial"/>
                <a:cs typeface="Arial"/>
              </a:rPr>
              <a:t>	L’organisation sociale des abeilles</a:t>
            </a: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abeilles sont des insectes ayant une organisation sociale hautement élaborée. Il existe trois sortes d’abeilles : la reine, les faux-bourdons et les ouvrières. Chacune a des responsabilités distinctes dans la ruche</a:t>
            </a:r>
            <a:r>
              <a:rPr lang="fr-CA" sz="1600" dirty="0" smtClean="0">
                <a:latin typeface="Times New Roman"/>
                <a:cs typeface="Times New Roman"/>
              </a:rPr>
              <a:t>.</a:t>
            </a:r>
          </a:p>
          <a:p>
            <a:pPr marL="0" indent="0">
              <a:spcBef>
                <a:spcPts val="0"/>
              </a:spcBef>
              <a:spcAft>
                <a:spcPts val="1200"/>
              </a:spcAft>
              <a:buNone/>
            </a:pPr>
            <a:r>
              <a:rPr lang="fr-CA" sz="1600" b="1" dirty="0" smtClean="0">
                <a:latin typeface="Arial"/>
                <a:cs typeface="Arial"/>
              </a:rPr>
              <a:t>La reine</a:t>
            </a:r>
            <a:endParaRPr lang="fr-CA" sz="1600" b="1" dirty="0">
              <a:latin typeface="Arial"/>
              <a:cs typeface="Arial"/>
            </a:endParaRPr>
          </a:p>
          <a:p>
            <a:pPr marL="0" indent="0">
              <a:spcBef>
                <a:spcPts val="0"/>
              </a:spcBef>
              <a:spcAft>
                <a:spcPts val="1200"/>
              </a:spcAft>
              <a:buNone/>
            </a:pPr>
            <a:r>
              <a:rPr lang="fr-CA" sz="1600" dirty="0" smtClean="0">
                <a:latin typeface="Times New Roman"/>
                <a:cs typeface="Times New Roman"/>
              </a:rPr>
              <a:t>La </a:t>
            </a:r>
            <a:r>
              <a:rPr lang="fr-CA" sz="1600" dirty="0">
                <a:latin typeface="Times New Roman"/>
                <a:cs typeface="Times New Roman"/>
              </a:rPr>
              <a:t>reine est la plus grosse abeille de la ruche. Son rôle consiste à pondre les œufs qui donneront naissance à toutes les autres abeilles de la colonie</a:t>
            </a:r>
            <a:r>
              <a:rPr lang="fr-CA" sz="1600" dirty="0" smtClean="0">
                <a:latin typeface="Times New Roman"/>
                <a:cs typeface="Times New Roman"/>
              </a:rPr>
              <a:t>.</a:t>
            </a:r>
          </a:p>
          <a:p>
            <a:pPr marL="0" indent="0">
              <a:spcBef>
                <a:spcPts val="0"/>
              </a:spcBef>
              <a:spcAft>
                <a:spcPts val="1200"/>
              </a:spcAft>
              <a:buNone/>
            </a:pPr>
            <a:r>
              <a:rPr lang="fr-CA" sz="1600" b="1" dirty="0" smtClean="0">
                <a:latin typeface="Arial"/>
                <a:cs typeface="Arial"/>
              </a:rPr>
              <a:t>Les faux-bourdons</a:t>
            </a:r>
            <a:endParaRPr lang="fr-CA" sz="1600" b="1" dirty="0">
              <a:latin typeface="Arial"/>
              <a:cs typeface="Arial"/>
            </a:endParaRP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faux-bourdons sont les abeilles mâles de la colonie. Ils assurent la fécondation d’une future reine</a:t>
            </a:r>
            <a:r>
              <a:rPr lang="fr-CA" sz="1600" dirty="0" smtClean="0">
                <a:latin typeface="Times New Roman"/>
                <a:cs typeface="Times New Roman"/>
              </a:rPr>
              <a:t>.</a:t>
            </a:r>
          </a:p>
          <a:p>
            <a:pPr marL="0" indent="0">
              <a:spcBef>
                <a:spcPts val="0"/>
              </a:spcBef>
              <a:spcAft>
                <a:spcPts val="1200"/>
              </a:spcAft>
              <a:buNone/>
            </a:pPr>
            <a:r>
              <a:rPr lang="fr-CA" sz="1600" b="1" dirty="0" smtClean="0">
                <a:latin typeface="Arial"/>
                <a:cs typeface="Arial"/>
              </a:rPr>
              <a:t>Les ouvrières</a:t>
            </a:r>
          </a:p>
          <a:p>
            <a:pPr marL="0" indent="0">
              <a:spcBef>
                <a:spcPts val="0"/>
              </a:spcBef>
              <a:spcAft>
                <a:spcPts val="1200"/>
              </a:spcAft>
              <a:buNone/>
            </a:pPr>
            <a:r>
              <a:rPr lang="fr-CA" sz="1600" dirty="0" smtClean="0">
                <a:latin typeface="Times New Roman"/>
                <a:cs typeface="Times New Roman"/>
              </a:rPr>
              <a:t>Les </a:t>
            </a:r>
            <a:r>
              <a:rPr lang="fr-CA" sz="16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 </a:t>
            </a:r>
            <a:endParaRPr lang="fr-CA" sz="1600" dirty="0" smtClean="0">
              <a:latin typeface="Times New Roman"/>
              <a:cs typeface="Times New Roman"/>
            </a:endParaRPr>
          </a:p>
        </p:txBody>
      </p:sp>
      <p:pic>
        <p:nvPicPr>
          <p:cNvPr id="15" name="Image 14"/>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720080" cy="864096"/>
          </a:xfrm>
          <a:prstGeom prst="rect">
            <a:avLst/>
          </a:prstGeom>
        </p:spPr>
      </p:pic>
      <p:sp>
        <p:nvSpPr>
          <p:cNvPr id="3" name="Flèche vers la droite 2"/>
          <p:cNvSpPr/>
          <p:nvPr/>
        </p:nvSpPr>
        <p:spPr>
          <a:xfrm>
            <a:off x="107504" y="2060848"/>
            <a:ext cx="36004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6" name="Flèche vers la droite 15"/>
          <p:cNvSpPr/>
          <p:nvPr/>
        </p:nvSpPr>
        <p:spPr>
          <a:xfrm>
            <a:off x="107504" y="3068960"/>
            <a:ext cx="36004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7" name="Flèche vers la droite 16"/>
          <p:cNvSpPr/>
          <p:nvPr/>
        </p:nvSpPr>
        <p:spPr>
          <a:xfrm>
            <a:off x="107504" y="4149080"/>
            <a:ext cx="36004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2295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568952" cy="6408712"/>
          </a:xfrm>
        </p:spPr>
        <p:txBody>
          <a:bodyPr>
            <a:normAutofit fontScale="92500" lnSpcReduction="20000"/>
          </a:bodyPr>
          <a:lstStyle/>
          <a:p>
            <a:pPr marL="0" indent="0">
              <a:lnSpc>
                <a:spcPct val="120000"/>
              </a:lnSpc>
              <a:buNone/>
            </a:pPr>
            <a:r>
              <a:rPr lang="fr-CA" sz="1800" b="1" dirty="0">
                <a:latin typeface="Arial"/>
                <a:cs typeface="Arial"/>
              </a:rPr>
              <a:t> </a:t>
            </a:r>
            <a:r>
              <a:rPr lang="fr-CA" sz="1800" b="1" dirty="0" smtClean="0">
                <a:latin typeface="Arial"/>
                <a:cs typeface="Arial"/>
              </a:rPr>
              <a:t>            Les </a:t>
            </a:r>
            <a:r>
              <a:rPr lang="fr-CA" sz="1800" b="1" dirty="0">
                <a:latin typeface="Arial"/>
                <a:cs typeface="Arial"/>
              </a:rPr>
              <a:t>abeilles </a:t>
            </a:r>
            <a:r>
              <a:rPr lang="fr-CA" sz="1800" b="1" dirty="0" smtClean="0">
                <a:latin typeface="Arial"/>
                <a:cs typeface="Arial"/>
              </a:rPr>
              <a:t>domestiques</a:t>
            </a:r>
          </a:p>
          <a:p>
            <a:pPr marL="0" indent="0">
              <a:lnSpc>
                <a:spcPct val="130000"/>
              </a:lnSpc>
              <a:buNone/>
            </a:pPr>
            <a:endParaRPr lang="fr-CA" sz="1500" b="1"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abeilles domestiques sont </a:t>
            </a:r>
            <a:r>
              <a:rPr lang="fr-CA" sz="1500" dirty="0">
                <a:latin typeface="Times New Roman"/>
                <a:cs typeface="Times New Roman"/>
              </a:rPr>
              <a:t>les insectes qui produisent le miel à partir du pollen de trèfles, de bleuets et de framboisiers, par exemple.</a:t>
            </a:r>
            <a:r>
              <a:rPr lang="fr-CA" sz="1500" i="1" dirty="0">
                <a:latin typeface="Times New Roman"/>
                <a:cs typeface="Times New Roman"/>
              </a:rPr>
              <a:t> </a:t>
            </a:r>
            <a:r>
              <a:rPr lang="fr-CA" sz="1500" dirty="0">
                <a:latin typeface="Times New Roman"/>
                <a:cs typeface="Times New Roman"/>
              </a:rPr>
              <a:t>La production du miel nécessite une bonne répartition des rôles et nécessite beaucoup de travail de la part de si petites créatures. La fabrication du miel est un processus complexe. La fabrication du miel comporte plusieurs étapes</a:t>
            </a:r>
            <a:r>
              <a:rPr lang="fr-CA" sz="1500" dirty="0" smtClean="0">
                <a:latin typeface="Times New Roman"/>
                <a:cs typeface="Times New Roman"/>
              </a:rPr>
              <a:t>.</a:t>
            </a:r>
            <a:endParaRPr lang="fr-CA" sz="1500" dirty="0">
              <a:latin typeface="Times New Roman"/>
              <a:cs typeface="Times New Roman"/>
            </a:endParaRPr>
          </a:p>
          <a:p>
            <a:pPr marL="0" indent="0">
              <a:lnSpc>
                <a:spcPct val="130000"/>
              </a:lnSpc>
              <a:spcBef>
                <a:spcPts val="0"/>
              </a:spcBef>
              <a:spcAft>
                <a:spcPts val="1200"/>
              </a:spcAft>
              <a:buNone/>
            </a:pPr>
            <a:r>
              <a:rPr lang="fr-CA" sz="1600" b="1" dirty="0">
                <a:latin typeface="Arial"/>
                <a:cs typeface="Arial"/>
              </a:rPr>
              <a:t>L’organisation sociale des </a:t>
            </a:r>
            <a:r>
              <a:rPr lang="fr-CA" sz="1600" b="1" dirty="0" smtClean="0">
                <a:latin typeface="Arial"/>
                <a:cs typeface="Arial"/>
              </a:rPr>
              <a:t>abeilles</a:t>
            </a:r>
            <a:endParaRPr lang="fr-CA" sz="1600" dirty="0" smtClean="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abeilles sont des </a:t>
            </a:r>
            <a:r>
              <a:rPr lang="fr-CA" sz="1500" dirty="0" smtClean="0">
                <a:latin typeface="Times New Roman"/>
                <a:cs typeface="Times New Roman"/>
              </a:rPr>
              <a:t>insectes </a:t>
            </a:r>
            <a:r>
              <a:rPr lang="fr-CA" sz="1500" dirty="0">
                <a:latin typeface="Times New Roman"/>
                <a:cs typeface="Times New Roman"/>
              </a:rPr>
              <a:t>ayant une organisation sociale hautement élaborée. Il existe trois sortes d’abeilles : la reine, les faux-bourdons et les ouvrières. Chacune a des responsabilités distinctes dans la ruche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a:latin typeface="Times New Roman"/>
                <a:cs typeface="Times New Roman"/>
              </a:rPr>
              <a:t>La </a:t>
            </a:r>
            <a:r>
              <a:rPr lang="fr-CA" sz="1600" b="1" dirty="0" smtClean="0">
                <a:latin typeface="Times New Roman"/>
                <a:cs typeface="Times New Roman"/>
              </a:rPr>
              <a:t>reine</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La </a:t>
            </a:r>
            <a:r>
              <a:rPr lang="fr-CA" sz="1500" dirty="0">
                <a:latin typeface="Times New Roman"/>
                <a:cs typeface="Times New Roman"/>
              </a:rPr>
              <a:t>reine est la plus grosse abeille de la ruche. Son rôle consiste à pondre les œufs qui donneront naissance à toutes les autres abeilles de la colonie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faux-bourdons</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faux-bourdons sont les abeilles mâles de la colonie. Ils assurent la fécondation d’une future reine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ouvrières</a:t>
            </a: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a:t>
            </a:r>
            <a:r>
              <a:rPr lang="fr-CA" sz="1600" dirty="0">
                <a:latin typeface="Times New Roman"/>
                <a:cs typeface="Times New Roman"/>
              </a:rPr>
              <a:t>. </a:t>
            </a:r>
            <a:endParaRPr lang="fr-CA" sz="1600" dirty="0" smtClean="0">
              <a:latin typeface="Times New Roman"/>
              <a:cs typeface="Times New Roman"/>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16</a:t>
            </a:fld>
            <a:endParaRPr lang="fr-CA" dirty="0"/>
          </a:p>
        </p:txBody>
      </p:sp>
      <p:pic>
        <p:nvPicPr>
          <p:cNvPr id="5" name="Image 4"/>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3917585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20072" y="1412776"/>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3" name="Rectangle 12"/>
          <p:cNvSpPr/>
          <p:nvPr/>
        </p:nvSpPr>
        <p:spPr>
          <a:xfrm>
            <a:off x="1043608" y="1628800"/>
            <a:ext cx="115212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2" name="Rectangle 11"/>
          <p:cNvSpPr/>
          <p:nvPr/>
        </p:nvSpPr>
        <p:spPr>
          <a:xfrm>
            <a:off x="323528" y="1412776"/>
            <a:ext cx="50405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1" name="Rectangle 10"/>
          <p:cNvSpPr/>
          <p:nvPr/>
        </p:nvSpPr>
        <p:spPr>
          <a:xfrm>
            <a:off x="7687652" y="1196752"/>
            <a:ext cx="91679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9" name="Rectangle 8"/>
          <p:cNvSpPr/>
          <p:nvPr/>
        </p:nvSpPr>
        <p:spPr>
          <a:xfrm>
            <a:off x="4932040" y="1196752"/>
            <a:ext cx="187220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8" name="Rectangle 7"/>
          <p:cNvSpPr/>
          <p:nvPr/>
        </p:nvSpPr>
        <p:spPr>
          <a:xfrm>
            <a:off x="3577843" y="980728"/>
            <a:ext cx="136815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7" name="Rectangle 6"/>
          <p:cNvSpPr/>
          <p:nvPr/>
        </p:nvSpPr>
        <p:spPr>
          <a:xfrm>
            <a:off x="625515" y="98072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3" name="Espace réservé du contenu 2"/>
          <p:cNvSpPr>
            <a:spLocks noGrp="1"/>
          </p:cNvSpPr>
          <p:nvPr>
            <p:ph idx="1"/>
          </p:nvPr>
        </p:nvSpPr>
        <p:spPr>
          <a:xfrm>
            <a:off x="251520" y="332656"/>
            <a:ext cx="8568952" cy="6408712"/>
          </a:xfrm>
        </p:spPr>
        <p:txBody>
          <a:bodyPr>
            <a:normAutofit fontScale="92500" lnSpcReduction="20000"/>
          </a:bodyPr>
          <a:lstStyle/>
          <a:p>
            <a:pPr marL="0" indent="0">
              <a:lnSpc>
                <a:spcPct val="120000"/>
              </a:lnSpc>
              <a:buNone/>
            </a:pPr>
            <a:r>
              <a:rPr lang="fr-CA" sz="1800" b="1" dirty="0">
                <a:latin typeface="Arial"/>
                <a:cs typeface="Arial"/>
              </a:rPr>
              <a:t> </a:t>
            </a:r>
            <a:r>
              <a:rPr lang="fr-CA" sz="1800" b="1" dirty="0" smtClean="0">
                <a:latin typeface="Arial"/>
                <a:cs typeface="Arial"/>
              </a:rPr>
              <a:t>            Les </a:t>
            </a:r>
            <a:r>
              <a:rPr lang="fr-CA" sz="1800" b="1" dirty="0">
                <a:latin typeface="Arial"/>
                <a:cs typeface="Arial"/>
              </a:rPr>
              <a:t>abeilles </a:t>
            </a:r>
            <a:r>
              <a:rPr lang="fr-CA" sz="1800" b="1" dirty="0" smtClean="0">
                <a:latin typeface="Arial"/>
                <a:cs typeface="Arial"/>
              </a:rPr>
              <a:t>domestiques</a:t>
            </a:r>
          </a:p>
          <a:p>
            <a:pPr marL="0" indent="0">
              <a:lnSpc>
                <a:spcPct val="130000"/>
              </a:lnSpc>
              <a:buNone/>
            </a:pPr>
            <a:endParaRPr lang="fr-CA" sz="1500" b="1"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abeilles domestiques sont </a:t>
            </a:r>
            <a:r>
              <a:rPr lang="fr-CA" sz="1500" dirty="0">
                <a:latin typeface="Times New Roman"/>
                <a:cs typeface="Times New Roman"/>
              </a:rPr>
              <a:t>les insectes qui produisent le miel à partir du pollen de trèfles, de bleuets et de framboisiers, par exemple.</a:t>
            </a:r>
            <a:r>
              <a:rPr lang="fr-CA" sz="1500" i="1" dirty="0">
                <a:latin typeface="Times New Roman"/>
                <a:cs typeface="Times New Roman"/>
              </a:rPr>
              <a:t> </a:t>
            </a:r>
            <a:r>
              <a:rPr lang="fr-CA" sz="1500" dirty="0">
                <a:latin typeface="Times New Roman"/>
                <a:cs typeface="Times New Roman"/>
              </a:rPr>
              <a:t>La production du miel nécessite une bonne répartition des rôles et nécessite beaucoup de travail de la part de si petites créatures. La fabrication du miel est un processus complexe. La fabrication du miel comporte plusieurs étapes</a:t>
            </a:r>
            <a:r>
              <a:rPr lang="fr-CA" sz="1500" dirty="0" smtClean="0">
                <a:latin typeface="Times New Roman"/>
                <a:cs typeface="Times New Roman"/>
              </a:rPr>
              <a:t>.</a:t>
            </a:r>
            <a:endParaRPr lang="fr-CA" sz="1500" dirty="0">
              <a:latin typeface="Times New Roman"/>
              <a:cs typeface="Times New Roman"/>
            </a:endParaRPr>
          </a:p>
          <a:p>
            <a:pPr marL="0" indent="0">
              <a:lnSpc>
                <a:spcPct val="130000"/>
              </a:lnSpc>
              <a:spcBef>
                <a:spcPts val="0"/>
              </a:spcBef>
              <a:spcAft>
                <a:spcPts val="1200"/>
              </a:spcAft>
              <a:buNone/>
            </a:pPr>
            <a:r>
              <a:rPr lang="fr-CA" sz="1600" b="1" dirty="0">
                <a:latin typeface="Arial"/>
                <a:cs typeface="Arial"/>
              </a:rPr>
              <a:t>L’organisation sociale des </a:t>
            </a:r>
            <a:r>
              <a:rPr lang="fr-CA" sz="1600" b="1" dirty="0" smtClean="0">
                <a:latin typeface="Arial"/>
                <a:cs typeface="Arial"/>
              </a:rPr>
              <a:t>abeilles</a:t>
            </a:r>
            <a:endParaRPr lang="fr-CA" sz="1600" dirty="0" smtClean="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abeilles sont des </a:t>
            </a:r>
            <a:r>
              <a:rPr lang="fr-CA" sz="1500" dirty="0" smtClean="0">
                <a:latin typeface="Times New Roman"/>
                <a:cs typeface="Times New Roman"/>
              </a:rPr>
              <a:t>insectes </a:t>
            </a:r>
            <a:r>
              <a:rPr lang="fr-CA" sz="1500" dirty="0">
                <a:latin typeface="Times New Roman"/>
                <a:cs typeface="Times New Roman"/>
              </a:rPr>
              <a:t>ayant une organisation sociale hautement élaborée. Il existe trois sortes d’abeilles : la reine, les faux-bourdons et les ouvrières. Chacune a des responsabilités distinctes dans la ruche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a:latin typeface="Times New Roman"/>
                <a:cs typeface="Times New Roman"/>
              </a:rPr>
              <a:t>La </a:t>
            </a:r>
            <a:r>
              <a:rPr lang="fr-CA" sz="1600" b="1" dirty="0" smtClean="0">
                <a:latin typeface="Times New Roman"/>
                <a:cs typeface="Times New Roman"/>
              </a:rPr>
              <a:t>reine</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La </a:t>
            </a:r>
            <a:r>
              <a:rPr lang="fr-CA" sz="1500" dirty="0">
                <a:latin typeface="Times New Roman"/>
                <a:cs typeface="Times New Roman"/>
              </a:rPr>
              <a:t>reine est la plus grosse abeille de la ruche. Son rôle consiste à pondre les œufs qui donneront naissance à toutes les autres abeilles de la colonie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faux-bourdons</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faux-bourdons sont les abeilles mâles de la colonie. Ils assurent la fécondation d’une future reine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ouvrières</a:t>
            </a: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a:t>
            </a:r>
            <a:r>
              <a:rPr lang="fr-CA" sz="1600" dirty="0">
                <a:latin typeface="Times New Roman"/>
                <a:cs typeface="Times New Roman"/>
              </a:rPr>
              <a:t>. </a:t>
            </a:r>
            <a:endParaRPr lang="fr-CA" sz="1600" dirty="0" smtClean="0">
              <a:latin typeface="Times New Roman"/>
              <a:cs typeface="Times New Roman"/>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17</a:t>
            </a:fld>
            <a:endParaRPr lang="fr-CA" dirty="0"/>
          </a:p>
        </p:txBody>
      </p:sp>
      <p:pic>
        <p:nvPicPr>
          <p:cNvPr id="5" name="Image 4"/>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206154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004048" y="3501008"/>
            <a:ext cx="115212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Rectangle 1"/>
          <p:cNvSpPr/>
          <p:nvPr/>
        </p:nvSpPr>
        <p:spPr>
          <a:xfrm>
            <a:off x="539552" y="3501008"/>
            <a:ext cx="43204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0" name="Rectangle 19"/>
          <p:cNvSpPr/>
          <p:nvPr/>
        </p:nvSpPr>
        <p:spPr>
          <a:xfrm>
            <a:off x="2483768" y="2708920"/>
            <a:ext cx="72008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9" name="Rectangle 18"/>
          <p:cNvSpPr/>
          <p:nvPr/>
        </p:nvSpPr>
        <p:spPr>
          <a:xfrm>
            <a:off x="1043608" y="2708920"/>
            <a:ext cx="100811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8" name="Rectangle 17"/>
          <p:cNvSpPr/>
          <p:nvPr/>
        </p:nvSpPr>
        <p:spPr>
          <a:xfrm>
            <a:off x="323528" y="2708920"/>
            <a:ext cx="36004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7" name="Rectangle 16"/>
          <p:cNvSpPr/>
          <p:nvPr/>
        </p:nvSpPr>
        <p:spPr>
          <a:xfrm>
            <a:off x="4355976" y="2708920"/>
            <a:ext cx="172819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6" name="Rectangle 15"/>
          <p:cNvSpPr/>
          <p:nvPr/>
        </p:nvSpPr>
        <p:spPr>
          <a:xfrm>
            <a:off x="3131840" y="242088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5" name="Rectangle 14"/>
          <p:cNvSpPr/>
          <p:nvPr/>
        </p:nvSpPr>
        <p:spPr>
          <a:xfrm>
            <a:off x="6732240" y="242088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4" name="Rectangle 13"/>
          <p:cNvSpPr/>
          <p:nvPr/>
        </p:nvSpPr>
        <p:spPr>
          <a:xfrm>
            <a:off x="5220072" y="1412776"/>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3" name="Rectangle 12"/>
          <p:cNvSpPr/>
          <p:nvPr/>
        </p:nvSpPr>
        <p:spPr>
          <a:xfrm>
            <a:off x="1043608" y="1628800"/>
            <a:ext cx="115212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2" name="Rectangle 11"/>
          <p:cNvSpPr/>
          <p:nvPr/>
        </p:nvSpPr>
        <p:spPr>
          <a:xfrm>
            <a:off x="323528" y="1412776"/>
            <a:ext cx="50405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1" name="Rectangle 10"/>
          <p:cNvSpPr/>
          <p:nvPr/>
        </p:nvSpPr>
        <p:spPr>
          <a:xfrm>
            <a:off x="7687652" y="1196752"/>
            <a:ext cx="91679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9" name="Rectangle 8"/>
          <p:cNvSpPr/>
          <p:nvPr/>
        </p:nvSpPr>
        <p:spPr>
          <a:xfrm>
            <a:off x="4932040" y="1196752"/>
            <a:ext cx="187220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8" name="Rectangle 7"/>
          <p:cNvSpPr/>
          <p:nvPr/>
        </p:nvSpPr>
        <p:spPr>
          <a:xfrm>
            <a:off x="3577843" y="980728"/>
            <a:ext cx="136815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7" name="Rectangle 6"/>
          <p:cNvSpPr/>
          <p:nvPr/>
        </p:nvSpPr>
        <p:spPr>
          <a:xfrm>
            <a:off x="625515" y="98072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3" name="Espace réservé du contenu 2"/>
          <p:cNvSpPr>
            <a:spLocks noGrp="1"/>
          </p:cNvSpPr>
          <p:nvPr>
            <p:ph idx="1"/>
          </p:nvPr>
        </p:nvSpPr>
        <p:spPr>
          <a:xfrm>
            <a:off x="251520" y="332656"/>
            <a:ext cx="8568952" cy="6624736"/>
          </a:xfrm>
        </p:spPr>
        <p:txBody>
          <a:bodyPr>
            <a:normAutofit fontScale="92500" lnSpcReduction="20000"/>
          </a:bodyPr>
          <a:lstStyle/>
          <a:p>
            <a:pPr marL="0" indent="0">
              <a:lnSpc>
                <a:spcPct val="120000"/>
              </a:lnSpc>
              <a:buNone/>
            </a:pPr>
            <a:r>
              <a:rPr lang="fr-CA" sz="1800" b="1" dirty="0">
                <a:latin typeface="Arial"/>
                <a:cs typeface="Arial"/>
              </a:rPr>
              <a:t> </a:t>
            </a:r>
            <a:r>
              <a:rPr lang="fr-CA" sz="1800" b="1" dirty="0" smtClean="0">
                <a:latin typeface="Arial"/>
                <a:cs typeface="Arial"/>
              </a:rPr>
              <a:t>            Les </a:t>
            </a:r>
            <a:r>
              <a:rPr lang="fr-CA" sz="1800" b="1" dirty="0">
                <a:latin typeface="Arial"/>
                <a:cs typeface="Arial"/>
              </a:rPr>
              <a:t>abeilles </a:t>
            </a:r>
            <a:r>
              <a:rPr lang="fr-CA" sz="1800" b="1" dirty="0" smtClean="0">
                <a:latin typeface="Arial"/>
                <a:cs typeface="Arial"/>
              </a:rPr>
              <a:t>domestiques</a:t>
            </a:r>
          </a:p>
          <a:p>
            <a:pPr marL="0" indent="0">
              <a:lnSpc>
                <a:spcPct val="130000"/>
              </a:lnSpc>
              <a:buNone/>
            </a:pPr>
            <a:endParaRPr lang="fr-CA" sz="1500" b="1"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abeilles domestiques sont </a:t>
            </a:r>
            <a:r>
              <a:rPr lang="fr-CA" sz="1500" dirty="0">
                <a:latin typeface="Times New Roman"/>
                <a:cs typeface="Times New Roman"/>
              </a:rPr>
              <a:t>les insectes qui produisent le miel à partir du pollen de trèfles, de bleuets et de framboisiers, par exemple.</a:t>
            </a:r>
            <a:r>
              <a:rPr lang="fr-CA" sz="1500" i="1" dirty="0">
                <a:latin typeface="Times New Roman"/>
                <a:cs typeface="Times New Roman"/>
              </a:rPr>
              <a:t> </a:t>
            </a:r>
            <a:r>
              <a:rPr lang="fr-CA" sz="1500" dirty="0">
                <a:latin typeface="Times New Roman"/>
                <a:cs typeface="Times New Roman"/>
              </a:rPr>
              <a:t>La production du miel nécessite une bonne répartition des rôles et nécessite beaucoup de travail de la part de si petites créatures. La fabrication du miel est un processus complexe. La fabrication du miel comporte plusieurs étapes</a:t>
            </a:r>
            <a:r>
              <a:rPr lang="fr-CA" sz="1500" dirty="0" smtClean="0">
                <a:latin typeface="Times New Roman"/>
                <a:cs typeface="Times New Roman"/>
              </a:rPr>
              <a:t>.</a:t>
            </a:r>
            <a:endParaRPr lang="fr-CA" sz="1500" dirty="0">
              <a:latin typeface="Times New Roman"/>
              <a:cs typeface="Times New Roman"/>
            </a:endParaRPr>
          </a:p>
          <a:p>
            <a:pPr marL="0" indent="0">
              <a:lnSpc>
                <a:spcPct val="130000"/>
              </a:lnSpc>
              <a:spcBef>
                <a:spcPts val="0"/>
              </a:spcBef>
              <a:spcAft>
                <a:spcPts val="1200"/>
              </a:spcAft>
              <a:buNone/>
            </a:pPr>
            <a:r>
              <a:rPr lang="fr-CA" sz="1600" b="1" dirty="0">
                <a:latin typeface="Arial"/>
                <a:cs typeface="Arial"/>
              </a:rPr>
              <a:t>L’organisation sociale des </a:t>
            </a:r>
            <a:r>
              <a:rPr lang="fr-CA" sz="1600" b="1" dirty="0" smtClean="0">
                <a:latin typeface="Arial"/>
                <a:cs typeface="Arial"/>
              </a:rPr>
              <a:t>abeilles</a:t>
            </a:r>
            <a:endParaRPr lang="fr-CA" sz="1600" dirty="0" smtClean="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abeilles sont des </a:t>
            </a:r>
            <a:r>
              <a:rPr lang="fr-CA" sz="1500" dirty="0" smtClean="0">
                <a:latin typeface="Times New Roman"/>
                <a:cs typeface="Times New Roman"/>
              </a:rPr>
              <a:t>insectes </a:t>
            </a:r>
            <a:r>
              <a:rPr lang="fr-CA" sz="1500" dirty="0">
                <a:latin typeface="Times New Roman"/>
                <a:cs typeface="Times New Roman"/>
              </a:rPr>
              <a:t>ayant une organisation sociale hautement élaborée. Il existe trois sortes d’abeilles : la reine, les faux-bourdons et les ouvrières. Chacune a des responsabilités distinctes dans la ruche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a:latin typeface="Times New Roman"/>
                <a:cs typeface="Times New Roman"/>
              </a:rPr>
              <a:t>La </a:t>
            </a:r>
            <a:r>
              <a:rPr lang="fr-CA" sz="1600" b="1" dirty="0" smtClean="0">
                <a:latin typeface="Times New Roman"/>
                <a:cs typeface="Times New Roman"/>
              </a:rPr>
              <a:t>reine</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La </a:t>
            </a:r>
            <a:r>
              <a:rPr lang="fr-CA" sz="1500" dirty="0">
                <a:latin typeface="Times New Roman"/>
                <a:cs typeface="Times New Roman"/>
              </a:rPr>
              <a:t>reine est la plus grosse abeille de la ruche. Son rôle consiste à pondre les œufs qui donneront naissance à toutes les autres abeilles de la colonie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faux-bourdons</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faux-bourdons sont les abeilles mâles de la colonie. Ils assurent la fécondation d’une future reine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ouvrières</a:t>
            </a: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a:t>
            </a:r>
            <a:r>
              <a:rPr lang="fr-CA" sz="1600" dirty="0">
                <a:latin typeface="Times New Roman"/>
                <a:cs typeface="Times New Roman"/>
              </a:rPr>
              <a:t>. </a:t>
            </a:r>
            <a:endParaRPr lang="fr-CA" sz="1600" dirty="0" smtClean="0">
              <a:latin typeface="Times New Roman"/>
              <a:cs typeface="Times New Roman"/>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18</a:t>
            </a:fld>
            <a:endParaRPr lang="fr-CA" dirty="0"/>
          </a:p>
        </p:txBody>
      </p:sp>
      <p:pic>
        <p:nvPicPr>
          <p:cNvPr id="5" name="Image 4"/>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3081838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364088" y="4509120"/>
            <a:ext cx="216024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611560" y="4509120"/>
            <a:ext cx="108012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1" name="Rectangle 20"/>
          <p:cNvSpPr/>
          <p:nvPr/>
        </p:nvSpPr>
        <p:spPr>
          <a:xfrm>
            <a:off x="5004048" y="3501008"/>
            <a:ext cx="115212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Rectangle 1"/>
          <p:cNvSpPr/>
          <p:nvPr/>
        </p:nvSpPr>
        <p:spPr>
          <a:xfrm>
            <a:off x="539552" y="3501008"/>
            <a:ext cx="43204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0" name="Rectangle 19"/>
          <p:cNvSpPr/>
          <p:nvPr/>
        </p:nvSpPr>
        <p:spPr>
          <a:xfrm>
            <a:off x="2483768" y="2708920"/>
            <a:ext cx="72008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9" name="Rectangle 18"/>
          <p:cNvSpPr/>
          <p:nvPr/>
        </p:nvSpPr>
        <p:spPr>
          <a:xfrm>
            <a:off x="1043608" y="2708920"/>
            <a:ext cx="100811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8" name="Rectangle 17"/>
          <p:cNvSpPr/>
          <p:nvPr/>
        </p:nvSpPr>
        <p:spPr>
          <a:xfrm>
            <a:off x="323528" y="2708920"/>
            <a:ext cx="36004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7" name="Rectangle 16"/>
          <p:cNvSpPr/>
          <p:nvPr/>
        </p:nvSpPr>
        <p:spPr>
          <a:xfrm>
            <a:off x="4355976" y="2708920"/>
            <a:ext cx="172819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6" name="Rectangle 15"/>
          <p:cNvSpPr/>
          <p:nvPr/>
        </p:nvSpPr>
        <p:spPr>
          <a:xfrm>
            <a:off x="3131840" y="242088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5" name="Rectangle 14"/>
          <p:cNvSpPr/>
          <p:nvPr/>
        </p:nvSpPr>
        <p:spPr>
          <a:xfrm>
            <a:off x="6732240" y="242088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4" name="Rectangle 13"/>
          <p:cNvSpPr/>
          <p:nvPr/>
        </p:nvSpPr>
        <p:spPr>
          <a:xfrm>
            <a:off x="5220072" y="1412776"/>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3" name="Rectangle 12"/>
          <p:cNvSpPr/>
          <p:nvPr/>
        </p:nvSpPr>
        <p:spPr>
          <a:xfrm>
            <a:off x="1043608" y="1628800"/>
            <a:ext cx="115212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2" name="Rectangle 11"/>
          <p:cNvSpPr/>
          <p:nvPr/>
        </p:nvSpPr>
        <p:spPr>
          <a:xfrm>
            <a:off x="323528" y="1412776"/>
            <a:ext cx="50405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1" name="Rectangle 10"/>
          <p:cNvSpPr/>
          <p:nvPr/>
        </p:nvSpPr>
        <p:spPr>
          <a:xfrm>
            <a:off x="7687652" y="1196752"/>
            <a:ext cx="91679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9" name="Rectangle 8"/>
          <p:cNvSpPr/>
          <p:nvPr/>
        </p:nvSpPr>
        <p:spPr>
          <a:xfrm>
            <a:off x="4932040" y="1196752"/>
            <a:ext cx="187220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8" name="Rectangle 7"/>
          <p:cNvSpPr/>
          <p:nvPr/>
        </p:nvSpPr>
        <p:spPr>
          <a:xfrm>
            <a:off x="3577843" y="980728"/>
            <a:ext cx="136815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7" name="Rectangle 6"/>
          <p:cNvSpPr/>
          <p:nvPr/>
        </p:nvSpPr>
        <p:spPr>
          <a:xfrm>
            <a:off x="625515" y="98072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3" name="Espace réservé du contenu 2"/>
          <p:cNvSpPr>
            <a:spLocks noGrp="1"/>
          </p:cNvSpPr>
          <p:nvPr>
            <p:ph idx="1"/>
          </p:nvPr>
        </p:nvSpPr>
        <p:spPr>
          <a:xfrm>
            <a:off x="251520" y="332656"/>
            <a:ext cx="8568952" cy="6624736"/>
          </a:xfrm>
        </p:spPr>
        <p:txBody>
          <a:bodyPr>
            <a:normAutofit fontScale="92500" lnSpcReduction="20000"/>
          </a:bodyPr>
          <a:lstStyle/>
          <a:p>
            <a:pPr marL="0" indent="0">
              <a:lnSpc>
                <a:spcPct val="120000"/>
              </a:lnSpc>
              <a:buNone/>
            </a:pPr>
            <a:r>
              <a:rPr lang="fr-CA" sz="1800" b="1" dirty="0">
                <a:latin typeface="Arial"/>
                <a:cs typeface="Arial"/>
              </a:rPr>
              <a:t> </a:t>
            </a:r>
            <a:r>
              <a:rPr lang="fr-CA" sz="1800" b="1" dirty="0" smtClean="0">
                <a:latin typeface="Arial"/>
                <a:cs typeface="Arial"/>
              </a:rPr>
              <a:t>            Les </a:t>
            </a:r>
            <a:r>
              <a:rPr lang="fr-CA" sz="1800" b="1" dirty="0">
                <a:latin typeface="Arial"/>
                <a:cs typeface="Arial"/>
              </a:rPr>
              <a:t>abeilles </a:t>
            </a:r>
            <a:r>
              <a:rPr lang="fr-CA" sz="1800" b="1" dirty="0" smtClean="0">
                <a:latin typeface="Arial"/>
                <a:cs typeface="Arial"/>
              </a:rPr>
              <a:t>domestiques</a:t>
            </a:r>
          </a:p>
          <a:p>
            <a:pPr marL="0" indent="0">
              <a:lnSpc>
                <a:spcPct val="130000"/>
              </a:lnSpc>
              <a:buNone/>
            </a:pPr>
            <a:endParaRPr lang="fr-CA" sz="1500" b="1"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abeilles domestiques sont </a:t>
            </a:r>
            <a:r>
              <a:rPr lang="fr-CA" sz="1500" dirty="0">
                <a:latin typeface="Times New Roman"/>
                <a:cs typeface="Times New Roman"/>
              </a:rPr>
              <a:t>les insectes qui produisent le miel à partir du pollen de trèfles, de bleuets et de framboisiers, par exemple.</a:t>
            </a:r>
            <a:r>
              <a:rPr lang="fr-CA" sz="1500" i="1" dirty="0">
                <a:latin typeface="Times New Roman"/>
                <a:cs typeface="Times New Roman"/>
              </a:rPr>
              <a:t> </a:t>
            </a:r>
            <a:r>
              <a:rPr lang="fr-CA" sz="1500" dirty="0">
                <a:latin typeface="Times New Roman"/>
                <a:cs typeface="Times New Roman"/>
              </a:rPr>
              <a:t>La production du miel nécessite une bonne répartition des rôles et nécessite beaucoup de travail de la part de si petites créatures. La fabrication du miel est un processus complexe. La fabrication du miel comporte plusieurs étapes</a:t>
            </a:r>
            <a:r>
              <a:rPr lang="fr-CA" sz="1500" dirty="0" smtClean="0">
                <a:latin typeface="Times New Roman"/>
                <a:cs typeface="Times New Roman"/>
              </a:rPr>
              <a:t>.</a:t>
            </a:r>
            <a:endParaRPr lang="fr-CA" sz="1500" dirty="0">
              <a:latin typeface="Times New Roman"/>
              <a:cs typeface="Times New Roman"/>
            </a:endParaRPr>
          </a:p>
          <a:p>
            <a:pPr marL="0" indent="0">
              <a:lnSpc>
                <a:spcPct val="130000"/>
              </a:lnSpc>
              <a:spcBef>
                <a:spcPts val="0"/>
              </a:spcBef>
              <a:spcAft>
                <a:spcPts val="1200"/>
              </a:spcAft>
              <a:buNone/>
            </a:pPr>
            <a:r>
              <a:rPr lang="fr-CA" sz="1600" b="1" dirty="0">
                <a:latin typeface="Arial"/>
                <a:cs typeface="Arial"/>
              </a:rPr>
              <a:t>L’organisation sociale des </a:t>
            </a:r>
            <a:r>
              <a:rPr lang="fr-CA" sz="1600" b="1" dirty="0" smtClean="0">
                <a:latin typeface="Arial"/>
                <a:cs typeface="Arial"/>
              </a:rPr>
              <a:t>abeilles</a:t>
            </a:r>
            <a:endParaRPr lang="fr-CA" sz="1600" dirty="0" smtClean="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abeilles sont des </a:t>
            </a:r>
            <a:r>
              <a:rPr lang="fr-CA" sz="1500" dirty="0" smtClean="0">
                <a:latin typeface="Times New Roman"/>
                <a:cs typeface="Times New Roman"/>
              </a:rPr>
              <a:t>insectes </a:t>
            </a:r>
            <a:r>
              <a:rPr lang="fr-CA" sz="1500" dirty="0">
                <a:latin typeface="Times New Roman"/>
                <a:cs typeface="Times New Roman"/>
              </a:rPr>
              <a:t>ayant une organisation sociale hautement élaborée. Il existe trois sortes d’abeilles : la reine, les faux-bourdons et les ouvrières. Chacune a des responsabilités distinctes dans la ruche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a:latin typeface="Times New Roman"/>
                <a:cs typeface="Times New Roman"/>
              </a:rPr>
              <a:t>La </a:t>
            </a:r>
            <a:r>
              <a:rPr lang="fr-CA" sz="1600" b="1" dirty="0" smtClean="0">
                <a:latin typeface="Times New Roman"/>
                <a:cs typeface="Times New Roman"/>
              </a:rPr>
              <a:t>reine</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La </a:t>
            </a:r>
            <a:r>
              <a:rPr lang="fr-CA" sz="1500" dirty="0">
                <a:latin typeface="Times New Roman"/>
                <a:cs typeface="Times New Roman"/>
              </a:rPr>
              <a:t>reine est la plus grosse abeille de la ruche. Son rôle consiste à pondre les œufs qui donneront naissance à toutes les autres abeilles de la colonie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faux-bourdons</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faux-bourdons sont les abeilles mâles de la colonie. Ils assurent la fécondation d’une future reine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ouvrières</a:t>
            </a: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a:t>
            </a:r>
            <a:r>
              <a:rPr lang="fr-CA" sz="1600" dirty="0">
                <a:latin typeface="Times New Roman"/>
                <a:cs typeface="Times New Roman"/>
              </a:rPr>
              <a:t>. </a:t>
            </a:r>
            <a:endParaRPr lang="fr-CA" sz="1600" dirty="0" smtClean="0">
              <a:latin typeface="Times New Roman"/>
              <a:cs typeface="Times New Roman"/>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19</a:t>
            </a:fld>
            <a:endParaRPr lang="fr-CA" dirty="0"/>
          </a:p>
        </p:txBody>
      </p:sp>
      <p:pic>
        <p:nvPicPr>
          <p:cNvPr id="5" name="Image 4"/>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2428877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22312" y="2204864"/>
            <a:ext cx="8098159" cy="1362075"/>
          </a:xfrm>
        </p:spPr>
        <p:txBody>
          <a:bodyPr/>
          <a:lstStyle/>
          <a:p>
            <a:r>
              <a:rPr lang="fr-CA" dirty="0" smtClean="0"/>
              <a:t>Les stratégies pour prendre des notes et résumer un texte</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a:t>
            </a:fld>
            <a:endParaRPr lang="fr-CA"/>
          </a:p>
        </p:txBody>
      </p:sp>
      <p:sp>
        <p:nvSpPr>
          <p:cNvPr id="2" name="ZoneTexte 1"/>
          <p:cNvSpPr txBox="1"/>
          <p:nvPr/>
        </p:nvSpPr>
        <p:spPr>
          <a:xfrm>
            <a:off x="755576" y="5517232"/>
            <a:ext cx="6668364" cy="1200329"/>
          </a:xfrm>
          <a:prstGeom prst="rect">
            <a:avLst/>
          </a:prstGeom>
          <a:noFill/>
        </p:spPr>
        <p:txBody>
          <a:bodyPr wrap="none" rtlCol="0">
            <a:spAutoFit/>
          </a:bodyPr>
          <a:lstStyle/>
          <a:p>
            <a:r>
              <a:rPr lang="fr-CA" dirty="0" smtClean="0"/>
              <a:t>Source du contenu de cette section du diaporama :</a:t>
            </a:r>
          </a:p>
          <a:p>
            <a:r>
              <a:rPr lang="fr-CA" dirty="0" err="1" smtClean="0"/>
              <a:t>Giasson</a:t>
            </a:r>
            <a:r>
              <a:rPr lang="fr-CA" dirty="0"/>
              <a:t>, J. (2007). </a:t>
            </a:r>
            <a:r>
              <a:rPr lang="fr-CA" i="1" dirty="0"/>
              <a:t>La compréhension en lecture</a:t>
            </a:r>
            <a:r>
              <a:rPr lang="fr-CA" dirty="0"/>
              <a:t>. Bruxelles : De Boeck</a:t>
            </a:r>
            <a:r>
              <a:rPr lang="fr-CA" dirty="0" smtClean="0"/>
              <a:t>.</a:t>
            </a:r>
          </a:p>
          <a:p>
            <a:endParaRPr lang="fr-CA" dirty="0"/>
          </a:p>
          <a:p>
            <a:r>
              <a:rPr lang="fr-CA" dirty="0" smtClean="0"/>
              <a:t>Nous avons créé tous </a:t>
            </a:r>
            <a:r>
              <a:rPr lang="fr-CA" smtClean="0"/>
              <a:t>les exemples.</a:t>
            </a:r>
            <a:endParaRPr lang="fr-CA" dirty="0"/>
          </a:p>
        </p:txBody>
      </p:sp>
    </p:spTree>
    <p:extLst>
      <p:ext uri="{BB962C8B-B14F-4D97-AF65-F5344CB8AC3E}">
        <p14:creationId xmlns:p14="http://schemas.microsoft.com/office/powerpoint/2010/main" val="1708648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971600" y="6453336"/>
            <a:ext cx="43204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1" name="Rectangle 30"/>
          <p:cNvSpPr/>
          <p:nvPr/>
        </p:nvSpPr>
        <p:spPr>
          <a:xfrm>
            <a:off x="7812360" y="6237312"/>
            <a:ext cx="576064"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0" name="Rectangle 29"/>
          <p:cNvSpPr/>
          <p:nvPr/>
        </p:nvSpPr>
        <p:spPr>
          <a:xfrm>
            <a:off x="3923928" y="6237312"/>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9" name="Rectangle 28"/>
          <p:cNvSpPr/>
          <p:nvPr/>
        </p:nvSpPr>
        <p:spPr>
          <a:xfrm>
            <a:off x="1043608" y="6237312"/>
            <a:ext cx="2376264"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8" name="Rectangle 27"/>
          <p:cNvSpPr/>
          <p:nvPr/>
        </p:nvSpPr>
        <p:spPr>
          <a:xfrm>
            <a:off x="2339752" y="6007331"/>
            <a:ext cx="64807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7" name="Rectangle 26"/>
          <p:cNvSpPr/>
          <p:nvPr/>
        </p:nvSpPr>
        <p:spPr>
          <a:xfrm>
            <a:off x="323528" y="5991151"/>
            <a:ext cx="1296144"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6" name="Rectangle 25"/>
          <p:cNvSpPr/>
          <p:nvPr/>
        </p:nvSpPr>
        <p:spPr>
          <a:xfrm>
            <a:off x="6228184" y="5733256"/>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5" name="Rectangle 24"/>
          <p:cNvSpPr/>
          <p:nvPr/>
        </p:nvSpPr>
        <p:spPr>
          <a:xfrm>
            <a:off x="2123728" y="5733256"/>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4" name="Rectangle 23"/>
          <p:cNvSpPr/>
          <p:nvPr/>
        </p:nvSpPr>
        <p:spPr>
          <a:xfrm>
            <a:off x="323528" y="5733256"/>
            <a:ext cx="64807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3" name="Rectangle 22"/>
          <p:cNvSpPr/>
          <p:nvPr/>
        </p:nvSpPr>
        <p:spPr>
          <a:xfrm>
            <a:off x="6876256" y="5517232"/>
            <a:ext cx="1296144"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Rectangle 9"/>
          <p:cNvSpPr/>
          <p:nvPr/>
        </p:nvSpPr>
        <p:spPr>
          <a:xfrm>
            <a:off x="611560" y="5301208"/>
            <a:ext cx="72008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2" name="Rectangle 21"/>
          <p:cNvSpPr/>
          <p:nvPr/>
        </p:nvSpPr>
        <p:spPr>
          <a:xfrm>
            <a:off x="5364088" y="4509120"/>
            <a:ext cx="216024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611560" y="4509120"/>
            <a:ext cx="108012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1" name="Rectangle 20"/>
          <p:cNvSpPr/>
          <p:nvPr/>
        </p:nvSpPr>
        <p:spPr>
          <a:xfrm>
            <a:off x="5004048" y="3501008"/>
            <a:ext cx="115212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Rectangle 1"/>
          <p:cNvSpPr/>
          <p:nvPr/>
        </p:nvSpPr>
        <p:spPr>
          <a:xfrm>
            <a:off x="539552" y="3501008"/>
            <a:ext cx="43204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0" name="Rectangle 19"/>
          <p:cNvSpPr/>
          <p:nvPr/>
        </p:nvSpPr>
        <p:spPr>
          <a:xfrm>
            <a:off x="2483768" y="2708920"/>
            <a:ext cx="72008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9" name="Rectangle 18"/>
          <p:cNvSpPr/>
          <p:nvPr/>
        </p:nvSpPr>
        <p:spPr>
          <a:xfrm>
            <a:off x="1043608" y="2708920"/>
            <a:ext cx="100811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8" name="Rectangle 17"/>
          <p:cNvSpPr/>
          <p:nvPr/>
        </p:nvSpPr>
        <p:spPr>
          <a:xfrm>
            <a:off x="323528" y="2708920"/>
            <a:ext cx="36004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7" name="Rectangle 16"/>
          <p:cNvSpPr/>
          <p:nvPr/>
        </p:nvSpPr>
        <p:spPr>
          <a:xfrm>
            <a:off x="4355976" y="2708920"/>
            <a:ext cx="172819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6" name="Rectangle 15"/>
          <p:cNvSpPr/>
          <p:nvPr/>
        </p:nvSpPr>
        <p:spPr>
          <a:xfrm>
            <a:off x="3131840" y="242088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5" name="Rectangle 14"/>
          <p:cNvSpPr/>
          <p:nvPr/>
        </p:nvSpPr>
        <p:spPr>
          <a:xfrm>
            <a:off x="6732240" y="242088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4" name="Rectangle 13"/>
          <p:cNvSpPr/>
          <p:nvPr/>
        </p:nvSpPr>
        <p:spPr>
          <a:xfrm>
            <a:off x="5220072" y="1412776"/>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3" name="Rectangle 12"/>
          <p:cNvSpPr/>
          <p:nvPr/>
        </p:nvSpPr>
        <p:spPr>
          <a:xfrm>
            <a:off x="1043608" y="1628800"/>
            <a:ext cx="115212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2" name="Rectangle 11"/>
          <p:cNvSpPr/>
          <p:nvPr/>
        </p:nvSpPr>
        <p:spPr>
          <a:xfrm>
            <a:off x="323528" y="1412776"/>
            <a:ext cx="50405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1" name="Rectangle 10"/>
          <p:cNvSpPr/>
          <p:nvPr/>
        </p:nvSpPr>
        <p:spPr>
          <a:xfrm>
            <a:off x="7687652" y="1196752"/>
            <a:ext cx="91679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9" name="Rectangle 8"/>
          <p:cNvSpPr/>
          <p:nvPr/>
        </p:nvSpPr>
        <p:spPr>
          <a:xfrm>
            <a:off x="4932040" y="1196752"/>
            <a:ext cx="187220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8" name="Rectangle 7"/>
          <p:cNvSpPr/>
          <p:nvPr/>
        </p:nvSpPr>
        <p:spPr>
          <a:xfrm>
            <a:off x="3577843" y="980728"/>
            <a:ext cx="136815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7" name="Rectangle 6"/>
          <p:cNvSpPr/>
          <p:nvPr/>
        </p:nvSpPr>
        <p:spPr>
          <a:xfrm>
            <a:off x="625515" y="980728"/>
            <a:ext cx="151216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3" name="Espace réservé du contenu 2"/>
          <p:cNvSpPr>
            <a:spLocks noGrp="1"/>
          </p:cNvSpPr>
          <p:nvPr>
            <p:ph idx="1"/>
          </p:nvPr>
        </p:nvSpPr>
        <p:spPr>
          <a:xfrm>
            <a:off x="251520" y="332656"/>
            <a:ext cx="8568952" cy="6624736"/>
          </a:xfrm>
        </p:spPr>
        <p:txBody>
          <a:bodyPr>
            <a:normAutofit fontScale="92500" lnSpcReduction="20000"/>
          </a:bodyPr>
          <a:lstStyle/>
          <a:p>
            <a:pPr marL="0" indent="0">
              <a:lnSpc>
                <a:spcPct val="120000"/>
              </a:lnSpc>
              <a:buNone/>
            </a:pPr>
            <a:r>
              <a:rPr lang="fr-CA" sz="1800" b="1" dirty="0">
                <a:latin typeface="Arial"/>
                <a:cs typeface="Arial"/>
              </a:rPr>
              <a:t> </a:t>
            </a:r>
            <a:r>
              <a:rPr lang="fr-CA" sz="1800" b="1" dirty="0" smtClean="0">
                <a:latin typeface="Arial"/>
                <a:cs typeface="Arial"/>
              </a:rPr>
              <a:t>            Les </a:t>
            </a:r>
            <a:r>
              <a:rPr lang="fr-CA" sz="1800" b="1" dirty="0">
                <a:latin typeface="Arial"/>
                <a:cs typeface="Arial"/>
              </a:rPr>
              <a:t>abeilles </a:t>
            </a:r>
            <a:r>
              <a:rPr lang="fr-CA" sz="1800" b="1" dirty="0" smtClean="0">
                <a:latin typeface="Arial"/>
                <a:cs typeface="Arial"/>
              </a:rPr>
              <a:t>domestiques</a:t>
            </a:r>
          </a:p>
          <a:p>
            <a:pPr marL="0" indent="0">
              <a:lnSpc>
                <a:spcPct val="130000"/>
              </a:lnSpc>
              <a:buNone/>
            </a:pPr>
            <a:endParaRPr lang="fr-CA" sz="1500" b="1"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abeilles domestiques sont </a:t>
            </a:r>
            <a:r>
              <a:rPr lang="fr-CA" sz="1500" dirty="0">
                <a:latin typeface="Times New Roman"/>
                <a:cs typeface="Times New Roman"/>
              </a:rPr>
              <a:t>les insectes qui produisent le miel à partir du pollen de trèfles, de bleuets et de framboisiers, par exemple.</a:t>
            </a:r>
            <a:r>
              <a:rPr lang="fr-CA" sz="1500" i="1" dirty="0">
                <a:latin typeface="Times New Roman"/>
                <a:cs typeface="Times New Roman"/>
              </a:rPr>
              <a:t> </a:t>
            </a:r>
            <a:r>
              <a:rPr lang="fr-CA" sz="1500" dirty="0">
                <a:latin typeface="Times New Roman"/>
                <a:cs typeface="Times New Roman"/>
              </a:rPr>
              <a:t>La production du miel nécessite une bonne répartition des rôles et nécessite beaucoup de travail de la part de si petites créatures. La fabrication du miel est un processus complexe. La fabrication du miel comporte plusieurs étapes</a:t>
            </a:r>
            <a:r>
              <a:rPr lang="fr-CA" sz="1500" dirty="0" smtClean="0">
                <a:latin typeface="Times New Roman"/>
                <a:cs typeface="Times New Roman"/>
              </a:rPr>
              <a:t>.</a:t>
            </a:r>
            <a:endParaRPr lang="fr-CA" sz="1500" dirty="0">
              <a:latin typeface="Times New Roman"/>
              <a:cs typeface="Times New Roman"/>
            </a:endParaRPr>
          </a:p>
          <a:p>
            <a:pPr marL="0" indent="0">
              <a:lnSpc>
                <a:spcPct val="130000"/>
              </a:lnSpc>
              <a:spcBef>
                <a:spcPts val="0"/>
              </a:spcBef>
              <a:spcAft>
                <a:spcPts val="1200"/>
              </a:spcAft>
              <a:buNone/>
            </a:pPr>
            <a:r>
              <a:rPr lang="fr-CA" sz="1600" b="1" dirty="0">
                <a:latin typeface="Arial"/>
                <a:cs typeface="Arial"/>
              </a:rPr>
              <a:t>L’organisation sociale des </a:t>
            </a:r>
            <a:r>
              <a:rPr lang="fr-CA" sz="1600" b="1" dirty="0" smtClean="0">
                <a:latin typeface="Arial"/>
                <a:cs typeface="Arial"/>
              </a:rPr>
              <a:t>abeilles</a:t>
            </a:r>
            <a:endParaRPr lang="fr-CA" sz="1600" dirty="0" smtClean="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abeilles sont des </a:t>
            </a:r>
            <a:r>
              <a:rPr lang="fr-CA" sz="1500" dirty="0" smtClean="0">
                <a:latin typeface="Times New Roman"/>
                <a:cs typeface="Times New Roman"/>
              </a:rPr>
              <a:t>insectes </a:t>
            </a:r>
            <a:r>
              <a:rPr lang="fr-CA" sz="1500" dirty="0">
                <a:latin typeface="Times New Roman"/>
                <a:cs typeface="Times New Roman"/>
              </a:rPr>
              <a:t>ayant une organisation sociale hautement élaborée. Il existe trois sortes d’abeilles : la reine, les faux-bourdons et les ouvrières. Chacune a des responsabilités distinctes dans la ruche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a:latin typeface="Times New Roman"/>
                <a:cs typeface="Times New Roman"/>
              </a:rPr>
              <a:t>La </a:t>
            </a:r>
            <a:r>
              <a:rPr lang="fr-CA" sz="1600" b="1" dirty="0" smtClean="0">
                <a:latin typeface="Times New Roman"/>
                <a:cs typeface="Times New Roman"/>
              </a:rPr>
              <a:t>reine</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La </a:t>
            </a:r>
            <a:r>
              <a:rPr lang="fr-CA" sz="1500" dirty="0">
                <a:latin typeface="Times New Roman"/>
                <a:cs typeface="Times New Roman"/>
              </a:rPr>
              <a:t>reine est la plus grosse abeille de la ruche. Son rôle consiste à pondre les œufs qui donneront naissance à toutes les autres abeilles de la colonie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faux-bourdons</a:t>
            </a:r>
            <a:endParaRPr lang="fr-CA" sz="1600" dirty="0">
              <a:latin typeface="Times New Roman"/>
              <a:cs typeface="Times New Roman"/>
            </a:endParaRP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faux-bourdons sont les abeilles mâles de la colonie. Ils assurent la fécondation d’une future reine</a:t>
            </a:r>
            <a:r>
              <a:rPr lang="fr-CA" sz="1500" dirty="0" smtClean="0">
                <a:latin typeface="Times New Roman"/>
                <a:cs typeface="Times New Roman"/>
              </a:rPr>
              <a:t>.</a:t>
            </a:r>
          </a:p>
          <a:p>
            <a:pPr marL="0" indent="0">
              <a:lnSpc>
                <a:spcPct val="130000"/>
              </a:lnSpc>
              <a:spcBef>
                <a:spcPts val="0"/>
              </a:spcBef>
              <a:spcAft>
                <a:spcPts val="1200"/>
              </a:spcAft>
              <a:buNone/>
            </a:pPr>
            <a:r>
              <a:rPr lang="fr-CA" sz="1600" b="1" dirty="0" smtClean="0">
                <a:latin typeface="Times New Roman"/>
                <a:cs typeface="Times New Roman"/>
              </a:rPr>
              <a:t>Les ouvrières</a:t>
            </a:r>
          </a:p>
          <a:p>
            <a:pPr marL="0" indent="0">
              <a:lnSpc>
                <a:spcPct val="130000"/>
              </a:lnSpc>
              <a:spcBef>
                <a:spcPts val="0"/>
              </a:spcBef>
              <a:spcAft>
                <a:spcPts val="1200"/>
              </a:spcAft>
              <a:buNone/>
            </a:pPr>
            <a:r>
              <a:rPr lang="fr-CA" sz="1500" dirty="0" smtClean="0">
                <a:latin typeface="Times New Roman"/>
                <a:cs typeface="Times New Roman"/>
              </a:rPr>
              <a:t>Les </a:t>
            </a:r>
            <a:r>
              <a:rPr lang="fr-CA" sz="15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a:t>
            </a:r>
            <a:r>
              <a:rPr lang="fr-CA" sz="1600" dirty="0">
                <a:latin typeface="Times New Roman"/>
                <a:cs typeface="Times New Roman"/>
              </a:rPr>
              <a:t>. </a:t>
            </a:r>
            <a:endParaRPr lang="fr-CA" sz="1600" dirty="0" smtClean="0">
              <a:latin typeface="Times New Roman"/>
              <a:cs typeface="Times New Roman"/>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20</a:t>
            </a:fld>
            <a:endParaRPr lang="fr-CA" dirty="0"/>
          </a:p>
        </p:txBody>
      </p:sp>
      <p:pic>
        <p:nvPicPr>
          <p:cNvPr id="5" name="Image 4"/>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109429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600" dirty="0">
              <a:latin typeface="Times New Roman"/>
              <a:cs typeface="Times New Roman"/>
            </a:endParaRPr>
          </a:p>
          <a:p>
            <a:pPr marL="0" indent="0">
              <a:buNone/>
            </a:pPr>
            <a:r>
              <a:rPr lang="fr-CA" sz="1600" b="1" dirty="0" smtClean="0">
                <a:latin typeface="Arial"/>
                <a:cs typeface="Arial"/>
              </a:rPr>
              <a:t>	La </a:t>
            </a:r>
            <a:r>
              <a:rPr lang="fr-CA" sz="1600" b="1" dirty="0">
                <a:latin typeface="Arial"/>
                <a:cs typeface="Arial"/>
              </a:rPr>
              <a:t>fabrication du miel</a:t>
            </a:r>
          </a:p>
          <a:p>
            <a:pPr marL="0" indent="0">
              <a:lnSpc>
                <a:spcPct val="110000"/>
              </a:lnSpc>
              <a:buNone/>
            </a:pPr>
            <a:r>
              <a:rPr lang="fr-CA" sz="1600" dirty="0">
                <a:latin typeface="Times New Roman"/>
                <a:cs typeface="Times New Roman"/>
              </a:rPr>
              <a:t>La fabrication du miel est un processus complexe. La fabrication commence par la récolte du pollen par les abeilles ouvrières. Ces abeilles rapportent ensuite le pollen aux autres ouvrières de la ruche qui le mélange à leur salive pour en faire du miel. Les ouvrières déposent alors le miel dans les alvéoles de la ruche. Elles le ventilent durant quelques jours afin que celui-ci durcisse et ait une bonne consistance. Les ouvrières ferment finalement l’alvéole avec de la cire. Le miel est alors enfin prêt à être consommé durant l’hiver.</a:t>
            </a:r>
          </a:p>
          <a:p>
            <a:endParaRPr lang="fr-CA" sz="16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21</a:t>
            </a:fld>
            <a:endParaRPr lang="fr-CA"/>
          </a:p>
        </p:txBody>
      </p:sp>
      <p:pic>
        <p:nvPicPr>
          <p:cNvPr id="5" name="Image 4"/>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78352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92280" y="2132856"/>
            <a:ext cx="360040"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2" name="Rectangle 11"/>
          <p:cNvSpPr/>
          <p:nvPr/>
        </p:nvSpPr>
        <p:spPr>
          <a:xfrm>
            <a:off x="5580112" y="2132856"/>
            <a:ext cx="1080120"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1" name="Rectangle 10"/>
          <p:cNvSpPr/>
          <p:nvPr/>
        </p:nvSpPr>
        <p:spPr>
          <a:xfrm>
            <a:off x="3851920" y="2132856"/>
            <a:ext cx="648072"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0" name="Rectangle 9"/>
          <p:cNvSpPr/>
          <p:nvPr/>
        </p:nvSpPr>
        <p:spPr>
          <a:xfrm>
            <a:off x="3635896" y="1844824"/>
            <a:ext cx="720080"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p:cNvSpPr/>
          <p:nvPr/>
        </p:nvSpPr>
        <p:spPr>
          <a:xfrm>
            <a:off x="467544" y="1844824"/>
            <a:ext cx="1440160"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a:off x="6444208" y="1556792"/>
            <a:ext cx="792088"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a:off x="1763688" y="1556792"/>
            <a:ext cx="3456384"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467544" y="1340768"/>
            <a:ext cx="576064"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Rectangle 4"/>
          <p:cNvSpPr/>
          <p:nvPr/>
        </p:nvSpPr>
        <p:spPr>
          <a:xfrm>
            <a:off x="7308304" y="1052736"/>
            <a:ext cx="792088" cy="1440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600" dirty="0">
              <a:latin typeface="Times New Roman"/>
              <a:cs typeface="Times New Roman"/>
            </a:endParaRPr>
          </a:p>
          <a:p>
            <a:pPr marL="0" indent="0">
              <a:buNone/>
            </a:pPr>
            <a:r>
              <a:rPr lang="fr-CA" sz="1600" b="1" dirty="0" smtClean="0">
                <a:latin typeface="Arial"/>
                <a:cs typeface="Arial"/>
              </a:rPr>
              <a:t>	La </a:t>
            </a:r>
            <a:r>
              <a:rPr lang="fr-CA" sz="1600" b="1" dirty="0">
                <a:latin typeface="Arial"/>
                <a:cs typeface="Arial"/>
              </a:rPr>
              <a:t>fabrication du miel</a:t>
            </a:r>
          </a:p>
          <a:p>
            <a:pPr marL="0" indent="0">
              <a:lnSpc>
                <a:spcPct val="110000"/>
              </a:lnSpc>
              <a:buNone/>
            </a:pPr>
            <a:r>
              <a:rPr lang="fr-CA" sz="1600" dirty="0">
                <a:latin typeface="Times New Roman"/>
                <a:cs typeface="Times New Roman"/>
              </a:rPr>
              <a:t>La fabrication du miel est un processus complexe. La fabrication commence par la récolte du pollen par les abeilles ouvrières. Ces abeilles rapportent ensuite le pollen aux autres ouvrières de la ruche qui le mélange à leur salive pour en faire du miel. Les ouvrières déposent alors le miel dans les alvéoles de la ruche. Elles le ventilent durant quelques jours afin que celui-ci durcisse et ait une bonne consistance. Les ouvrières ferment finalement l’alvéole avec de la cire. Le miel est alors enfin prêt à être consommé durant l’hiver.</a:t>
            </a:r>
          </a:p>
          <a:p>
            <a:endParaRPr lang="fr-CA" sz="16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22</a:t>
            </a:fld>
            <a:endParaRPr lang="fr-CA"/>
          </a:p>
        </p:txBody>
      </p:sp>
      <p:pic>
        <p:nvPicPr>
          <p:cNvPr id="14" name="Image 13"/>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4060653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5. Rédiger un résumé</a:t>
            </a:r>
            <a:endParaRPr lang="fr-CA" dirty="0"/>
          </a:p>
        </p:txBody>
      </p:sp>
      <p:pic>
        <p:nvPicPr>
          <p:cNvPr id="3" name="Image 2"/>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5436096" y="3861048"/>
            <a:ext cx="2506886" cy="2010067"/>
          </a:xfrm>
          <a:prstGeom prst="rect">
            <a:avLst/>
          </a:prstGeom>
        </p:spPr>
      </p:pic>
    </p:spTree>
    <p:extLst>
      <p:ext uri="{BB962C8B-B14F-4D97-AF65-F5344CB8AC3E}">
        <p14:creationId xmlns:p14="http://schemas.microsoft.com/office/powerpoint/2010/main" val="2465198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rédiger un résumé</a:t>
            </a:r>
            <a:endParaRPr lang="fr-CA" dirty="0"/>
          </a:p>
        </p:txBody>
      </p:sp>
      <p:sp>
        <p:nvSpPr>
          <p:cNvPr id="3" name="Espace réservé du contenu 2"/>
          <p:cNvSpPr>
            <a:spLocks noGrp="1"/>
          </p:cNvSpPr>
          <p:nvPr>
            <p:ph idx="1"/>
          </p:nvPr>
        </p:nvSpPr>
        <p:spPr>
          <a:xfrm>
            <a:off x="457200" y="1783357"/>
            <a:ext cx="8229600" cy="4525963"/>
          </a:xfrm>
        </p:spPr>
        <p:txBody>
          <a:bodyPr>
            <a:normAutofit fontScale="92500"/>
          </a:bodyPr>
          <a:lstStyle/>
          <a:p>
            <a:pPr marL="1428750" lvl="2" indent="-514350">
              <a:buFont typeface="+mj-lt"/>
              <a:buAutoNum type="alphaLcPeriod"/>
            </a:pPr>
            <a:r>
              <a:rPr lang="fr-CA" sz="3200" dirty="0" smtClean="0"/>
              <a:t>Éliminer </a:t>
            </a:r>
            <a:r>
              <a:rPr lang="fr-CA" sz="3200" dirty="0"/>
              <a:t>l’information moins </a:t>
            </a:r>
            <a:r>
              <a:rPr lang="fr-CA" sz="3200" dirty="0" smtClean="0"/>
              <a:t>importante</a:t>
            </a:r>
          </a:p>
          <a:p>
            <a:pPr marL="514350" indent="-514350">
              <a:buFont typeface="+mj-lt"/>
              <a:buAutoNum type="alphaLcPeriod"/>
            </a:pPr>
            <a:endParaRPr lang="fr-CA" dirty="0" smtClean="0"/>
          </a:p>
          <a:p>
            <a:pPr marL="514350" indent="-514350">
              <a:buFont typeface="+mj-lt"/>
              <a:buAutoNum type="alphaLcPeriod"/>
            </a:pPr>
            <a:endParaRPr lang="fr-CA" dirty="0"/>
          </a:p>
          <a:p>
            <a:pPr marL="1428750" lvl="2" indent="-514350">
              <a:buFont typeface="+mj-lt"/>
              <a:buAutoNum type="alphaLcPeriod"/>
            </a:pPr>
            <a:r>
              <a:rPr lang="fr-CA" sz="3200" dirty="0"/>
              <a:t>Éliminer l’information en </a:t>
            </a:r>
            <a:r>
              <a:rPr lang="fr-CA" sz="3200" dirty="0" smtClean="0"/>
              <a:t>double</a:t>
            </a:r>
          </a:p>
          <a:p>
            <a:pPr marL="514350" indent="-514350">
              <a:buFont typeface="+mj-lt"/>
              <a:buAutoNum type="alphaLcPeriod"/>
            </a:pPr>
            <a:endParaRPr lang="fr-CA" dirty="0" smtClean="0"/>
          </a:p>
          <a:p>
            <a:pPr marL="514350" indent="-514350">
              <a:buFont typeface="+mj-lt"/>
              <a:buAutoNum type="alphaLcPeriod"/>
            </a:pPr>
            <a:endParaRPr lang="fr-CA" dirty="0"/>
          </a:p>
          <a:p>
            <a:pPr marL="1428750" lvl="2" indent="-514350">
              <a:buFont typeface="+mj-lt"/>
              <a:buAutoNum type="alphaLcPeriod"/>
            </a:pPr>
            <a:r>
              <a:rPr lang="fr-CA" sz="3200" dirty="0"/>
              <a:t>Regrouper une liste d’éléments sous un mot plus général</a:t>
            </a:r>
          </a:p>
          <a:p>
            <a:endParaRPr lang="fr-CA" dirty="0" smtClean="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24</a:t>
            </a:fld>
            <a:endParaRPr lang="fr-CA" dirty="0"/>
          </a:p>
        </p:txBody>
      </p:sp>
      <p:pic>
        <p:nvPicPr>
          <p:cNvPr id="5" name="Image 4"/>
          <p:cNvPicPr/>
          <p:nvPr/>
        </p:nvPicPr>
        <p:blipFill>
          <a:blip r:embed="rId2" cstate="print">
            <a:grayscl/>
            <a:extLst>
              <a:ext uri="{28A0092B-C50C-407E-A947-70E740481C1C}">
                <a14:useLocalDpi xmlns:a14="http://schemas.microsoft.com/office/drawing/2010/main" val="0"/>
              </a:ext>
            </a:extLst>
          </a:blip>
          <a:stretch>
            <a:fillRect/>
          </a:stretch>
        </p:blipFill>
        <p:spPr>
          <a:xfrm rot="10800000">
            <a:off x="467544" y="1595933"/>
            <a:ext cx="864096" cy="864096"/>
          </a:xfrm>
          <a:prstGeom prst="rect">
            <a:avLst/>
          </a:prstGeom>
        </p:spPr>
      </p:pic>
      <p:pic>
        <p:nvPicPr>
          <p:cNvPr id="6" name="Image 5"/>
          <p:cNvPicPr/>
          <p:nvPr/>
        </p:nvPicPr>
        <p:blipFill>
          <a:blip r:embed="rId3" cstate="print">
            <a:grayscl/>
            <a:extLst>
              <a:ext uri="{28A0092B-C50C-407E-A947-70E740481C1C}">
                <a14:useLocalDpi xmlns:a14="http://schemas.microsoft.com/office/drawing/2010/main" val="0"/>
              </a:ext>
            </a:extLst>
          </a:blip>
          <a:stretch>
            <a:fillRect/>
          </a:stretch>
        </p:blipFill>
        <p:spPr>
          <a:xfrm>
            <a:off x="467544" y="3252117"/>
            <a:ext cx="864096" cy="864096"/>
          </a:xfrm>
          <a:prstGeom prst="rect">
            <a:avLst/>
          </a:prstGeom>
        </p:spPr>
      </p:pic>
      <p:pic>
        <p:nvPicPr>
          <p:cNvPr id="7" name="Image 6"/>
          <p:cNvPicPr/>
          <p:nvPr/>
        </p:nvPicPr>
        <p:blipFill>
          <a:blip r:embed="rId4">
            <a:graysc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23528" y="5052317"/>
            <a:ext cx="1104126" cy="1008112"/>
          </a:xfrm>
          <a:prstGeom prst="rect">
            <a:avLst/>
          </a:prstGeom>
        </p:spPr>
      </p:pic>
    </p:spTree>
    <p:extLst>
      <p:ext uri="{BB962C8B-B14F-4D97-AF65-F5344CB8AC3E}">
        <p14:creationId xmlns:p14="http://schemas.microsoft.com/office/powerpoint/2010/main" val="3664951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pPr marL="0" indent="0">
              <a:lnSpc>
                <a:spcPct val="350000"/>
              </a:lnSpc>
              <a:spcBef>
                <a:spcPts val="0"/>
              </a:spcBef>
              <a:buNone/>
            </a:pPr>
            <a:r>
              <a:rPr lang="fr-CA" sz="1800" dirty="0" smtClean="0"/>
              <a:t>Les abeilles domestiques sont les insectes qui produisent le miel à partir du pollen de trèfles, de bleuets et de framboisiers, par exemple.</a:t>
            </a:r>
            <a:r>
              <a:rPr lang="fr-CA" sz="1800" i="1" dirty="0" smtClean="0"/>
              <a:t> </a:t>
            </a:r>
            <a:r>
              <a:rPr lang="fr-CA" sz="1800" dirty="0" smtClean="0"/>
              <a:t>La production du miel nécessite une bonne répartition des rôles et nécessite beaucoup de travail de la part de si petites créatures. La fabrication du miel est un processus complexe. La fabrication du miel comporte plusieurs étapes.</a:t>
            </a: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25</a:t>
            </a:fld>
            <a:endParaRPr lang="fr-CA"/>
          </a:p>
        </p:txBody>
      </p:sp>
    </p:spTree>
    <p:extLst>
      <p:ext uri="{BB962C8B-B14F-4D97-AF65-F5344CB8AC3E}">
        <p14:creationId xmlns:p14="http://schemas.microsoft.com/office/powerpoint/2010/main" val="3907440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pPr marL="0" indent="0">
              <a:lnSpc>
                <a:spcPct val="350000"/>
              </a:lnSpc>
              <a:spcBef>
                <a:spcPts val="0"/>
              </a:spcBef>
              <a:buNone/>
            </a:pPr>
            <a:r>
              <a:rPr lang="fr-CA" sz="1800" dirty="0" smtClean="0"/>
              <a:t>Les abeilles domestiques sont les insectes qui produisent le miel à partir du pollen </a:t>
            </a:r>
            <a:r>
              <a:rPr lang="fr-CA" sz="1800" strike="sngStrike" dirty="0" smtClean="0"/>
              <a:t>de trèfles, de bleuets et de framboisiers</a:t>
            </a:r>
            <a:r>
              <a:rPr lang="fr-CA" sz="1800" dirty="0" smtClean="0"/>
              <a:t>, par exemple.</a:t>
            </a:r>
            <a:r>
              <a:rPr lang="fr-CA" sz="1800" i="1" dirty="0" smtClean="0"/>
              <a:t> </a:t>
            </a:r>
            <a:r>
              <a:rPr lang="fr-CA" sz="1800" dirty="0" smtClean="0"/>
              <a:t>La production du miel nécessite une bonne répartition des rôles et nécessite beaucoup de travail de la part de si petites créatures. La fabrication du miel est un processus complexe. La fabrication du miel comporte plusieurs étapes.</a:t>
            </a: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26</a:t>
            </a:fld>
            <a:endParaRPr lang="fr-CA"/>
          </a:p>
        </p:txBody>
      </p:sp>
      <p:sp>
        <p:nvSpPr>
          <p:cNvPr id="5" name="Zone de texte 5"/>
          <p:cNvSpPr txBox="1"/>
          <p:nvPr/>
        </p:nvSpPr>
        <p:spPr>
          <a:xfrm>
            <a:off x="1259632" y="2780928"/>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(plantes)</a:t>
            </a:r>
          </a:p>
        </p:txBody>
      </p:sp>
    </p:spTree>
    <p:extLst>
      <p:ext uri="{BB962C8B-B14F-4D97-AF65-F5344CB8AC3E}">
        <p14:creationId xmlns:p14="http://schemas.microsoft.com/office/powerpoint/2010/main" val="3017269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pPr marL="0" indent="0">
              <a:lnSpc>
                <a:spcPct val="350000"/>
              </a:lnSpc>
              <a:spcBef>
                <a:spcPts val="0"/>
              </a:spcBef>
              <a:buNone/>
            </a:pPr>
            <a:r>
              <a:rPr lang="fr-CA" sz="1800" dirty="0" smtClean="0"/>
              <a:t>Les abeilles domestiques sont les insectes qui produisent le miel à partir du pollen </a:t>
            </a:r>
            <a:r>
              <a:rPr lang="fr-CA" sz="1800" strike="sngStrike" dirty="0" smtClean="0"/>
              <a:t>de trèfles, de bleuets et de framboisiers</a:t>
            </a:r>
            <a:r>
              <a:rPr lang="fr-CA" sz="1800" dirty="0" smtClean="0"/>
              <a:t>, </a:t>
            </a:r>
            <a:r>
              <a:rPr lang="fr-CA" sz="1800" strike="sngStrike" dirty="0" smtClean="0"/>
              <a:t>par exemple</a:t>
            </a:r>
            <a:r>
              <a:rPr lang="fr-CA" sz="1800" dirty="0" smtClean="0"/>
              <a:t>.</a:t>
            </a:r>
            <a:r>
              <a:rPr lang="fr-CA" sz="1800" i="1" dirty="0" smtClean="0"/>
              <a:t> </a:t>
            </a:r>
            <a:r>
              <a:rPr lang="fr-CA" sz="1800" dirty="0" smtClean="0"/>
              <a:t>La production du miel nécessite une bonne répartition des rôles et nécessite beaucoup de travail de la part de si petites créatures. La fabrication du miel est un processus complexe. La fabrication du miel comporte plusieurs étapes.</a:t>
            </a: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27</a:t>
            </a:fld>
            <a:endParaRPr lang="fr-CA"/>
          </a:p>
        </p:txBody>
      </p:sp>
      <p:sp>
        <p:nvSpPr>
          <p:cNvPr id="5" name="Zone de texte 5"/>
          <p:cNvSpPr txBox="1"/>
          <p:nvPr/>
        </p:nvSpPr>
        <p:spPr>
          <a:xfrm>
            <a:off x="1259632" y="2780928"/>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(plantes)</a:t>
            </a:r>
          </a:p>
        </p:txBody>
      </p:sp>
      <p:sp>
        <p:nvSpPr>
          <p:cNvPr id="6" name="Zone de texte 9"/>
          <p:cNvSpPr txBox="1"/>
          <p:nvPr/>
        </p:nvSpPr>
        <p:spPr>
          <a:xfrm>
            <a:off x="4067944" y="2780928"/>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a:effectLst/>
                <a:latin typeface="Times New Roman"/>
                <a:ea typeface="DejaVu Sans"/>
              </a:rPr>
              <a:t>moins important</a:t>
            </a:r>
            <a:endParaRPr lang="fr-CA" sz="1600" kern="50">
              <a:effectLst/>
              <a:latin typeface="Times New Roman"/>
              <a:ea typeface="DejaVu Sans"/>
            </a:endParaRPr>
          </a:p>
        </p:txBody>
      </p:sp>
    </p:spTree>
    <p:extLst>
      <p:ext uri="{BB962C8B-B14F-4D97-AF65-F5344CB8AC3E}">
        <p14:creationId xmlns:p14="http://schemas.microsoft.com/office/powerpoint/2010/main" val="352074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pPr marL="0" indent="0">
              <a:lnSpc>
                <a:spcPct val="350000"/>
              </a:lnSpc>
              <a:spcBef>
                <a:spcPts val="0"/>
              </a:spcBef>
              <a:buNone/>
            </a:pPr>
            <a:r>
              <a:rPr lang="fr-CA" sz="1800" dirty="0" smtClean="0"/>
              <a:t>Les abeilles domestiques sont les insectes qui produisent le miel à partir du pollen </a:t>
            </a:r>
            <a:r>
              <a:rPr lang="fr-CA" sz="1800" strike="sngStrike" dirty="0" smtClean="0"/>
              <a:t>de trèfles, de bleuets et de framboisiers</a:t>
            </a:r>
            <a:r>
              <a:rPr lang="fr-CA" sz="1800" dirty="0" smtClean="0"/>
              <a:t>, </a:t>
            </a:r>
            <a:r>
              <a:rPr lang="fr-CA" sz="1800" strike="sngStrike" dirty="0" smtClean="0"/>
              <a:t>par exemple</a:t>
            </a:r>
            <a:r>
              <a:rPr lang="fr-CA" sz="1800" dirty="0" smtClean="0"/>
              <a:t>.</a:t>
            </a:r>
            <a:r>
              <a:rPr lang="fr-CA" sz="1800" i="1" dirty="0" smtClean="0"/>
              <a:t> </a:t>
            </a:r>
            <a:r>
              <a:rPr lang="fr-CA" sz="1800" strike="sngStrike" dirty="0" smtClean="0"/>
              <a:t>La production du miel</a:t>
            </a:r>
            <a:r>
              <a:rPr lang="fr-CA" sz="1800" dirty="0" smtClean="0"/>
              <a:t> nécessite une bonne répartition des rôles et nécessite beaucoup de travail de la part de si petites créatures. La fabrication du miel est un processus complexe. La fabrication du miel comporte plusieurs étapes.</a:t>
            </a: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28</a:t>
            </a:fld>
            <a:endParaRPr lang="fr-CA"/>
          </a:p>
        </p:txBody>
      </p:sp>
      <p:sp>
        <p:nvSpPr>
          <p:cNvPr id="5" name="Zone de texte 5"/>
          <p:cNvSpPr txBox="1"/>
          <p:nvPr/>
        </p:nvSpPr>
        <p:spPr>
          <a:xfrm>
            <a:off x="1259632" y="2780928"/>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(plantes)</a:t>
            </a:r>
          </a:p>
        </p:txBody>
      </p:sp>
      <p:sp>
        <p:nvSpPr>
          <p:cNvPr id="6" name="Zone de texte 9"/>
          <p:cNvSpPr txBox="1"/>
          <p:nvPr/>
        </p:nvSpPr>
        <p:spPr>
          <a:xfrm>
            <a:off x="4067944" y="2780928"/>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a:effectLst/>
                <a:latin typeface="Times New Roman"/>
                <a:ea typeface="DejaVu Sans"/>
              </a:rPr>
              <a:t>moins important</a:t>
            </a:r>
            <a:endParaRPr lang="fr-CA" sz="1600" kern="50">
              <a:effectLst/>
              <a:latin typeface="Times New Roman"/>
              <a:ea typeface="DejaVu Sans"/>
            </a:endParaRPr>
          </a:p>
        </p:txBody>
      </p:sp>
      <p:sp>
        <p:nvSpPr>
          <p:cNvPr id="8" name="Zone de texte 11"/>
          <p:cNvSpPr txBox="1"/>
          <p:nvPr/>
        </p:nvSpPr>
        <p:spPr>
          <a:xfrm>
            <a:off x="5076056" y="2780928"/>
            <a:ext cx="2448272"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double</a:t>
            </a:r>
            <a:endParaRPr lang="fr-CA" sz="1600" kern="50" dirty="0">
              <a:effectLst/>
              <a:latin typeface="Times New Roman"/>
              <a:ea typeface="DejaVu Sans"/>
            </a:endParaRPr>
          </a:p>
          <a:p>
            <a:pPr algn="ctr">
              <a:spcAft>
                <a:spcPts val="0"/>
              </a:spcAft>
            </a:pPr>
            <a:r>
              <a:rPr lang="fr-CA" sz="1600" kern="50" dirty="0">
                <a:effectLst/>
                <a:latin typeface="Times New Roman"/>
                <a:ea typeface="DejaVu Sans"/>
              </a:rPr>
              <a:t>(Cette production)</a:t>
            </a:r>
          </a:p>
        </p:txBody>
      </p:sp>
    </p:spTree>
    <p:extLst>
      <p:ext uri="{BB962C8B-B14F-4D97-AF65-F5344CB8AC3E}">
        <p14:creationId xmlns:p14="http://schemas.microsoft.com/office/powerpoint/2010/main" val="1316651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pPr marL="0" indent="0">
              <a:lnSpc>
                <a:spcPct val="350000"/>
              </a:lnSpc>
              <a:spcBef>
                <a:spcPts val="0"/>
              </a:spcBef>
              <a:buNone/>
            </a:pPr>
            <a:r>
              <a:rPr lang="fr-CA" sz="1800" dirty="0" smtClean="0"/>
              <a:t>Les abeilles domestiques sont les insectes qui produisent le miel à partir du pollen </a:t>
            </a:r>
            <a:r>
              <a:rPr lang="fr-CA" sz="1800" strike="sngStrike" dirty="0" smtClean="0"/>
              <a:t>de trèfles, de bleuets et de framboisiers</a:t>
            </a:r>
            <a:r>
              <a:rPr lang="fr-CA" sz="1800" dirty="0" smtClean="0"/>
              <a:t>, </a:t>
            </a:r>
            <a:r>
              <a:rPr lang="fr-CA" sz="1800" strike="sngStrike" dirty="0" smtClean="0"/>
              <a:t>par exemple</a:t>
            </a:r>
            <a:r>
              <a:rPr lang="fr-CA" sz="1800" dirty="0" smtClean="0"/>
              <a:t>.</a:t>
            </a:r>
            <a:r>
              <a:rPr lang="fr-CA" sz="1800" i="1" dirty="0" smtClean="0"/>
              <a:t> </a:t>
            </a:r>
            <a:r>
              <a:rPr lang="fr-CA" sz="1800" strike="sngStrike" dirty="0" smtClean="0"/>
              <a:t>La production du miel</a:t>
            </a:r>
            <a:r>
              <a:rPr lang="fr-CA" sz="1800" dirty="0" smtClean="0"/>
              <a:t> nécessite une bonne répartition des rôles et </a:t>
            </a:r>
            <a:r>
              <a:rPr lang="fr-CA" sz="1800" strike="sngStrike" dirty="0" smtClean="0"/>
              <a:t>nécessite</a:t>
            </a:r>
            <a:r>
              <a:rPr lang="fr-CA" sz="1800" dirty="0" smtClean="0"/>
              <a:t> beaucoup de travail de la part de si petites créatures. La fabrication du miel est un processus complexe. La fabrication du miel comporte plusieurs étapes.</a:t>
            </a: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29</a:t>
            </a:fld>
            <a:endParaRPr lang="fr-CA"/>
          </a:p>
        </p:txBody>
      </p:sp>
      <p:sp>
        <p:nvSpPr>
          <p:cNvPr id="5" name="Zone de texte 5"/>
          <p:cNvSpPr txBox="1"/>
          <p:nvPr/>
        </p:nvSpPr>
        <p:spPr>
          <a:xfrm>
            <a:off x="1259632" y="2780928"/>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(plantes)</a:t>
            </a:r>
          </a:p>
        </p:txBody>
      </p:sp>
      <p:sp>
        <p:nvSpPr>
          <p:cNvPr id="6" name="Zone de texte 9"/>
          <p:cNvSpPr txBox="1"/>
          <p:nvPr/>
        </p:nvSpPr>
        <p:spPr>
          <a:xfrm>
            <a:off x="4067944" y="2780928"/>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a:effectLst/>
                <a:latin typeface="Times New Roman"/>
                <a:ea typeface="DejaVu Sans"/>
              </a:rPr>
              <a:t>moins important</a:t>
            </a:r>
            <a:endParaRPr lang="fr-CA" sz="1600" kern="50">
              <a:effectLst/>
              <a:latin typeface="Times New Roman"/>
              <a:ea typeface="DejaVu Sans"/>
            </a:endParaRPr>
          </a:p>
        </p:txBody>
      </p:sp>
      <p:sp>
        <p:nvSpPr>
          <p:cNvPr id="8" name="Zone de texte 11"/>
          <p:cNvSpPr txBox="1"/>
          <p:nvPr/>
        </p:nvSpPr>
        <p:spPr>
          <a:xfrm>
            <a:off x="3347864" y="4005064"/>
            <a:ext cx="1676400"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
        <p:nvSpPr>
          <p:cNvPr id="9" name="Zone de texte 11"/>
          <p:cNvSpPr txBox="1"/>
          <p:nvPr/>
        </p:nvSpPr>
        <p:spPr>
          <a:xfrm>
            <a:off x="5076056" y="2780928"/>
            <a:ext cx="2448272"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double</a:t>
            </a:r>
            <a:endParaRPr lang="fr-CA" sz="1600" kern="50" dirty="0">
              <a:effectLst/>
              <a:latin typeface="Times New Roman"/>
              <a:ea typeface="DejaVu Sans"/>
            </a:endParaRPr>
          </a:p>
          <a:p>
            <a:pPr algn="ctr">
              <a:spcAft>
                <a:spcPts val="0"/>
              </a:spcAft>
            </a:pPr>
            <a:r>
              <a:rPr lang="fr-CA" sz="1600" kern="50" dirty="0">
                <a:effectLst/>
                <a:latin typeface="Times New Roman"/>
                <a:ea typeface="DejaVu Sans"/>
              </a:rPr>
              <a:t>(Cette production)</a:t>
            </a:r>
          </a:p>
        </p:txBody>
      </p:sp>
    </p:spTree>
    <p:extLst>
      <p:ext uri="{BB962C8B-B14F-4D97-AF65-F5344CB8AC3E}">
        <p14:creationId xmlns:p14="http://schemas.microsoft.com/office/powerpoint/2010/main" val="144847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3</a:t>
            </a:fld>
            <a:endParaRPr lang="fr-CA"/>
          </a:p>
        </p:txBody>
      </p:sp>
      <p:sp>
        <p:nvSpPr>
          <p:cNvPr id="7" name="Rectangle 6"/>
          <p:cNvSpPr/>
          <p:nvPr/>
        </p:nvSpPr>
        <p:spPr>
          <a:xfrm>
            <a:off x="1259632" y="332656"/>
            <a:ext cx="6408712" cy="6247866"/>
          </a:xfrm>
          <a:prstGeom prst="rect">
            <a:avLst/>
          </a:prstGeom>
        </p:spPr>
        <p:txBody>
          <a:bodyPr wrap="square">
            <a:spAutoFit/>
          </a:bodyPr>
          <a:lstStyle/>
          <a:p>
            <a:pPr marL="342900" indent="-342900">
              <a:buFont typeface="+mj-lt"/>
              <a:buAutoNum type="arabicPeriod"/>
            </a:pPr>
            <a:r>
              <a:rPr lang="fr-FR" sz="1600" b="1" dirty="0" smtClean="0"/>
              <a:t>Survoler </a:t>
            </a:r>
            <a:r>
              <a:rPr lang="fr-FR" sz="1600" b="1" dirty="0"/>
              <a:t>le texte (titre, introduction, intertitres, conclusion</a:t>
            </a:r>
            <a:r>
              <a:rPr lang="fr-FR" sz="1600" b="1" dirty="0" smtClean="0"/>
              <a:t>)</a:t>
            </a:r>
            <a:endParaRPr lang="fr-FR" sz="1600" dirty="0"/>
          </a:p>
          <a:p>
            <a:pPr marL="342900" indent="-342900">
              <a:buFont typeface="+mj-lt"/>
              <a:buAutoNum type="arabicPeriod"/>
            </a:pPr>
            <a:endParaRPr lang="fr-FR" sz="1600" dirty="0"/>
          </a:p>
          <a:p>
            <a:pPr marL="342900" indent="-342900">
              <a:buFont typeface="+mj-lt"/>
              <a:buAutoNum type="arabicPeriod"/>
            </a:pPr>
            <a:r>
              <a:rPr lang="fr-FR" sz="1600" b="1" dirty="0"/>
              <a:t>Faire une lecture approfondie </a:t>
            </a:r>
            <a:endParaRPr lang="fr-FR" sz="1600" dirty="0"/>
          </a:p>
          <a:p>
            <a:pPr marL="342900" indent="-342900">
              <a:buFont typeface="+mj-lt"/>
              <a:buAutoNum type="arabicPeriod"/>
            </a:pPr>
            <a:endParaRPr lang="fr-FR" sz="1600" dirty="0"/>
          </a:p>
          <a:p>
            <a:pPr marL="800100" lvl="1" indent="-342900">
              <a:buFont typeface="+mj-lt"/>
              <a:buAutoNum type="alphaLcPeriod"/>
            </a:pPr>
            <a:r>
              <a:rPr lang="fr-FR" sz="1600" dirty="0"/>
              <a:t>Surligner les idées, mots et passages importants</a:t>
            </a:r>
          </a:p>
          <a:p>
            <a:pPr marL="342900" indent="-342900">
              <a:buFont typeface="+mj-lt"/>
              <a:buAutoNum type="arabicPeriod"/>
            </a:pPr>
            <a:endParaRPr lang="fr-FR" sz="1600" dirty="0"/>
          </a:p>
          <a:p>
            <a:pPr marL="800100" lvl="1" indent="-342900">
              <a:buFont typeface="+mj-lt"/>
              <a:buAutoNum type="alphaLcPeriod"/>
            </a:pPr>
            <a:r>
              <a:rPr lang="fr-FR" sz="1600" dirty="0"/>
              <a:t>Trouver un titre aux </a:t>
            </a:r>
            <a:r>
              <a:rPr lang="fr-FR" sz="1600" dirty="0" smtClean="0"/>
              <a:t>paragraphes</a:t>
            </a:r>
            <a:endParaRPr lang="fr-FR" sz="1600" dirty="0"/>
          </a:p>
          <a:p>
            <a:pPr marL="342900" indent="-342900">
              <a:buFont typeface="+mj-lt"/>
              <a:buAutoNum type="arabicPeriod"/>
            </a:pPr>
            <a:endParaRPr lang="fr-FR" sz="1600" dirty="0"/>
          </a:p>
          <a:p>
            <a:pPr marL="342900" indent="-342900">
              <a:buFont typeface="+mj-lt"/>
              <a:buAutoNum type="arabicPeriod"/>
            </a:pPr>
            <a:r>
              <a:rPr lang="fr-FR" sz="1600" b="1" dirty="0"/>
              <a:t>Prendre des </a:t>
            </a:r>
            <a:r>
              <a:rPr lang="fr-FR" sz="1600" b="1" dirty="0" smtClean="0"/>
              <a:t>notes</a:t>
            </a:r>
            <a:endParaRPr lang="fr-FR" sz="1600" dirty="0"/>
          </a:p>
          <a:p>
            <a:pPr marL="342900" indent="-342900">
              <a:buFont typeface="+mj-lt"/>
              <a:buAutoNum type="arabicPeriod"/>
            </a:pPr>
            <a:endParaRPr lang="fr-FR" sz="1600" dirty="0"/>
          </a:p>
          <a:p>
            <a:pPr marL="800100" lvl="1" indent="-342900">
              <a:buFont typeface="+mj-lt"/>
              <a:buAutoNum type="alphaLcPeriod"/>
            </a:pPr>
            <a:r>
              <a:rPr lang="fr-FR" sz="1600" dirty="0"/>
              <a:t>Rédiger une fiche de </a:t>
            </a:r>
            <a:r>
              <a:rPr lang="fr-FR" sz="1600" dirty="0" smtClean="0"/>
              <a:t>lecture</a:t>
            </a:r>
            <a:endParaRPr lang="fr-FR" sz="1600" dirty="0"/>
          </a:p>
          <a:p>
            <a:pPr marL="342900" indent="-342900">
              <a:buFont typeface="+mj-lt"/>
              <a:buAutoNum type="arabicPeriod"/>
            </a:pPr>
            <a:endParaRPr lang="fr-FR" sz="1600" dirty="0"/>
          </a:p>
          <a:p>
            <a:pPr marL="800100" lvl="1" indent="-342900">
              <a:buFont typeface="+mj-lt"/>
              <a:buAutoNum type="alphaLcPeriod"/>
            </a:pPr>
            <a:r>
              <a:rPr lang="fr-FR" sz="1600" dirty="0"/>
              <a:t>Représenter le texte à l’aide d’un </a:t>
            </a:r>
            <a:r>
              <a:rPr lang="fr-FR" sz="1600" dirty="0" smtClean="0"/>
              <a:t>graphique</a:t>
            </a:r>
            <a:endParaRPr lang="fr-FR" sz="1600" dirty="0"/>
          </a:p>
          <a:p>
            <a:pPr marL="342900" indent="-342900">
              <a:buFont typeface="+mj-lt"/>
              <a:buAutoNum type="arabicPeriod"/>
            </a:pPr>
            <a:endParaRPr lang="fr-FR" sz="1600" dirty="0"/>
          </a:p>
          <a:p>
            <a:pPr marL="342900" indent="-342900">
              <a:buFont typeface="+mj-lt"/>
              <a:buAutoNum type="arabicPeriod"/>
            </a:pPr>
            <a:r>
              <a:rPr lang="fr-FR" sz="1600" b="1" dirty="0"/>
              <a:t>Trouver l’idée principale du </a:t>
            </a:r>
            <a:r>
              <a:rPr lang="fr-FR" sz="1600" b="1" dirty="0" smtClean="0"/>
              <a:t>texte</a:t>
            </a:r>
            <a:endParaRPr lang="fr-FR" sz="1600" dirty="0"/>
          </a:p>
          <a:p>
            <a:pPr marL="342900" indent="-342900">
              <a:buFont typeface="+mj-lt"/>
              <a:buAutoNum type="arabicPeriod"/>
            </a:pPr>
            <a:endParaRPr lang="fr-FR" sz="1600" dirty="0"/>
          </a:p>
          <a:p>
            <a:pPr marL="342900" indent="-342900">
              <a:buFont typeface="+mj-lt"/>
              <a:buAutoNum type="arabicPeriod"/>
            </a:pPr>
            <a:r>
              <a:rPr lang="fr-FR" sz="1600" b="1" dirty="0"/>
              <a:t>Rédiger un résumé</a:t>
            </a:r>
          </a:p>
          <a:p>
            <a:pPr marL="342900" indent="-342900">
              <a:buFont typeface="+mj-lt"/>
              <a:buAutoNum type="arabicPeriod"/>
            </a:pPr>
            <a:endParaRPr lang="fr-FR" sz="1600" dirty="0"/>
          </a:p>
          <a:p>
            <a:pPr marL="800100" lvl="1" indent="-342900">
              <a:buFont typeface="+mj-lt"/>
              <a:buAutoNum type="alphaLcPeriod"/>
            </a:pPr>
            <a:r>
              <a:rPr lang="fr-FR" sz="1600" dirty="0"/>
              <a:t>Éliminer l’information moins </a:t>
            </a:r>
            <a:r>
              <a:rPr lang="fr-FR" sz="1600" dirty="0" smtClean="0"/>
              <a:t>importante</a:t>
            </a:r>
            <a:endParaRPr lang="fr-FR" sz="1600" dirty="0"/>
          </a:p>
          <a:p>
            <a:pPr marL="342900" indent="-342900">
              <a:buFont typeface="+mj-lt"/>
              <a:buAutoNum type="arabicPeriod"/>
            </a:pPr>
            <a:endParaRPr lang="fr-FR" sz="1600" dirty="0"/>
          </a:p>
          <a:p>
            <a:pPr marL="800100" lvl="1" indent="-342900">
              <a:buFont typeface="+mj-lt"/>
              <a:buAutoNum type="alphaLcPeriod"/>
            </a:pPr>
            <a:r>
              <a:rPr lang="fr-FR" sz="1600" dirty="0"/>
              <a:t>Éliminer l’information en </a:t>
            </a:r>
            <a:r>
              <a:rPr lang="fr-FR" sz="1600" dirty="0" smtClean="0"/>
              <a:t>double</a:t>
            </a:r>
          </a:p>
          <a:p>
            <a:pPr marL="342900" indent="-342900">
              <a:buFont typeface="+mj-lt"/>
              <a:buAutoNum type="arabicPeriod"/>
            </a:pPr>
            <a:endParaRPr lang="fr-FR" sz="1600" dirty="0"/>
          </a:p>
          <a:p>
            <a:pPr marL="800100" lvl="1" indent="-342900">
              <a:buFont typeface="+mj-lt"/>
              <a:buAutoNum type="alphaLcPeriod"/>
            </a:pPr>
            <a:r>
              <a:rPr lang="fr-FR" sz="1600" dirty="0"/>
              <a:t>Regrouper une liste d’éléments sous un mot plus général</a:t>
            </a:r>
          </a:p>
          <a:p>
            <a:pPr marL="342900" indent="-342900">
              <a:buFont typeface="+mj-lt"/>
              <a:buAutoNum type="arabicPeriod"/>
            </a:pPr>
            <a:endParaRPr lang="fr-FR" sz="1600" dirty="0"/>
          </a:p>
          <a:p>
            <a:pPr marL="342900" indent="-342900">
              <a:buFont typeface="+mj-lt"/>
              <a:buAutoNum type="arabicPeriod"/>
            </a:pPr>
            <a:r>
              <a:rPr lang="fr-FR" sz="1600" b="1" dirty="0" smtClean="0"/>
              <a:t>Remercier les auteurs</a:t>
            </a:r>
          </a:p>
        </p:txBody>
      </p:sp>
      <p:pic>
        <p:nvPicPr>
          <p:cNvPr id="8" name="Image 7"/>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115616" y="1307213"/>
            <a:ext cx="410344" cy="321587"/>
          </a:xfrm>
          <a:prstGeom prst="rect">
            <a:avLst/>
          </a:prstGeom>
        </p:spPr>
      </p:pic>
      <p:pic>
        <p:nvPicPr>
          <p:cNvPr id="9" name="Image 8"/>
          <p:cNvPicPr/>
          <p:nvPr/>
        </p:nvPicPr>
        <p:blipFill>
          <a:blip r:embed="rId4" cstate="print">
            <a:extLst>
              <a:ext uri="{28A0092B-C50C-407E-A947-70E740481C1C}">
                <a14:useLocalDpi xmlns:a14="http://schemas.microsoft.com/office/drawing/2010/main" val="0"/>
              </a:ext>
            </a:extLst>
          </a:blip>
          <a:stretch>
            <a:fillRect/>
          </a:stretch>
        </p:blipFill>
        <p:spPr>
          <a:xfrm>
            <a:off x="1187624" y="1756827"/>
            <a:ext cx="338336" cy="376029"/>
          </a:xfrm>
          <a:prstGeom prst="rect">
            <a:avLst/>
          </a:prstGeom>
        </p:spPr>
      </p:pic>
      <p:pic>
        <p:nvPicPr>
          <p:cNvPr id="10" name="Image 9"/>
          <p:cNvPicPr/>
          <p:nvPr/>
        </p:nvPicPr>
        <p:blipFill>
          <a:blip r:embed="rId5" cstate="print">
            <a:grayscl/>
            <a:lum bright="-20000"/>
            <a:extLst>
              <a:ext uri="{28A0092B-C50C-407E-A947-70E740481C1C}">
                <a14:useLocalDpi xmlns:a14="http://schemas.microsoft.com/office/drawing/2010/main" val="0"/>
              </a:ext>
            </a:extLst>
          </a:blip>
          <a:stretch>
            <a:fillRect/>
          </a:stretch>
        </p:blipFill>
        <p:spPr>
          <a:xfrm rot="10800000">
            <a:off x="1115616" y="3230389"/>
            <a:ext cx="445904" cy="270619"/>
          </a:xfrm>
          <a:prstGeom prst="rect">
            <a:avLst/>
          </a:prstGeom>
        </p:spPr>
      </p:pic>
      <p:pic>
        <p:nvPicPr>
          <p:cNvPr id="11" name="Image 10"/>
          <p:cNvPicPr/>
          <p:nvPr/>
        </p:nvPicPr>
        <p:blipFill>
          <a:blip r:embed="rId6" cstate="print">
            <a:grayscl/>
            <a:extLst>
              <a:ext uri="{BEBA8EAE-BF5A-486C-A8C5-ECC9F3942E4B}">
                <a14:imgProps xmlns:a14="http://schemas.microsoft.com/office/drawing/2010/main">
                  <a14:imgLayer r:embed="rId7">
                    <a14:imgEffect>
                      <a14:artisticPaintStrokes/>
                    </a14:imgEffect>
                  </a14:imgLayer>
                </a14:imgProps>
              </a:ext>
              <a:ext uri="{28A0092B-C50C-407E-A947-70E740481C1C}">
                <a14:useLocalDpi xmlns:a14="http://schemas.microsoft.com/office/drawing/2010/main" val="0"/>
              </a:ext>
            </a:extLst>
          </a:blip>
          <a:stretch>
            <a:fillRect/>
          </a:stretch>
        </p:blipFill>
        <p:spPr>
          <a:xfrm>
            <a:off x="1115616" y="2738264"/>
            <a:ext cx="429394" cy="330696"/>
          </a:xfrm>
          <a:prstGeom prst="rect">
            <a:avLst/>
          </a:prstGeom>
        </p:spPr>
      </p:pic>
      <p:pic>
        <p:nvPicPr>
          <p:cNvPr id="12" name="Image 1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683568" y="332656"/>
            <a:ext cx="411862" cy="432048"/>
          </a:xfrm>
          <a:prstGeom prst="rect">
            <a:avLst/>
          </a:prstGeom>
        </p:spPr>
      </p:pic>
      <p:pic>
        <p:nvPicPr>
          <p:cNvPr id="13" name="Image 12"/>
          <p:cNvPicPr/>
          <p:nvPr/>
        </p:nvPicPr>
        <p:blipFill>
          <a:blip r:embed="rId10" cstate="print">
            <a:biLevel thresh="50000"/>
            <a:extLst>
              <a:ext uri="{28A0092B-C50C-407E-A947-70E740481C1C}">
                <a14:useLocalDpi xmlns:a14="http://schemas.microsoft.com/office/drawing/2010/main" val="0"/>
              </a:ext>
            </a:extLst>
          </a:blip>
          <a:stretch>
            <a:fillRect/>
          </a:stretch>
        </p:blipFill>
        <p:spPr>
          <a:xfrm>
            <a:off x="683568" y="4305409"/>
            <a:ext cx="423927" cy="347727"/>
          </a:xfrm>
          <a:prstGeom prst="rect">
            <a:avLst/>
          </a:prstGeom>
        </p:spPr>
      </p:pic>
      <p:pic>
        <p:nvPicPr>
          <p:cNvPr id="14" name="Image 13"/>
          <p:cNvPicPr/>
          <p:nvPr/>
        </p:nvPicPr>
        <p:blipFill>
          <a:blip r:embed="rId11" cstate="print">
            <a:grayscl/>
            <a:lum bright="-20000" contrast="40000"/>
            <a:extLst>
              <a:ext uri="{28A0092B-C50C-407E-A947-70E740481C1C}">
                <a14:useLocalDpi xmlns:a14="http://schemas.microsoft.com/office/drawing/2010/main" val="0"/>
              </a:ext>
            </a:extLst>
          </a:blip>
          <a:stretch>
            <a:fillRect/>
          </a:stretch>
        </p:blipFill>
        <p:spPr>
          <a:xfrm>
            <a:off x="683568" y="3717032"/>
            <a:ext cx="461392" cy="360040"/>
          </a:xfrm>
          <a:prstGeom prst="rect">
            <a:avLst/>
          </a:prstGeom>
        </p:spPr>
      </p:pic>
      <p:pic>
        <p:nvPicPr>
          <p:cNvPr id="15" name="Image 14"/>
          <p:cNvPicPr/>
          <p:nvPr/>
        </p:nvPicPr>
        <p:blipFill>
          <a:blip r:embed="rId12" cstate="print">
            <a:grayscl/>
            <a:extLst>
              <a:ext uri="{28A0092B-C50C-407E-A947-70E740481C1C}">
                <a14:useLocalDpi xmlns:a14="http://schemas.microsoft.com/office/drawing/2010/main" val="0"/>
              </a:ext>
            </a:extLst>
          </a:blip>
          <a:stretch>
            <a:fillRect/>
          </a:stretch>
        </p:blipFill>
        <p:spPr>
          <a:xfrm>
            <a:off x="1187624" y="5239043"/>
            <a:ext cx="360561" cy="350197"/>
          </a:xfrm>
          <a:prstGeom prst="rect">
            <a:avLst/>
          </a:prstGeom>
        </p:spPr>
      </p:pic>
      <p:pic>
        <p:nvPicPr>
          <p:cNvPr id="16" name="Image 15"/>
          <p:cNvPicPr/>
          <p:nvPr/>
        </p:nvPicPr>
        <p:blipFill>
          <a:blip r:embed="rId13" cstate="print">
            <a:grayscl/>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87624" y="5696243"/>
            <a:ext cx="417076" cy="397053"/>
          </a:xfrm>
          <a:prstGeom prst="rect">
            <a:avLst/>
          </a:prstGeom>
        </p:spPr>
      </p:pic>
      <p:pic>
        <p:nvPicPr>
          <p:cNvPr id="17" name="Image 16"/>
          <p:cNvPicPr/>
          <p:nvPr/>
        </p:nvPicPr>
        <p:blipFill>
          <a:blip r:embed="rId15" cstate="print">
            <a:extLst>
              <a:ext uri="{BEBA8EAE-BF5A-486C-A8C5-ECC9F3942E4B}">
                <a14:imgProps xmlns:a14="http://schemas.microsoft.com/office/drawing/2010/main">
                  <a14:imgLayer r:embed="rId16">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55576" y="2204865"/>
            <a:ext cx="322709" cy="360040"/>
          </a:xfrm>
          <a:prstGeom prst="rect">
            <a:avLst/>
          </a:prstGeom>
        </p:spPr>
      </p:pic>
      <p:pic>
        <p:nvPicPr>
          <p:cNvPr id="18" name="Image 17"/>
          <p:cNvPicPr/>
          <p:nvPr/>
        </p:nvPicPr>
        <p:blipFill>
          <a:blip r:embed="rId17" cstate="print">
            <a:grayscl/>
            <a:lum bright="-20000" contrast="40000"/>
            <a:extLst>
              <a:ext uri="{28A0092B-C50C-407E-A947-70E740481C1C}">
                <a14:useLocalDpi xmlns:a14="http://schemas.microsoft.com/office/drawing/2010/main" val="0"/>
              </a:ext>
            </a:extLst>
          </a:blip>
          <a:stretch>
            <a:fillRect/>
          </a:stretch>
        </p:blipFill>
        <p:spPr>
          <a:xfrm>
            <a:off x="755576" y="836713"/>
            <a:ext cx="328424" cy="360040"/>
          </a:xfrm>
          <a:prstGeom prst="rect">
            <a:avLst/>
          </a:prstGeom>
        </p:spPr>
      </p:pic>
      <p:pic>
        <p:nvPicPr>
          <p:cNvPr id="19" name="Image 18"/>
          <p:cNvPicPr/>
          <p:nvPr/>
        </p:nvPicPr>
        <p:blipFill>
          <a:blip r:embed="rId18" cstate="print">
            <a:alphaModFix/>
            <a:biLevel thresh="50000"/>
            <a:extLst>
              <a:ext uri="{28A0092B-C50C-407E-A947-70E740481C1C}">
                <a14:useLocalDpi xmlns:a14="http://schemas.microsoft.com/office/drawing/2010/main" val="0"/>
              </a:ext>
            </a:extLst>
          </a:blip>
          <a:stretch>
            <a:fillRect/>
          </a:stretch>
        </p:blipFill>
        <p:spPr>
          <a:xfrm>
            <a:off x="611560" y="6237312"/>
            <a:ext cx="610870" cy="360040"/>
          </a:xfrm>
          <a:prstGeom prst="rect">
            <a:avLst/>
          </a:prstGeom>
        </p:spPr>
      </p:pic>
      <p:pic>
        <p:nvPicPr>
          <p:cNvPr id="20" name="Image 19"/>
          <p:cNvPicPr/>
          <p:nvPr/>
        </p:nvPicPr>
        <p:blipFill>
          <a:blip r:embed="rId19" cstate="print">
            <a:grayscl/>
            <a:extLst>
              <a:ext uri="{28A0092B-C50C-407E-A947-70E740481C1C}">
                <a14:useLocalDpi xmlns:a14="http://schemas.microsoft.com/office/drawing/2010/main" val="0"/>
              </a:ext>
            </a:extLst>
          </a:blip>
          <a:stretch>
            <a:fillRect/>
          </a:stretch>
        </p:blipFill>
        <p:spPr>
          <a:xfrm rot="10800000">
            <a:off x="1187624" y="4764063"/>
            <a:ext cx="361196" cy="393129"/>
          </a:xfrm>
          <a:prstGeom prst="rect">
            <a:avLst/>
          </a:prstGeom>
        </p:spPr>
      </p:pic>
    </p:spTree>
    <p:extLst>
      <p:ext uri="{BB962C8B-B14F-4D97-AF65-F5344CB8AC3E}">
        <p14:creationId xmlns:p14="http://schemas.microsoft.com/office/powerpoint/2010/main" val="2986027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pPr marL="0" indent="0">
              <a:lnSpc>
                <a:spcPct val="350000"/>
              </a:lnSpc>
              <a:spcBef>
                <a:spcPts val="0"/>
              </a:spcBef>
              <a:buNone/>
            </a:pPr>
            <a:r>
              <a:rPr lang="fr-CA" sz="1800" dirty="0" smtClean="0"/>
              <a:t>Les abeilles domestiques sont les insectes qui produisent le miel à partir du pollen </a:t>
            </a:r>
            <a:r>
              <a:rPr lang="fr-CA" sz="1800" strike="sngStrike" dirty="0" smtClean="0"/>
              <a:t>de trèfles, de bleuets et de framboisiers</a:t>
            </a:r>
            <a:r>
              <a:rPr lang="fr-CA" sz="1800" dirty="0" smtClean="0"/>
              <a:t>, </a:t>
            </a:r>
            <a:r>
              <a:rPr lang="fr-CA" sz="1800" strike="sngStrike" dirty="0" smtClean="0"/>
              <a:t>par exemple</a:t>
            </a:r>
            <a:r>
              <a:rPr lang="fr-CA" sz="1800" dirty="0" smtClean="0"/>
              <a:t>.</a:t>
            </a:r>
            <a:r>
              <a:rPr lang="fr-CA" sz="1800" i="1" dirty="0" smtClean="0"/>
              <a:t> </a:t>
            </a:r>
            <a:r>
              <a:rPr lang="fr-CA" sz="1800" strike="sngStrike" dirty="0" smtClean="0"/>
              <a:t>La production du miel</a:t>
            </a:r>
            <a:r>
              <a:rPr lang="fr-CA" sz="1800" dirty="0" smtClean="0"/>
              <a:t> nécessite une bonne répartition des rôles et </a:t>
            </a:r>
            <a:r>
              <a:rPr lang="fr-CA" sz="1800" strike="sngStrike" dirty="0" smtClean="0"/>
              <a:t>nécessite</a:t>
            </a:r>
            <a:r>
              <a:rPr lang="fr-CA" sz="1800" dirty="0" smtClean="0"/>
              <a:t> beaucoup de travail </a:t>
            </a:r>
            <a:r>
              <a:rPr lang="fr-CA" sz="1800" strike="sngStrike" dirty="0" smtClean="0"/>
              <a:t>de la part de si petites créatures</a:t>
            </a:r>
            <a:r>
              <a:rPr lang="fr-CA" sz="1800" dirty="0" smtClean="0"/>
              <a:t>. La fabrication du miel est un processus complexe. La fabrication du miel comporte plusieurs étapes.</a:t>
            </a: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30</a:t>
            </a:fld>
            <a:endParaRPr lang="fr-CA"/>
          </a:p>
        </p:txBody>
      </p:sp>
      <p:sp>
        <p:nvSpPr>
          <p:cNvPr id="5" name="Zone de texte 5"/>
          <p:cNvSpPr txBox="1"/>
          <p:nvPr/>
        </p:nvSpPr>
        <p:spPr>
          <a:xfrm>
            <a:off x="1259632" y="2780928"/>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(plantes)</a:t>
            </a:r>
          </a:p>
        </p:txBody>
      </p:sp>
      <p:sp>
        <p:nvSpPr>
          <p:cNvPr id="6" name="Zone de texte 9"/>
          <p:cNvSpPr txBox="1"/>
          <p:nvPr/>
        </p:nvSpPr>
        <p:spPr>
          <a:xfrm>
            <a:off x="4067944" y="2780928"/>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8" name="Zone de texte 11"/>
          <p:cNvSpPr txBox="1"/>
          <p:nvPr/>
        </p:nvSpPr>
        <p:spPr>
          <a:xfrm>
            <a:off x="3347864" y="4005064"/>
            <a:ext cx="1676400"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
        <p:nvSpPr>
          <p:cNvPr id="9" name="Zone de texte 9"/>
          <p:cNvSpPr txBox="1"/>
          <p:nvPr/>
        </p:nvSpPr>
        <p:spPr>
          <a:xfrm>
            <a:off x="6660232" y="3717032"/>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10" name="Zone de texte 11"/>
          <p:cNvSpPr txBox="1"/>
          <p:nvPr/>
        </p:nvSpPr>
        <p:spPr>
          <a:xfrm>
            <a:off x="5076056" y="2780928"/>
            <a:ext cx="2448272"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double</a:t>
            </a:r>
            <a:endParaRPr lang="fr-CA" sz="1600" kern="50" dirty="0">
              <a:effectLst/>
              <a:latin typeface="Times New Roman"/>
              <a:ea typeface="DejaVu Sans"/>
            </a:endParaRPr>
          </a:p>
          <a:p>
            <a:pPr algn="ctr">
              <a:spcAft>
                <a:spcPts val="0"/>
              </a:spcAft>
            </a:pPr>
            <a:r>
              <a:rPr lang="fr-CA" sz="1600" kern="50" dirty="0">
                <a:effectLst/>
                <a:latin typeface="Times New Roman"/>
                <a:ea typeface="DejaVu Sans"/>
              </a:rPr>
              <a:t>(Cette production)</a:t>
            </a:r>
          </a:p>
        </p:txBody>
      </p:sp>
    </p:spTree>
    <p:extLst>
      <p:ext uri="{BB962C8B-B14F-4D97-AF65-F5344CB8AC3E}">
        <p14:creationId xmlns:p14="http://schemas.microsoft.com/office/powerpoint/2010/main" val="3485111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pPr marL="0" indent="0">
              <a:lnSpc>
                <a:spcPct val="350000"/>
              </a:lnSpc>
              <a:spcBef>
                <a:spcPts val="0"/>
              </a:spcBef>
              <a:buNone/>
            </a:pPr>
            <a:r>
              <a:rPr lang="fr-CA" sz="1800" dirty="0" smtClean="0"/>
              <a:t>Les abeilles domestiques sont les insectes qui produisent le miel à partir du pollen </a:t>
            </a:r>
            <a:r>
              <a:rPr lang="fr-CA" sz="1800" strike="sngStrike" dirty="0" smtClean="0"/>
              <a:t>de trèfles, de bleuets et de framboisiers</a:t>
            </a:r>
            <a:r>
              <a:rPr lang="fr-CA" sz="1800" dirty="0" smtClean="0"/>
              <a:t>, </a:t>
            </a:r>
            <a:r>
              <a:rPr lang="fr-CA" sz="1800" strike="sngStrike" dirty="0" smtClean="0"/>
              <a:t>par exemple</a:t>
            </a:r>
            <a:r>
              <a:rPr lang="fr-CA" sz="1800" dirty="0" smtClean="0"/>
              <a:t>.</a:t>
            </a:r>
            <a:r>
              <a:rPr lang="fr-CA" sz="1800" i="1" dirty="0" smtClean="0"/>
              <a:t> </a:t>
            </a:r>
            <a:r>
              <a:rPr lang="fr-CA" sz="1800" strike="sngStrike" dirty="0" smtClean="0"/>
              <a:t>La production du miel</a:t>
            </a:r>
            <a:r>
              <a:rPr lang="fr-CA" sz="1800" dirty="0" smtClean="0"/>
              <a:t> nécessite une bonne répartition des rôles et </a:t>
            </a:r>
            <a:r>
              <a:rPr lang="fr-CA" sz="1800" strike="sngStrike" dirty="0" smtClean="0"/>
              <a:t>nécessite</a:t>
            </a:r>
            <a:r>
              <a:rPr lang="fr-CA" sz="1800" dirty="0" smtClean="0"/>
              <a:t> beaucoup de travail </a:t>
            </a:r>
            <a:r>
              <a:rPr lang="fr-CA" sz="1800" strike="sngStrike" dirty="0" smtClean="0"/>
              <a:t>de la part de si petites créatures</a:t>
            </a:r>
            <a:r>
              <a:rPr lang="fr-CA" sz="1800" dirty="0" smtClean="0"/>
              <a:t>. La fabrication du miel est un processus complexe. </a:t>
            </a:r>
            <a:r>
              <a:rPr lang="fr-CA" sz="1800" strike="sngStrike" dirty="0" smtClean="0"/>
              <a:t>La fabrication du miel</a:t>
            </a:r>
            <a:r>
              <a:rPr lang="fr-CA" sz="1800" dirty="0" smtClean="0"/>
              <a:t> comporte plusieurs étapes.</a:t>
            </a: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31</a:t>
            </a:fld>
            <a:endParaRPr lang="fr-CA"/>
          </a:p>
        </p:txBody>
      </p:sp>
      <p:sp>
        <p:nvSpPr>
          <p:cNvPr id="5" name="Zone de texte 5"/>
          <p:cNvSpPr txBox="1"/>
          <p:nvPr/>
        </p:nvSpPr>
        <p:spPr>
          <a:xfrm>
            <a:off x="1259632" y="2780928"/>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(plantes)</a:t>
            </a:r>
          </a:p>
        </p:txBody>
      </p:sp>
      <p:sp>
        <p:nvSpPr>
          <p:cNvPr id="6" name="Zone de texte 9"/>
          <p:cNvSpPr txBox="1"/>
          <p:nvPr/>
        </p:nvSpPr>
        <p:spPr>
          <a:xfrm>
            <a:off x="3995936" y="2780928"/>
            <a:ext cx="1296144"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7" name="Zone de texte 11"/>
          <p:cNvSpPr txBox="1"/>
          <p:nvPr/>
        </p:nvSpPr>
        <p:spPr>
          <a:xfrm>
            <a:off x="6804248" y="4653136"/>
            <a:ext cx="1676400"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double</a:t>
            </a:r>
            <a:endParaRPr lang="fr-CA" sz="1600" kern="50" dirty="0">
              <a:effectLst/>
              <a:latin typeface="Times New Roman"/>
              <a:ea typeface="DejaVu Sans"/>
            </a:endParaRPr>
          </a:p>
          <a:p>
            <a:pPr algn="ctr">
              <a:spcAft>
                <a:spcPts val="0"/>
              </a:spcAft>
            </a:pPr>
            <a:r>
              <a:rPr lang="fr-CA" sz="1600" kern="50" dirty="0" smtClean="0">
                <a:effectLst/>
                <a:latin typeface="Times New Roman"/>
                <a:ea typeface="DejaVu Sans"/>
              </a:rPr>
              <a:t>(</a:t>
            </a:r>
            <a:r>
              <a:rPr lang="fr-CA" sz="1600" kern="50" dirty="0" smtClean="0">
                <a:latin typeface="Times New Roman"/>
                <a:ea typeface="DejaVu Sans"/>
              </a:rPr>
              <a:t>qui</a:t>
            </a:r>
            <a:r>
              <a:rPr lang="fr-CA" sz="1600" kern="50" dirty="0" smtClean="0">
                <a:effectLst/>
                <a:latin typeface="Times New Roman"/>
                <a:ea typeface="DejaVu Sans"/>
              </a:rPr>
              <a:t>)</a:t>
            </a:r>
            <a:endParaRPr lang="fr-CA" sz="1600" kern="50" dirty="0">
              <a:effectLst/>
              <a:latin typeface="Times New Roman"/>
              <a:ea typeface="DejaVu Sans"/>
            </a:endParaRPr>
          </a:p>
        </p:txBody>
      </p:sp>
      <p:sp>
        <p:nvSpPr>
          <p:cNvPr id="8" name="Zone de texte 11"/>
          <p:cNvSpPr txBox="1"/>
          <p:nvPr/>
        </p:nvSpPr>
        <p:spPr>
          <a:xfrm>
            <a:off x="3347864" y="4005064"/>
            <a:ext cx="1676400"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
        <p:nvSpPr>
          <p:cNvPr id="9" name="Zone de texte 9"/>
          <p:cNvSpPr txBox="1"/>
          <p:nvPr/>
        </p:nvSpPr>
        <p:spPr>
          <a:xfrm>
            <a:off x="6660232" y="3717032"/>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11" name="Zone de texte 11"/>
          <p:cNvSpPr txBox="1"/>
          <p:nvPr/>
        </p:nvSpPr>
        <p:spPr>
          <a:xfrm>
            <a:off x="5076056" y="2780928"/>
            <a:ext cx="2448272"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double</a:t>
            </a:r>
            <a:endParaRPr lang="fr-CA" sz="1600" kern="50" dirty="0">
              <a:effectLst/>
              <a:latin typeface="Times New Roman"/>
              <a:ea typeface="DejaVu Sans"/>
            </a:endParaRPr>
          </a:p>
          <a:p>
            <a:pPr algn="ctr">
              <a:spcAft>
                <a:spcPts val="0"/>
              </a:spcAft>
            </a:pPr>
            <a:r>
              <a:rPr lang="fr-CA" sz="1600" kern="50" dirty="0">
                <a:effectLst/>
                <a:latin typeface="Times New Roman"/>
                <a:ea typeface="DejaVu Sans"/>
              </a:rPr>
              <a:t>(Cette production)</a:t>
            </a:r>
          </a:p>
        </p:txBody>
      </p:sp>
    </p:spTree>
    <p:extLst>
      <p:ext uri="{BB962C8B-B14F-4D97-AF65-F5344CB8AC3E}">
        <p14:creationId xmlns:p14="http://schemas.microsoft.com/office/powerpoint/2010/main" val="1497747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9392"/>
            <a:ext cx="8219256" cy="6336704"/>
          </a:xfrm>
        </p:spPr>
        <p:txBody>
          <a:bodyPr>
            <a:noAutofit/>
          </a:bodyPr>
          <a:lstStyle/>
          <a:p>
            <a:pPr marL="0" indent="0">
              <a:lnSpc>
                <a:spcPct val="300000"/>
              </a:lnSpc>
              <a:spcBef>
                <a:spcPts val="0"/>
              </a:spcBef>
              <a:buNone/>
            </a:pPr>
            <a:r>
              <a:rPr lang="fr-CA" sz="1800" dirty="0" smtClean="0"/>
              <a:t>Les abeilles domestiques sont les insectes qui produisent le miel à partir du pollen </a:t>
            </a:r>
            <a:r>
              <a:rPr lang="fr-CA" sz="1800" strike="sngStrike" dirty="0" smtClean="0"/>
              <a:t>de trèfles, de bleuets et de framboisiers</a:t>
            </a:r>
            <a:r>
              <a:rPr lang="fr-CA" sz="1800" dirty="0" smtClean="0"/>
              <a:t>, </a:t>
            </a:r>
            <a:r>
              <a:rPr lang="fr-CA" sz="1800" strike="sngStrike" dirty="0" smtClean="0"/>
              <a:t>par exemple</a:t>
            </a:r>
            <a:r>
              <a:rPr lang="fr-CA" sz="1800" dirty="0" smtClean="0"/>
              <a:t>.</a:t>
            </a:r>
            <a:r>
              <a:rPr lang="fr-CA" sz="1800" i="1" dirty="0" smtClean="0"/>
              <a:t> </a:t>
            </a:r>
            <a:r>
              <a:rPr lang="fr-CA" sz="1800" strike="sngStrike" dirty="0" smtClean="0"/>
              <a:t>La production du miel</a:t>
            </a:r>
            <a:r>
              <a:rPr lang="fr-CA" sz="1800" dirty="0" smtClean="0"/>
              <a:t> nécessite une bonne répartition des rôles et </a:t>
            </a:r>
            <a:r>
              <a:rPr lang="fr-CA" sz="1800" strike="sngStrike" dirty="0" smtClean="0"/>
              <a:t>nécessite</a:t>
            </a:r>
            <a:r>
              <a:rPr lang="fr-CA" sz="1800" dirty="0" smtClean="0"/>
              <a:t> beaucoup de travail </a:t>
            </a:r>
            <a:r>
              <a:rPr lang="fr-CA" sz="1800" strike="sngStrike" dirty="0" smtClean="0"/>
              <a:t>de la part de si petites créatures</a:t>
            </a:r>
            <a:r>
              <a:rPr lang="fr-CA" sz="1800" dirty="0" smtClean="0"/>
              <a:t>. La fabrication du miel est un processus complexe. </a:t>
            </a:r>
            <a:r>
              <a:rPr lang="fr-CA" sz="1800" strike="sngStrike" dirty="0" smtClean="0"/>
              <a:t>La fabrication du miel</a:t>
            </a:r>
            <a:r>
              <a:rPr lang="fr-CA" sz="1800" dirty="0" smtClean="0"/>
              <a:t> comporte plusieurs étapes.</a:t>
            </a:r>
          </a:p>
          <a:p>
            <a:pPr marL="0" indent="0">
              <a:lnSpc>
                <a:spcPct val="120000"/>
              </a:lnSpc>
              <a:spcBef>
                <a:spcPts val="0"/>
              </a:spcBef>
              <a:buNone/>
            </a:pPr>
            <a:endParaRPr lang="fr-CA" sz="1800" dirty="0" smtClean="0"/>
          </a:p>
          <a:p>
            <a:pPr marL="0" indent="0">
              <a:buNone/>
            </a:pPr>
            <a:r>
              <a:rPr lang="fr-CA" sz="1800" b="1" dirty="0"/>
              <a:t>RÉSUMÉ : </a:t>
            </a:r>
          </a:p>
          <a:p>
            <a:pPr marL="0" indent="0">
              <a:lnSpc>
                <a:spcPct val="350000"/>
              </a:lnSpc>
              <a:spcBef>
                <a:spcPts val="0"/>
              </a:spcBef>
              <a:buNone/>
            </a:pPr>
            <a:endParaRPr lang="fr-CA" sz="1800" dirty="0" smtClean="0"/>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32</a:t>
            </a:fld>
            <a:endParaRPr lang="fr-CA"/>
          </a:p>
        </p:txBody>
      </p:sp>
      <p:sp>
        <p:nvSpPr>
          <p:cNvPr id="5" name="Zone de texte 5"/>
          <p:cNvSpPr txBox="1"/>
          <p:nvPr/>
        </p:nvSpPr>
        <p:spPr>
          <a:xfrm>
            <a:off x="1259632" y="692696"/>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(plantes)</a:t>
            </a:r>
          </a:p>
        </p:txBody>
      </p:sp>
      <p:sp>
        <p:nvSpPr>
          <p:cNvPr id="6" name="Zone de texte 9"/>
          <p:cNvSpPr txBox="1"/>
          <p:nvPr/>
        </p:nvSpPr>
        <p:spPr>
          <a:xfrm>
            <a:off x="3995936" y="692696"/>
            <a:ext cx="1296144"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7" name="Zone de texte 11"/>
          <p:cNvSpPr txBox="1"/>
          <p:nvPr/>
        </p:nvSpPr>
        <p:spPr>
          <a:xfrm>
            <a:off x="6804248" y="2348880"/>
            <a:ext cx="1676400"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double</a:t>
            </a:r>
            <a:endParaRPr lang="fr-CA" sz="1600" kern="50" dirty="0">
              <a:effectLst/>
              <a:latin typeface="Times New Roman"/>
              <a:ea typeface="DejaVu Sans"/>
            </a:endParaRPr>
          </a:p>
          <a:p>
            <a:pPr algn="ctr">
              <a:spcAft>
                <a:spcPts val="0"/>
              </a:spcAft>
            </a:pPr>
            <a:r>
              <a:rPr lang="fr-CA" sz="1600" kern="50" dirty="0" smtClean="0">
                <a:effectLst/>
                <a:latin typeface="Times New Roman"/>
                <a:ea typeface="DejaVu Sans"/>
              </a:rPr>
              <a:t>(</a:t>
            </a:r>
            <a:r>
              <a:rPr lang="fr-CA" sz="1600" kern="50" dirty="0" smtClean="0">
                <a:latin typeface="Times New Roman"/>
                <a:ea typeface="DejaVu Sans"/>
              </a:rPr>
              <a:t>qui</a:t>
            </a:r>
            <a:r>
              <a:rPr lang="fr-CA" sz="1600" kern="50" dirty="0" smtClean="0">
                <a:effectLst/>
                <a:latin typeface="Times New Roman"/>
                <a:ea typeface="DejaVu Sans"/>
              </a:rPr>
              <a:t>)</a:t>
            </a:r>
            <a:endParaRPr lang="fr-CA" sz="1600" kern="50" dirty="0">
              <a:effectLst/>
              <a:latin typeface="Times New Roman"/>
              <a:ea typeface="DejaVu Sans"/>
            </a:endParaRPr>
          </a:p>
        </p:txBody>
      </p:sp>
      <p:sp>
        <p:nvSpPr>
          <p:cNvPr id="8" name="Zone de texte 11"/>
          <p:cNvSpPr txBox="1"/>
          <p:nvPr/>
        </p:nvSpPr>
        <p:spPr>
          <a:xfrm>
            <a:off x="3347864" y="1772816"/>
            <a:ext cx="1676400"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
        <p:nvSpPr>
          <p:cNvPr id="9" name="Zone de texte 9"/>
          <p:cNvSpPr txBox="1"/>
          <p:nvPr/>
        </p:nvSpPr>
        <p:spPr>
          <a:xfrm>
            <a:off x="6660232" y="1531640"/>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11" name="Zone de texte 11"/>
          <p:cNvSpPr txBox="1"/>
          <p:nvPr/>
        </p:nvSpPr>
        <p:spPr>
          <a:xfrm>
            <a:off x="5076056" y="692696"/>
            <a:ext cx="2448272"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double</a:t>
            </a:r>
            <a:endParaRPr lang="fr-CA" sz="1600" kern="50" dirty="0">
              <a:effectLst/>
              <a:latin typeface="Times New Roman"/>
              <a:ea typeface="DejaVu Sans"/>
            </a:endParaRPr>
          </a:p>
          <a:p>
            <a:pPr algn="ctr">
              <a:spcAft>
                <a:spcPts val="0"/>
              </a:spcAft>
            </a:pPr>
            <a:r>
              <a:rPr lang="fr-CA" sz="1600" kern="50" dirty="0">
                <a:effectLst/>
                <a:latin typeface="Times New Roman"/>
                <a:ea typeface="DejaVu Sans"/>
              </a:rPr>
              <a:t>(Cette production)</a:t>
            </a:r>
          </a:p>
        </p:txBody>
      </p:sp>
    </p:spTree>
    <p:extLst>
      <p:ext uri="{BB962C8B-B14F-4D97-AF65-F5344CB8AC3E}">
        <p14:creationId xmlns:p14="http://schemas.microsoft.com/office/powerpoint/2010/main" val="4234008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9392"/>
            <a:ext cx="8219256" cy="6336704"/>
          </a:xfrm>
        </p:spPr>
        <p:txBody>
          <a:bodyPr>
            <a:noAutofit/>
          </a:bodyPr>
          <a:lstStyle/>
          <a:p>
            <a:pPr marL="0" indent="0">
              <a:lnSpc>
                <a:spcPct val="300000"/>
              </a:lnSpc>
              <a:spcBef>
                <a:spcPts val="0"/>
              </a:spcBef>
              <a:buNone/>
            </a:pPr>
            <a:r>
              <a:rPr lang="fr-CA" sz="1800" dirty="0" smtClean="0"/>
              <a:t>Les abeilles domestiques sont les insectes qui produisent le miel à partir du pollen </a:t>
            </a:r>
            <a:r>
              <a:rPr lang="fr-CA" sz="1800" strike="sngStrike" dirty="0" smtClean="0"/>
              <a:t>de trèfles, de bleuets et de framboisiers</a:t>
            </a:r>
            <a:r>
              <a:rPr lang="fr-CA" sz="1800" dirty="0" smtClean="0"/>
              <a:t>, </a:t>
            </a:r>
            <a:r>
              <a:rPr lang="fr-CA" sz="1800" strike="sngStrike" dirty="0" smtClean="0"/>
              <a:t>par exemple</a:t>
            </a:r>
            <a:r>
              <a:rPr lang="fr-CA" sz="1800" dirty="0" smtClean="0"/>
              <a:t>.</a:t>
            </a:r>
            <a:r>
              <a:rPr lang="fr-CA" sz="1800" i="1" dirty="0" smtClean="0"/>
              <a:t> </a:t>
            </a:r>
            <a:r>
              <a:rPr lang="fr-CA" sz="1800" strike="sngStrike" dirty="0" smtClean="0"/>
              <a:t>La production du miel</a:t>
            </a:r>
            <a:r>
              <a:rPr lang="fr-CA" sz="1800" dirty="0" smtClean="0"/>
              <a:t> nécessite une bonne répartition des rôles et </a:t>
            </a:r>
            <a:r>
              <a:rPr lang="fr-CA" sz="1800" strike="sngStrike" dirty="0" smtClean="0"/>
              <a:t>nécessite</a:t>
            </a:r>
            <a:r>
              <a:rPr lang="fr-CA" sz="1800" dirty="0" smtClean="0"/>
              <a:t> beaucoup de travail </a:t>
            </a:r>
            <a:r>
              <a:rPr lang="fr-CA" sz="1800" strike="sngStrike" dirty="0" smtClean="0"/>
              <a:t>de la part de si petites créatures</a:t>
            </a:r>
            <a:r>
              <a:rPr lang="fr-CA" sz="1800" dirty="0" smtClean="0"/>
              <a:t>. La fabrication du miel est un processus complexe. </a:t>
            </a:r>
            <a:r>
              <a:rPr lang="fr-CA" sz="1800" strike="sngStrike" dirty="0" smtClean="0"/>
              <a:t>La fabrication du miel</a:t>
            </a:r>
            <a:r>
              <a:rPr lang="fr-CA" sz="1800" dirty="0" smtClean="0"/>
              <a:t> comporte plusieurs étapes.</a:t>
            </a:r>
          </a:p>
          <a:p>
            <a:pPr marL="0" indent="0">
              <a:lnSpc>
                <a:spcPct val="120000"/>
              </a:lnSpc>
              <a:spcBef>
                <a:spcPts val="0"/>
              </a:spcBef>
              <a:buNone/>
            </a:pPr>
            <a:endParaRPr lang="fr-CA" sz="1800" dirty="0" smtClean="0"/>
          </a:p>
          <a:p>
            <a:pPr marL="0" indent="0">
              <a:buNone/>
            </a:pPr>
            <a:r>
              <a:rPr lang="fr-CA" sz="1800" b="1" dirty="0"/>
              <a:t>RÉSUMÉ : </a:t>
            </a:r>
          </a:p>
          <a:p>
            <a:pPr marL="0" indent="0">
              <a:buNone/>
            </a:pPr>
            <a:r>
              <a:rPr lang="fr-CA" sz="1800" dirty="0"/>
              <a:t>Les abeilles domestiques sont les insectes qui produisent le miel à partir du pollen de plantes. Cette production nécessite une bonne répartition des rôles et beaucoup de travail. La fabrication du miel est un processus complexe qui comporte plusieurs étapes.</a:t>
            </a:r>
          </a:p>
          <a:p>
            <a:pPr marL="0" indent="0">
              <a:lnSpc>
                <a:spcPct val="350000"/>
              </a:lnSpc>
              <a:spcBef>
                <a:spcPts val="0"/>
              </a:spcBef>
              <a:buNone/>
            </a:pPr>
            <a:endParaRPr lang="fr-CA" sz="1800" dirty="0" smtClean="0"/>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33</a:t>
            </a:fld>
            <a:endParaRPr lang="fr-CA"/>
          </a:p>
        </p:txBody>
      </p:sp>
      <p:sp>
        <p:nvSpPr>
          <p:cNvPr id="5" name="Zone de texte 5"/>
          <p:cNvSpPr txBox="1"/>
          <p:nvPr/>
        </p:nvSpPr>
        <p:spPr>
          <a:xfrm>
            <a:off x="1259632" y="692696"/>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(plantes)</a:t>
            </a:r>
          </a:p>
        </p:txBody>
      </p:sp>
      <p:sp>
        <p:nvSpPr>
          <p:cNvPr id="6" name="Zone de texte 9"/>
          <p:cNvSpPr txBox="1"/>
          <p:nvPr/>
        </p:nvSpPr>
        <p:spPr>
          <a:xfrm>
            <a:off x="3995936" y="692696"/>
            <a:ext cx="1296144"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7" name="Zone de texte 11"/>
          <p:cNvSpPr txBox="1"/>
          <p:nvPr/>
        </p:nvSpPr>
        <p:spPr>
          <a:xfrm>
            <a:off x="6804248" y="2348880"/>
            <a:ext cx="1676400"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double</a:t>
            </a:r>
            <a:endParaRPr lang="fr-CA" sz="1600" kern="50" dirty="0">
              <a:effectLst/>
              <a:latin typeface="Times New Roman"/>
              <a:ea typeface="DejaVu Sans"/>
            </a:endParaRPr>
          </a:p>
          <a:p>
            <a:pPr algn="ctr">
              <a:spcAft>
                <a:spcPts val="0"/>
              </a:spcAft>
            </a:pPr>
            <a:r>
              <a:rPr lang="fr-CA" sz="1600" kern="50" dirty="0" smtClean="0">
                <a:effectLst/>
                <a:latin typeface="Times New Roman"/>
                <a:ea typeface="DejaVu Sans"/>
              </a:rPr>
              <a:t>(</a:t>
            </a:r>
            <a:r>
              <a:rPr lang="fr-CA" sz="1600" kern="50" dirty="0" smtClean="0">
                <a:latin typeface="Times New Roman"/>
                <a:ea typeface="DejaVu Sans"/>
              </a:rPr>
              <a:t>qui</a:t>
            </a:r>
            <a:r>
              <a:rPr lang="fr-CA" sz="1600" kern="50" dirty="0" smtClean="0">
                <a:effectLst/>
                <a:latin typeface="Times New Roman"/>
                <a:ea typeface="DejaVu Sans"/>
              </a:rPr>
              <a:t>)</a:t>
            </a:r>
            <a:endParaRPr lang="fr-CA" sz="1600" kern="50" dirty="0">
              <a:effectLst/>
              <a:latin typeface="Times New Roman"/>
              <a:ea typeface="DejaVu Sans"/>
            </a:endParaRPr>
          </a:p>
        </p:txBody>
      </p:sp>
      <p:sp>
        <p:nvSpPr>
          <p:cNvPr id="8" name="Zone de texte 11"/>
          <p:cNvSpPr txBox="1"/>
          <p:nvPr/>
        </p:nvSpPr>
        <p:spPr>
          <a:xfrm>
            <a:off x="3347864" y="1772816"/>
            <a:ext cx="1676400"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
        <p:nvSpPr>
          <p:cNvPr id="9" name="Zone de texte 9"/>
          <p:cNvSpPr txBox="1"/>
          <p:nvPr/>
        </p:nvSpPr>
        <p:spPr>
          <a:xfrm>
            <a:off x="6660232" y="1531640"/>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11" name="Zone de texte 11"/>
          <p:cNvSpPr txBox="1"/>
          <p:nvPr/>
        </p:nvSpPr>
        <p:spPr>
          <a:xfrm>
            <a:off x="5076056" y="692696"/>
            <a:ext cx="2448272"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double</a:t>
            </a:r>
            <a:endParaRPr lang="fr-CA" sz="1600" kern="50" dirty="0">
              <a:effectLst/>
              <a:latin typeface="Times New Roman"/>
              <a:ea typeface="DejaVu Sans"/>
            </a:endParaRPr>
          </a:p>
          <a:p>
            <a:pPr algn="ctr">
              <a:spcAft>
                <a:spcPts val="0"/>
              </a:spcAft>
            </a:pPr>
            <a:r>
              <a:rPr lang="fr-CA" sz="1600" kern="50" dirty="0">
                <a:effectLst/>
                <a:latin typeface="Times New Roman"/>
                <a:ea typeface="DejaVu Sans"/>
              </a:rPr>
              <a:t>(Cette production)</a:t>
            </a:r>
          </a:p>
        </p:txBody>
      </p:sp>
    </p:spTree>
    <p:extLst>
      <p:ext uri="{BB962C8B-B14F-4D97-AF65-F5344CB8AC3E}">
        <p14:creationId xmlns:p14="http://schemas.microsoft.com/office/powerpoint/2010/main" val="36789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dirty="0"/>
              <a:t>3</a:t>
            </a:r>
            <a:r>
              <a:rPr lang="fr-CA" dirty="0" smtClean="0"/>
              <a:t>. Prendre des notes</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34</a:t>
            </a:fld>
            <a:endParaRPr lang="fr-CA"/>
          </a:p>
        </p:txBody>
      </p:sp>
      <p:pic>
        <p:nvPicPr>
          <p:cNvPr id="6" name="Image 5"/>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724128" y="3573016"/>
            <a:ext cx="2321595" cy="253761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prendre des notes</a:t>
            </a:r>
            <a:endParaRPr lang="fr-CA" dirty="0"/>
          </a:p>
        </p:txBody>
      </p:sp>
      <p:sp>
        <p:nvSpPr>
          <p:cNvPr id="3" name="Espace réservé du contenu 2"/>
          <p:cNvSpPr>
            <a:spLocks noGrp="1"/>
          </p:cNvSpPr>
          <p:nvPr>
            <p:ph idx="1"/>
          </p:nvPr>
        </p:nvSpPr>
        <p:spPr>
          <a:xfrm>
            <a:off x="457200" y="1600200"/>
            <a:ext cx="8435280" cy="4925144"/>
          </a:xfrm>
        </p:spPr>
        <p:txBody>
          <a:bodyPr>
            <a:normAutofit/>
          </a:bodyPr>
          <a:lstStyle/>
          <a:p>
            <a:pPr lvl="2"/>
            <a:r>
              <a:rPr lang="fr-CA" sz="3200" dirty="0" smtClean="0"/>
              <a:t>Rédiger une fiche de lecture</a:t>
            </a:r>
          </a:p>
          <a:p>
            <a:pPr lvl="3"/>
            <a:r>
              <a:rPr lang="fr-CA" sz="2400" dirty="0"/>
              <a:t>titre du </a:t>
            </a:r>
            <a:r>
              <a:rPr lang="fr-CA" sz="2400" dirty="0" smtClean="0"/>
              <a:t>texte </a:t>
            </a:r>
          </a:p>
          <a:p>
            <a:pPr lvl="3"/>
            <a:r>
              <a:rPr lang="fr-FR" sz="2400" dirty="0" smtClean="0"/>
              <a:t>i</a:t>
            </a:r>
            <a:r>
              <a:rPr lang="fr-CA" sz="2400" dirty="0" err="1" smtClean="0"/>
              <a:t>ntertitres</a:t>
            </a:r>
            <a:r>
              <a:rPr lang="fr-CA" sz="2400" dirty="0" smtClean="0"/>
              <a:t> </a:t>
            </a:r>
          </a:p>
          <a:p>
            <a:pPr lvl="3"/>
            <a:r>
              <a:rPr lang="fr-CA" sz="2400" dirty="0" smtClean="0"/>
              <a:t>informations </a:t>
            </a:r>
            <a:r>
              <a:rPr lang="fr-CA" sz="2400" dirty="0"/>
              <a:t>importantes à </a:t>
            </a:r>
            <a:r>
              <a:rPr lang="fr-CA" sz="2400" dirty="0" smtClean="0"/>
              <a:t>retenir</a:t>
            </a:r>
          </a:p>
          <a:p>
            <a:pPr lvl="3"/>
            <a:r>
              <a:rPr lang="fr-FR" sz="2400" dirty="0" smtClean="0"/>
              <a:t>d</a:t>
            </a:r>
            <a:r>
              <a:rPr lang="fr-CA" sz="2400" dirty="0" smtClean="0"/>
              <a:t>ans ses mots</a:t>
            </a:r>
            <a:endParaRPr lang="fr-CA" sz="2400" dirty="0"/>
          </a:p>
          <a:p>
            <a:pPr lvl="2"/>
            <a:r>
              <a:rPr lang="fr-CA" sz="3200" dirty="0" smtClean="0"/>
              <a:t>Illustrer le texte avec un organisateur graphique</a:t>
            </a: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35</a:t>
            </a:fld>
            <a:endParaRPr lang="fr-CA"/>
          </a:p>
        </p:txBody>
      </p:sp>
      <p:pic>
        <p:nvPicPr>
          <p:cNvPr id="5" name="Image 4"/>
          <p:cNvPicPr/>
          <p:nvPr/>
        </p:nvPicPr>
        <p:blipFill>
          <a:blip r:embed="rId2">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tretch>
            <a:fillRect/>
          </a:stretch>
        </p:blipFill>
        <p:spPr>
          <a:xfrm>
            <a:off x="539552" y="1628800"/>
            <a:ext cx="745232" cy="648072"/>
          </a:xfrm>
          <a:prstGeom prst="rect">
            <a:avLst/>
          </a:prstGeom>
        </p:spPr>
      </p:pic>
      <p:pic>
        <p:nvPicPr>
          <p:cNvPr id="6" name="Image 5"/>
          <p:cNvPicPr/>
          <p:nvPr/>
        </p:nvPicPr>
        <p:blipFill>
          <a:blip r:embed="rId4" cstate="print">
            <a:extLst>
              <a:ext uri="{28A0092B-C50C-407E-A947-70E740481C1C}">
                <a14:useLocalDpi xmlns:a14="http://schemas.microsoft.com/office/drawing/2010/main" val="0"/>
              </a:ext>
            </a:extLst>
          </a:blip>
          <a:stretch>
            <a:fillRect/>
          </a:stretch>
        </p:blipFill>
        <p:spPr>
          <a:xfrm rot="10800000">
            <a:off x="467544" y="4077072"/>
            <a:ext cx="810890" cy="648072"/>
          </a:xfrm>
          <a:prstGeom prst="rect">
            <a:avLst/>
          </a:prstGeom>
        </p:spPr>
      </p:pic>
    </p:spTree>
    <p:extLst>
      <p:ext uri="{BB962C8B-B14F-4D97-AF65-F5344CB8AC3E}">
        <p14:creationId xmlns:p14="http://schemas.microsoft.com/office/powerpoint/2010/main" val="260936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prendre des notes</a:t>
            </a:r>
            <a:endParaRPr lang="fr-CA" dirty="0"/>
          </a:p>
        </p:txBody>
      </p:sp>
      <p:sp>
        <p:nvSpPr>
          <p:cNvPr id="3" name="Espace réservé du contenu 2"/>
          <p:cNvSpPr>
            <a:spLocks noGrp="1"/>
          </p:cNvSpPr>
          <p:nvPr>
            <p:ph idx="1"/>
          </p:nvPr>
        </p:nvSpPr>
        <p:spPr>
          <a:xfrm>
            <a:off x="251520" y="1600200"/>
            <a:ext cx="8640960" cy="4997152"/>
          </a:xfrm>
        </p:spPr>
        <p:txBody>
          <a:bodyPr>
            <a:normAutofit/>
          </a:bodyPr>
          <a:lstStyle/>
          <a:p>
            <a:pPr lvl="1">
              <a:buFont typeface="Arial"/>
              <a:buChar char="•"/>
            </a:pPr>
            <a:r>
              <a:rPr lang="fr-CA" sz="3200" dirty="0" smtClean="0"/>
              <a:t>Les types d’organisateur graphique</a:t>
            </a:r>
          </a:p>
          <a:p>
            <a:pPr lvl="2">
              <a:buFont typeface="Lucida Grande"/>
              <a:buChar char="-"/>
            </a:pPr>
            <a:r>
              <a:rPr lang="fr-CA" dirty="0" smtClean="0"/>
              <a:t>Regroupement d’éléments dans une catégorie</a:t>
            </a:r>
            <a:endParaRPr lang="fr-CA" dirty="0"/>
          </a:p>
          <a:p>
            <a:endParaRPr lang="fr-CA" sz="1400" dirty="0" smtClean="0"/>
          </a:p>
          <a:p>
            <a:pPr marL="0" indent="0">
              <a:buNone/>
            </a:pPr>
            <a:endParaRPr lang="fr-CA" sz="1400" dirty="0" smtClean="0"/>
          </a:p>
          <a:p>
            <a:endParaRPr lang="fr-CA" sz="1400" dirty="0"/>
          </a:p>
          <a:p>
            <a:pPr>
              <a:buFont typeface="Arial"/>
              <a:buChar char="•"/>
            </a:pPr>
            <a:r>
              <a:rPr lang="fr-CA" sz="1400" dirty="0" smtClean="0"/>
              <a:t>Avocat</a:t>
            </a:r>
          </a:p>
          <a:p>
            <a:pPr>
              <a:buFont typeface="Arial"/>
              <a:buChar char="•"/>
            </a:pPr>
            <a:r>
              <a:rPr lang="fr-CA" sz="1400" dirty="0" smtClean="0"/>
              <a:t>Ananas</a:t>
            </a:r>
          </a:p>
          <a:p>
            <a:pPr>
              <a:buFont typeface="Arial"/>
              <a:buChar char="•"/>
            </a:pPr>
            <a:r>
              <a:rPr lang="fr-CA" sz="1400" dirty="0" smtClean="0"/>
              <a:t>Carotte</a:t>
            </a:r>
          </a:p>
          <a:p>
            <a:pPr>
              <a:buFont typeface="Arial"/>
              <a:buChar char="•"/>
            </a:pPr>
            <a:r>
              <a:rPr lang="fr-CA" sz="1400" dirty="0" smtClean="0"/>
              <a:t>Orange</a:t>
            </a:r>
          </a:p>
          <a:p>
            <a:pPr>
              <a:buFont typeface="Arial"/>
              <a:buChar char="•"/>
            </a:pPr>
            <a:r>
              <a:rPr lang="fr-CA" sz="1400" dirty="0" smtClean="0"/>
              <a:t>Patate</a:t>
            </a:r>
          </a:p>
          <a:p>
            <a:pPr>
              <a:buFont typeface="Arial"/>
              <a:buChar char="•"/>
            </a:pPr>
            <a:r>
              <a:rPr lang="fr-CA" sz="1400" dirty="0" smtClean="0"/>
              <a:t>Tomate</a:t>
            </a:r>
          </a:p>
          <a:p>
            <a:pPr>
              <a:buFont typeface="Arial"/>
              <a:buChar char="•"/>
            </a:pPr>
            <a:r>
              <a:rPr lang="fr-CA" sz="1400" dirty="0" smtClean="0"/>
              <a:t>Fraise</a:t>
            </a: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36</a:t>
            </a:fld>
            <a:endParaRPr lang="fr-CA"/>
          </a:p>
        </p:txBody>
      </p:sp>
    </p:spTree>
    <p:extLst>
      <p:ext uri="{BB962C8B-B14F-4D97-AF65-F5344CB8AC3E}">
        <p14:creationId xmlns:p14="http://schemas.microsoft.com/office/powerpoint/2010/main" val="3979469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prendre des notes</a:t>
            </a:r>
            <a:endParaRPr lang="fr-CA" dirty="0"/>
          </a:p>
        </p:txBody>
      </p:sp>
      <p:sp>
        <p:nvSpPr>
          <p:cNvPr id="3" name="Espace réservé du contenu 2"/>
          <p:cNvSpPr>
            <a:spLocks noGrp="1"/>
          </p:cNvSpPr>
          <p:nvPr>
            <p:ph idx="1"/>
          </p:nvPr>
        </p:nvSpPr>
        <p:spPr>
          <a:xfrm>
            <a:off x="251520" y="1600200"/>
            <a:ext cx="8640960" cy="4997152"/>
          </a:xfrm>
        </p:spPr>
        <p:txBody>
          <a:bodyPr>
            <a:normAutofit/>
          </a:bodyPr>
          <a:lstStyle/>
          <a:p>
            <a:pPr lvl="1">
              <a:buFont typeface="Arial"/>
              <a:buChar char="•"/>
            </a:pPr>
            <a:r>
              <a:rPr lang="fr-CA" sz="3200" dirty="0" smtClean="0"/>
              <a:t>Les types d’organisateur graphique</a:t>
            </a:r>
          </a:p>
          <a:p>
            <a:pPr lvl="2">
              <a:buFont typeface="Lucida Grande"/>
              <a:buChar char="-"/>
            </a:pPr>
            <a:r>
              <a:rPr lang="fr-CA" dirty="0" smtClean="0"/>
              <a:t>Regroupement d’éléments dans une catégorie</a:t>
            </a:r>
            <a:endParaRPr lang="fr-CA" dirty="0"/>
          </a:p>
          <a:p>
            <a:endParaRPr lang="fr-CA" sz="1400" dirty="0" smtClean="0"/>
          </a:p>
          <a:p>
            <a:pPr marL="0" indent="0">
              <a:buNone/>
            </a:pPr>
            <a:endParaRPr lang="fr-CA" sz="1400" dirty="0" smtClean="0"/>
          </a:p>
          <a:p>
            <a:endParaRPr lang="fr-CA" sz="1400" dirty="0"/>
          </a:p>
          <a:p>
            <a:pPr>
              <a:buFont typeface="Arial"/>
              <a:buChar char="•"/>
            </a:pPr>
            <a:r>
              <a:rPr lang="fr-CA" sz="1400" dirty="0" smtClean="0"/>
              <a:t>Avocat</a:t>
            </a:r>
          </a:p>
          <a:p>
            <a:pPr>
              <a:buFont typeface="Arial"/>
              <a:buChar char="•"/>
            </a:pPr>
            <a:r>
              <a:rPr lang="fr-CA" sz="1400" dirty="0" smtClean="0"/>
              <a:t>Ananas</a:t>
            </a:r>
          </a:p>
          <a:p>
            <a:pPr>
              <a:buFont typeface="Arial"/>
              <a:buChar char="•"/>
            </a:pPr>
            <a:r>
              <a:rPr lang="fr-CA" sz="1400" dirty="0" smtClean="0"/>
              <a:t>Carotte</a:t>
            </a:r>
          </a:p>
          <a:p>
            <a:pPr>
              <a:buFont typeface="Arial"/>
              <a:buChar char="•"/>
            </a:pPr>
            <a:r>
              <a:rPr lang="fr-CA" sz="1400" dirty="0" smtClean="0"/>
              <a:t>Orange</a:t>
            </a:r>
          </a:p>
          <a:p>
            <a:pPr>
              <a:buFont typeface="Arial"/>
              <a:buChar char="•"/>
            </a:pPr>
            <a:r>
              <a:rPr lang="fr-CA" sz="1400" dirty="0" smtClean="0"/>
              <a:t>Patate</a:t>
            </a:r>
          </a:p>
          <a:p>
            <a:pPr>
              <a:buFont typeface="Arial"/>
              <a:buChar char="•"/>
            </a:pPr>
            <a:r>
              <a:rPr lang="fr-CA" sz="1400" dirty="0" smtClean="0"/>
              <a:t>Tomate</a:t>
            </a:r>
          </a:p>
          <a:p>
            <a:pPr>
              <a:buFont typeface="Arial"/>
              <a:buChar char="•"/>
            </a:pPr>
            <a:r>
              <a:rPr lang="fr-CA" sz="1400" dirty="0" smtClean="0"/>
              <a:t>Fraise</a:t>
            </a: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37</a:t>
            </a:fld>
            <a:endParaRPr lang="fr-CA"/>
          </a:p>
        </p:txBody>
      </p:sp>
      <p:pic>
        <p:nvPicPr>
          <p:cNvPr id="5" name="Image 4" descr="cmap catégori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780928"/>
            <a:ext cx="7056784" cy="3732739"/>
          </a:xfrm>
          <a:prstGeom prst="rect">
            <a:avLst/>
          </a:prstGeom>
        </p:spPr>
      </p:pic>
    </p:spTree>
    <p:extLst>
      <p:ext uri="{BB962C8B-B14F-4D97-AF65-F5344CB8AC3E}">
        <p14:creationId xmlns:p14="http://schemas.microsoft.com/office/powerpoint/2010/main" val="3263208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prendre des notes</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38</a:t>
            </a:fld>
            <a:endParaRPr lang="fr-CA"/>
          </a:p>
        </p:txBody>
      </p:sp>
      <p:sp>
        <p:nvSpPr>
          <p:cNvPr id="26" name="Espace réservé du contenu 2"/>
          <p:cNvSpPr>
            <a:spLocks noGrp="1"/>
          </p:cNvSpPr>
          <p:nvPr>
            <p:ph idx="1"/>
          </p:nvPr>
        </p:nvSpPr>
        <p:spPr>
          <a:xfrm>
            <a:off x="251520" y="1600200"/>
            <a:ext cx="8640960" cy="4997152"/>
          </a:xfrm>
        </p:spPr>
        <p:txBody>
          <a:bodyPr>
            <a:normAutofit/>
          </a:bodyPr>
          <a:lstStyle/>
          <a:p>
            <a:pPr lvl="1">
              <a:buFont typeface="Arial"/>
              <a:buChar char="•"/>
            </a:pPr>
            <a:r>
              <a:rPr lang="fr-CA" sz="3200" dirty="0" smtClean="0"/>
              <a:t>Les types d’organisateur graphique</a:t>
            </a:r>
          </a:p>
          <a:p>
            <a:pPr lvl="2">
              <a:buFont typeface="Lucida Grande"/>
              <a:buChar char="-"/>
            </a:pPr>
            <a:r>
              <a:rPr lang="fr-CA" dirty="0" smtClean="0"/>
              <a:t>Description</a:t>
            </a:r>
            <a:endParaRPr lang="fr-CA" sz="1400" dirty="0" smtClean="0"/>
          </a:p>
        </p:txBody>
      </p:sp>
    </p:spTree>
    <p:extLst>
      <p:ext uri="{BB962C8B-B14F-4D97-AF65-F5344CB8AC3E}">
        <p14:creationId xmlns:p14="http://schemas.microsoft.com/office/powerpoint/2010/main" val="9105572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prendre des notes</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39</a:t>
            </a:fld>
            <a:endParaRPr lang="fr-CA"/>
          </a:p>
        </p:txBody>
      </p:sp>
      <p:sp>
        <p:nvSpPr>
          <p:cNvPr id="13" name="Ellipse 12"/>
          <p:cNvSpPr/>
          <p:nvPr/>
        </p:nvSpPr>
        <p:spPr>
          <a:xfrm>
            <a:off x="1907704" y="4005064"/>
            <a:ext cx="1008112" cy="10081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solidFill>
                  <a:schemeClr val="tx1"/>
                </a:solidFill>
              </a:rPr>
              <a:t>Dahu</a:t>
            </a:r>
            <a:endParaRPr lang="fr-CA" dirty="0">
              <a:solidFill>
                <a:schemeClr val="tx1"/>
              </a:solidFill>
            </a:endParaRPr>
          </a:p>
        </p:txBody>
      </p:sp>
      <p:sp>
        <p:nvSpPr>
          <p:cNvPr id="15" name="ZoneTexte 14"/>
          <p:cNvSpPr txBox="1"/>
          <p:nvPr/>
        </p:nvSpPr>
        <p:spPr>
          <a:xfrm>
            <a:off x="2011650" y="3290808"/>
            <a:ext cx="400110" cy="581249"/>
          </a:xfrm>
          <a:prstGeom prst="rect">
            <a:avLst/>
          </a:prstGeom>
          <a:noFill/>
          <a:scene3d>
            <a:camera prst="orthographicFront">
              <a:rot lat="5100001" lon="10799999" rev="10799999"/>
            </a:camera>
            <a:lightRig rig="threePt" dir="t"/>
          </a:scene3d>
          <a:sp3d/>
        </p:spPr>
        <p:txBody>
          <a:bodyPr vert="vert270" wrap="none" rtlCol="0">
            <a:spAutoFit/>
            <a:flatTx/>
          </a:bodyPr>
          <a:lstStyle/>
          <a:p>
            <a:r>
              <a:rPr lang="fr-CA" sz="1400" dirty="0" smtClean="0"/>
              <a:t>Sabots</a:t>
            </a:r>
            <a:endParaRPr lang="fr-CA" sz="1400" dirty="0"/>
          </a:p>
        </p:txBody>
      </p:sp>
      <p:sp>
        <p:nvSpPr>
          <p:cNvPr id="16" name="ZoneTexte 15"/>
          <p:cNvSpPr txBox="1"/>
          <p:nvPr/>
        </p:nvSpPr>
        <p:spPr>
          <a:xfrm>
            <a:off x="2011650" y="5013176"/>
            <a:ext cx="400110" cy="1307153"/>
          </a:xfrm>
          <a:prstGeom prst="rect">
            <a:avLst/>
          </a:prstGeom>
          <a:noFill/>
        </p:spPr>
        <p:txBody>
          <a:bodyPr vert="vert270" wrap="none" rtlCol="0">
            <a:spAutoFit/>
          </a:bodyPr>
          <a:lstStyle/>
          <a:p>
            <a:r>
              <a:rPr lang="fr-CA" sz="1400" dirty="0" smtClean="0"/>
              <a:t>Pelage brun clair</a:t>
            </a:r>
            <a:endParaRPr lang="fr-CA" sz="1400" dirty="0"/>
          </a:p>
        </p:txBody>
      </p:sp>
      <p:sp>
        <p:nvSpPr>
          <p:cNvPr id="17" name="ZoneTexte 16"/>
          <p:cNvSpPr txBox="1"/>
          <p:nvPr/>
        </p:nvSpPr>
        <p:spPr>
          <a:xfrm>
            <a:off x="2987824" y="3985900"/>
            <a:ext cx="854849" cy="523220"/>
          </a:xfrm>
          <a:prstGeom prst="rect">
            <a:avLst/>
          </a:prstGeom>
          <a:noFill/>
        </p:spPr>
        <p:txBody>
          <a:bodyPr wrap="none" rtlCol="0">
            <a:spAutoFit/>
          </a:bodyPr>
          <a:lstStyle/>
          <a:p>
            <a:r>
              <a:rPr lang="fr-CA" sz="1400" dirty="0" smtClean="0"/>
              <a:t>Cornes</a:t>
            </a:r>
          </a:p>
          <a:p>
            <a:r>
              <a:rPr lang="fr-CA" sz="1400" dirty="0" smtClean="0"/>
              <a:t>courbées</a:t>
            </a:r>
            <a:endParaRPr lang="fr-CA" sz="1400" dirty="0"/>
          </a:p>
        </p:txBody>
      </p:sp>
      <p:sp>
        <p:nvSpPr>
          <p:cNvPr id="18" name="ZoneTexte 17"/>
          <p:cNvSpPr txBox="1"/>
          <p:nvPr/>
        </p:nvSpPr>
        <p:spPr>
          <a:xfrm>
            <a:off x="755576" y="3555013"/>
            <a:ext cx="1040478" cy="954107"/>
          </a:xfrm>
          <a:prstGeom prst="rect">
            <a:avLst/>
          </a:prstGeom>
          <a:noFill/>
        </p:spPr>
        <p:txBody>
          <a:bodyPr wrap="none" rtlCol="0">
            <a:spAutoFit/>
          </a:bodyPr>
          <a:lstStyle/>
          <a:p>
            <a:r>
              <a:rPr lang="fr-CA" sz="1400" dirty="0" smtClean="0"/>
              <a:t>Une paire </a:t>
            </a:r>
          </a:p>
          <a:p>
            <a:r>
              <a:rPr lang="fr-CA" sz="1400" dirty="0" smtClean="0"/>
              <a:t>de pattes </a:t>
            </a:r>
          </a:p>
          <a:p>
            <a:r>
              <a:rPr lang="fr-CA" sz="1400" dirty="0" smtClean="0"/>
              <a:t>plus courte </a:t>
            </a:r>
          </a:p>
          <a:p>
            <a:r>
              <a:rPr lang="fr-CA" sz="1400" dirty="0" smtClean="0"/>
              <a:t>que l’autre</a:t>
            </a:r>
            <a:endParaRPr lang="fr-CA" sz="1400" dirty="0"/>
          </a:p>
        </p:txBody>
      </p:sp>
      <p:cxnSp>
        <p:nvCxnSpPr>
          <p:cNvPr id="19" name="Connecteur droit 18"/>
          <p:cNvCxnSpPr/>
          <p:nvPr/>
        </p:nvCxnSpPr>
        <p:spPr>
          <a:xfrm rot="5400000">
            <a:off x="1781760" y="5643176"/>
            <a:ext cx="12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411760" y="2708920"/>
            <a:ext cx="0" cy="12961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11560" y="4509120"/>
            <a:ext cx="12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Image 21" descr="Compostage.jpg"/>
          <p:cNvPicPr>
            <a:picLocks noChangeAspect="1"/>
          </p:cNvPicPr>
          <p:nvPr/>
        </p:nvPicPr>
        <p:blipFill rotWithShape="1">
          <a:blip r:embed="rId2" cstate="print"/>
          <a:srcRect t="17349"/>
          <a:stretch/>
        </p:blipFill>
        <p:spPr>
          <a:xfrm>
            <a:off x="3852619" y="2852936"/>
            <a:ext cx="5178591" cy="3816424"/>
          </a:xfrm>
          <a:prstGeom prst="rect">
            <a:avLst/>
          </a:prstGeom>
          <a:ln>
            <a:noFill/>
          </a:ln>
        </p:spPr>
      </p:pic>
      <p:cxnSp>
        <p:nvCxnSpPr>
          <p:cNvPr id="14" name="Connecteur droit 13"/>
          <p:cNvCxnSpPr>
            <a:stCxn id="13" idx="6"/>
          </p:cNvCxnSpPr>
          <p:nvPr/>
        </p:nvCxnSpPr>
        <p:spPr>
          <a:xfrm>
            <a:off x="2915816" y="4509120"/>
            <a:ext cx="12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space réservé du contenu 2"/>
          <p:cNvSpPr>
            <a:spLocks noGrp="1"/>
          </p:cNvSpPr>
          <p:nvPr>
            <p:ph idx="1"/>
          </p:nvPr>
        </p:nvSpPr>
        <p:spPr>
          <a:xfrm>
            <a:off x="251520" y="1600200"/>
            <a:ext cx="8640960" cy="4997152"/>
          </a:xfrm>
        </p:spPr>
        <p:txBody>
          <a:bodyPr>
            <a:normAutofit/>
          </a:bodyPr>
          <a:lstStyle/>
          <a:p>
            <a:pPr lvl="1">
              <a:buFont typeface="Arial"/>
              <a:buChar char="•"/>
            </a:pPr>
            <a:r>
              <a:rPr lang="fr-CA" sz="3200" dirty="0" smtClean="0"/>
              <a:t>Les types d’organisateur graphique</a:t>
            </a:r>
          </a:p>
          <a:p>
            <a:pPr lvl="2">
              <a:buFont typeface="Lucida Grande"/>
              <a:buChar char="-"/>
            </a:pPr>
            <a:r>
              <a:rPr lang="fr-CA" dirty="0" smtClean="0"/>
              <a:t>Description</a:t>
            </a:r>
            <a:endParaRPr lang="fr-CA" sz="1400" dirty="0" smtClean="0"/>
          </a:p>
        </p:txBody>
      </p:sp>
    </p:spTree>
    <p:extLst>
      <p:ext uri="{BB962C8B-B14F-4D97-AF65-F5344CB8AC3E}">
        <p14:creationId xmlns:p14="http://schemas.microsoft.com/office/powerpoint/2010/main" val="3717838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22312" y="2204864"/>
            <a:ext cx="8098159" cy="1362075"/>
          </a:xfrm>
        </p:spPr>
        <p:txBody>
          <a:bodyPr/>
          <a:lstStyle/>
          <a:p>
            <a:r>
              <a:rPr lang="fr-CA" dirty="0" smtClean="0"/>
              <a:t>1. Survoler un texte informatif</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a:t>
            </a:fld>
            <a:endParaRPr lang="fr-CA"/>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5796136" y="3645024"/>
            <a:ext cx="2186151" cy="2186151"/>
          </a:xfrm>
          <a:prstGeom prst="rect">
            <a:avLst/>
          </a:prstGeom>
        </p:spPr>
      </p:pic>
    </p:spTree>
    <p:extLst>
      <p:ext uri="{BB962C8B-B14F-4D97-AF65-F5344CB8AC3E}">
        <p14:creationId xmlns:p14="http://schemas.microsoft.com/office/powerpoint/2010/main" val="3456076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prendre des notes</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40</a:t>
            </a:fld>
            <a:endParaRPr lang="fr-CA"/>
          </a:p>
        </p:txBody>
      </p:sp>
      <p:sp>
        <p:nvSpPr>
          <p:cNvPr id="7" name="Espace réservé du contenu 2"/>
          <p:cNvSpPr>
            <a:spLocks noGrp="1"/>
          </p:cNvSpPr>
          <p:nvPr>
            <p:ph idx="1"/>
          </p:nvPr>
        </p:nvSpPr>
        <p:spPr>
          <a:xfrm>
            <a:off x="251520" y="1600200"/>
            <a:ext cx="8640960" cy="4997152"/>
          </a:xfrm>
        </p:spPr>
        <p:txBody>
          <a:bodyPr>
            <a:normAutofit/>
          </a:bodyPr>
          <a:lstStyle/>
          <a:p>
            <a:pPr lvl="1">
              <a:buFont typeface="Arial"/>
              <a:buChar char="•"/>
            </a:pPr>
            <a:r>
              <a:rPr lang="fr-CA" sz="3200" dirty="0" smtClean="0"/>
              <a:t>Les types d’organisateur graphique</a:t>
            </a:r>
          </a:p>
          <a:p>
            <a:pPr lvl="2">
              <a:buFont typeface="Lucida Grande"/>
              <a:buChar char="-"/>
            </a:pPr>
            <a:r>
              <a:rPr lang="fr-CA" dirty="0" smtClean="0"/>
              <a:t>Séquence</a:t>
            </a:r>
            <a:endParaRPr lang="fr-CA" sz="1400" dirty="0" smtClean="0"/>
          </a:p>
        </p:txBody>
      </p:sp>
    </p:spTree>
    <p:extLst>
      <p:ext uri="{BB962C8B-B14F-4D97-AF65-F5344CB8AC3E}">
        <p14:creationId xmlns:p14="http://schemas.microsoft.com/office/powerpoint/2010/main" val="910557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map séquenc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2348880"/>
            <a:ext cx="5976664" cy="4131381"/>
          </a:xfrm>
          <a:prstGeom prst="rect">
            <a:avLst/>
          </a:prstGeom>
        </p:spPr>
      </p:pic>
      <p:sp>
        <p:nvSpPr>
          <p:cNvPr id="2" name="Titre 1"/>
          <p:cNvSpPr>
            <a:spLocks noGrp="1"/>
          </p:cNvSpPr>
          <p:nvPr>
            <p:ph type="title"/>
          </p:nvPr>
        </p:nvSpPr>
        <p:spPr/>
        <p:txBody>
          <a:bodyPr>
            <a:normAutofit/>
          </a:bodyPr>
          <a:lstStyle/>
          <a:p>
            <a:r>
              <a:rPr lang="fr-CA" dirty="0" smtClean="0"/>
              <a:t>Comment prendre des notes</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41</a:t>
            </a:fld>
            <a:endParaRPr lang="fr-CA"/>
          </a:p>
        </p:txBody>
      </p:sp>
      <p:sp>
        <p:nvSpPr>
          <p:cNvPr id="7" name="Espace réservé du contenu 2"/>
          <p:cNvSpPr>
            <a:spLocks noGrp="1"/>
          </p:cNvSpPr>
          <p:nvPr>
            <p:ph idx="1"/>
          </p:nvPr>
        </p:nvSpPr>
        <p:spPr>
          <a:xfrm>
            <a:off x="251520" y="1600200"/>
            <a:ext cx="8640960" cy="4997152"/>
          </a:xfrm>
        </p:spPr>
        <p:txBody>
          <a:bodyPr>
            <a:normAutofit/>
          </a:bodyPr>
          <a:lstStyle/>
          <a:p>
            <a:pPr lvl="1">
              <a:buFont typeface="Arial"/>
              <a:buChar char="•"/>
            </a:pPr>
            <a:r>
              <a:rPr lang="fr-CA" sz="3200" dirty="0" smtClean="0"/>
              <a:t>Les types d’organisateur graphique</a:t>
            </a:r>
          </a:p>
          <a:p>
            <a:pPr lvl="2">
              <a:buFont typeface="Lucida Grande"/>
              <a:buChar char="-"/>
            </a:pPr>
            <a:r>
              <a:rPr lang="fr-CA" dirty="0" smtClean="0"/>
              <a:t>Séquence</a:t>
            </a:r>
            <a:endParaRPr lang="fr-CA" sz="1400" dirty="0" smtClean="0"/>
          </a:p>
        </p:txBody>
      </p:sp>
    </p:spTree>
    <p:extLst>
      <p:ext uri="{BB962C8B-B14F-4D97-AF65-F5344CB8AC3E}">
        <p14:creationId xmlns:p14="http://schemas.microsoft.com/office/powerpoint/2010/main" val="1943471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0" indent="0">
              <a:spcBef>
                <a:spcPts val="0"/>
              </a:spcBef>
              <a:spcAft>
                <a:spcPts val="1200"/>
              </a:spcAft>
              <a:buNone/>
            </a:pPr>
            <a:endParaRPr lang="fr-CA" sz="1800" dirty="0" smtClean="0">
              <a:latin typeface="Times New Roman"/>
              <a:cs typeface="Times New Roman"/>
            </a:endParaRPr>
          </a:p>
          <a:p>
            <a:pPr marL="0" indent="0">
              <a:spcBef>
                <a:spcPts val="0"/>
              </a:spcBef>
              <a:spcAft>
                <a:spcPts val="1200"/>
              </a:spcAft>
              <a:buNone/>
            </a:pPr>
            <a:endParaRPr lang="fr-CA" sz="1800" dirty="0" smtClean="0">
              <a:latin typeface="Times New Roman"/>
              <a:cs typeface="Times New Roman"/>
            </a:endParaRPr>
          </a:p>
          <a:p>
            <a:pPr marL="0" indent="0">
              <a:spcBef>
                <a:spcPts val="0"/>
              </a:spcBef>
              <a:spcAft>
                <a:spcPts val="1200"/>
              </a:spcAft>
              <a:buNone/>
            </a:pPr>
            <a:r>
              <a:rPr lang="fr-CA" sz="1800" dirty="0" smtClean="0">
                <a:latin typeface="Times New Roman"/>
                <a:cs typeface="Times New Roman"/>
              </a:rPr>
              <a:t>Les </a:t>
            </a:r>
            <a:r>
              <a:rPr lang="fr-CA" sz="1800" dirty="0">
                <a:latin typeface="Times New Roman"/>
                <a:cs typeface="Times New Roman"/>
              </a:rPr>
              <a:t>abeilles sont des insectes ayant une organisation sociale hautement élaborée. Il existe trois sortes d’abeilles : la reine, les faux-bourdons et les ouvrières. Chacune a des responsabilités distinctes dans la ruche</a:t>
            </a:r>
            <a:r>
              <a:rPr lang="fr-CA" sz="1800" dirty="0" smtClean="0">
                <a:latin typeface="Times New Roman"/>
                <a:cs typeface="Times New Roman"/>
              </a:rPr>
              <a:t>.</a:t>
            </a:r>
            <a:endParaRPr lang="fr-CA" sz="1800" dirty="0">
              <a:latin typeface="Times New Roman"/>
              <a:cs typeface="Times New Roman"/>
            </a:endParaRPr>
          </a:p>
          <a:p>
            <a:pPr marL="0" indent="0">
              <a:spcBef>
                <a:spcPts val="0"/>
              </a:spcBef>
              <a:spcAft>
                <a:spcPts val="1200"/>
              </a:spcAft>
              <a:buNone/>
            </a:pPr>
            <a:r>
              <a:rPr lang="fr-CA" sz="1800" dirty="0" smtClean="0">
                <a:latin typeface="Times New Roman"/>
                <a:cs typeface="Times New Roman"/>
              </a:rPr>
              <a:t>La </a:t>
            </a:r>
            <a:r>
              <a:rPr lang="fr-CA" sz="1800" dirty="0">
                <a:latin typeface="Times New Roman"/>
                <a:cs typeface="Times New Roman"/>
              </a:rPr>
              <a:t>reine est la plus grosse abeille de la ruche. Son rôle consiste à pondre les œufs qui donneront naissance à toutes les autres abeilles de la colonie</a:t>
            </a:r>
            <a:r>
              <a:rPr lang="fr-CA" sz="1800" dirty="0" smtClean="0">
                <a:latin typeface="Times New Roman"/>
                <a:cs typeface="Times New Roman"/>
              </a:rPr>
              <a:t>.</a:t>
            </a:r>
            <a:endParaRPr lang="fr-CA" sz="1800" dirty="0">
              <a:latin typeface="Times New Roman"/>
              <a:cs typeface="Times New Roman"/>
            </a:endParaRPr>
          </a:p>
          <a:p>
            <a:pPr marL="0" indent="0">
              <a:spcBef>
                <a:spcPts val="0"/>
              </a:spcBef>
              <a:spcAft>
                <a:spcPts val="1200"/>
              </a:spcAft>
              <a:buNone/>
            </a:pPr>
            <a:r>
              <a:rPr lang="fr-CA" sz="1800" dirty="0" smtClean="0">
                <a:latin typeface="Times New Roman"/>
                <a:cs typeface="Times New Roman"/>
              </a:rPr>
              <a:t>Les </a:t>
            </a:r>
            <a:r>
              <a:rPr lang="fr-CA" sz="1800" dirty="0">
                <a:latin typeface="Times New Roman"/>
                <a:cs typeface="Times New Roman"/>
              </a:rPr>
              <a:t>faux-bourdons sont les abeilles mâles de la colonie. Ils assurent la fécondation d’une future reine</a:t>
            </a:r>
            <a:r>
              <a:rPr lang="fr-CA" sz="1800" dirty="0" smtClean="0">
                <a:latin typeface="Times New Roman"/>
                <a:cs typeface="Times New Roman"/>
              </a:rPr>
              <a:t>.</a:t>
            </a:r>
            <a:endParaRPr lang="fr-CA" sz="1800" b="1" dirty="0" smtClean="0">
              <a:latin typeface="Times New Roman"/>
              <a:cs typeface="Times New Roman"/>
            </a:endParaRPr>
          </a:p>
          <a:p>
            <a:pPr marL="0" indent="0">
              <a:spcBef>
                <a:spcPts val="0"/>
              </a:spcBef>
              <a:spcAft>
                <a:spcPts val="1200"/>
              </a:spcAft>
              <a:buNone/>
            </a:pPr>
            <a:r>
              <a:rPr lang="fr-CA" sz="1800" dirty="0" smtClean="0">
                <a:latin typeface="Times New Roman"/>
                <a:cs typeface="Times New Roman"/>
              </a:rPr>
              <a:t>Les </a:t>
            </a:r>
            <a:r>
              <a:rPr lang="fr-CA" sz="18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a:t>
            </a:r>
            <a:r>
              <a:rPr lang="fr-CA" sz="1800" dirty="0" smtClean="0">
                <a:latin typeface="Times New Roman"/>
                <a:cs typeface="Times New Roman"/>
              </a:rPr>
              <a:t>les fleurs afin de fournir à la ruche le pollen nécessaire à la fabrication du miel. </a:t>
            </a:r>
          </a:p>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42</a:t>
            </a:fld>
            <a:endParaRPr lang="fr-CA"/>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rot="10800000">
            <a:off x="539552" y="332656"/>
            <a:ext cx="810890" cy="648072"/>
          </a:xfrm>
          <a:prstGeom prst="rect">
            <a:avLst/>
          </a:prstGeom>
        </p:spPr>
      </p:pic>
    </p:spTree>
    <p:extLst>
      <p:ext uri="{BB962C8B-B14F-4D97-AF65-F5344CB8AC3E}">
        <p14:creationId xmlns:p14="http://schemas.microsoft.com/office/powerpoint/2010/main" val="3666478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43</a:t>
            </a:fld>
            <a:endParaRPr lang="fr-CA"/>
          </a:p>
        </p:txBody>
      </p:sp>
      <p:pic>
        <p:nvPicPr>
          <p:cNvPr id="2" name="Image 1" descr="cmap abeil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02" y="620688"/>
            <a:ext cx="8078705" cy="5040560"/>
          </a:xfrm>
          <a:prstGeom prst="rect">
            <a:avLst/>
          </a:prstGeom>
        </p:spPr>
      </p:pic>
      <p:sp>
        <p:nvSpPr>
          <p:cNvPr id="6" name="ZoneTexte 5"/>
          <p:cNvSpPr txBox="1"/>
          <p:nvPr/>
        </p:nvSpPr>
        <p:spPr>
          <a:xfrm>
            <a:off x="107504" y="836712"/>
            <a:ext cx="1539826" cy="369332"/>
          </a:xfrm>
          <a:prstGeom prst="rect">
            <a:avLst/>
          </a:prstGeom>
          <a:noFill/>
        </p:spPr>
        <p:txBody>
          <a:bodyPr wrap="square" rtlCol="0">
            <a:spAutoFit/>
          </a:bodyPr>
          <a:lstStyle/>
          <a:p>
            <a:r>
              <a:rPr lang="fr-CA" dirty="0" smtClean="0"/>
              <a:t>NIVEAU 1</a:t>
            </a:r>
            <a:endParaRPr lang="fr-CA" dirty="0"/>
          </a:p>
        </p:txBody>
      </p:sp>
    </p:spTree>
    <p:extLst>
      <p:ext uri="{BB962C8B-B14F-4D97-AF65-F5344CB8AC3E}">
        <p14:creationId xmlns:p14="http://schemas.microsoft.com/office/powerpoint/2010/main" val="413259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map abeil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02" y="620688"/>
            <a:ext cx="8078705" cy="5040560"/>
          </a:xfrm>
          <a:prstGeom prst="rect">
            <a:avLst/>
          </a:prstGeom>
        </p:spPr>
      </p:pic>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44</a:t>
            </a:fld>
            <a:endParaRPr lang="fr-CA"/>
          </a:p>
        </p:txBody>
      </p:sp>
      <p:sp>
        <p:nvSpPr>
          <p:cNvPr id="5" name="ZoneTexte 4"/>
          <p:cNvSpPr txBox="1"/>
          <p:nvPr/>
        </p:nvSpPr>
        <p:spPr>
          <a:xfrm>
            <a:off x="2843808" y="836712"/>
            <a:ext cx="3456384" cy="369332"/>
          </a:xfrm>
          <a:prstGeom prst="rect">
            <a:avLst/>
          </a:prstGeom>
          <a:noFill/>
        </p:spPr>
        <p:txBody>
          <a:bodyPr wrap="square" rtlCol="0">
            <a:spAutoFit/>
          </a:bodyPr>
          <a:lstStyle/>
          <a:p>
            <a:pPr algn="ctr"/>
            <a:r>
              <a:rPr lang="fr-CA" dirty="0" smtClean="0"/>
              <a:t>L’organisation sociale des abeilles</a:t>
            </a:r>
            <a:endParaRPr lang="fr-CA" dirty="0"/>
          </a:p>
        </p:txBody>
      </p:sp>
      <p:sp>
        <p:nvSpPr>
          <p:cNvPr id="7" name="ZoneTexte 6"/>
          <p:cNvSpPr txBox="1"/>
          <p:nvPr/>
        </p:nvSpPr>
        <p:spPr>
          <a:xfrm>
            <a:off x="107504" y="836712"/>
            <a:ext cx="1539826" cy="369332"/>
          </a:xfrm>
          <a:prstGeom prst="rect">
            <a:avLst/>
          </a:prstGeom>
          <a:noFill/>
        </p:spPr>
        <p:txBody>
          <a:bodyPr wrap="square" rtlCol="0">
            <a:spAutoFit/>
          </a:bodyPr>
          <a:lstStyle/>
          <a:p>
            <a:r>
              <a:rPr lang="fr-CA" dirty="0" smtClean="0"/>
              <a:t>NIVEAU 1</a:t>
            </a:r>
            <a:endParaRPr lang="fr-CA" dirty="0"/>
          </a:p>
        </p:txBody>
      </p:sp>
    </p:spTree>
    <p:extLst>
      <p:ext uri="{BB962C8B-B14F-4D97-AF65-F5344CB8AC3E}">
        <p14:creationId xmlns:p14="http://schemas.microsoft.com/office/powerpoint/2010/main" val="3530588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map abeil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02" y="620688"/>
            <a:ext cx="8078705" cy="5040560"/>
          </a:xfrm>
          <a:prstGeom prst="rect">
            <a:avLst/>
          </a:prstGeom>
        </p:spPr>
      </p:pic>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45</a:t>
            </a:fld>
            <a:endParaRPr lang="fr-CA"/>
          </a:p>
        </p:txBody>
      </p:sp>
      <p:sp>
        <p:nvSpPr>
          <p:cNvPr id="5" name="ZoneTexte 4"/>
          <p:cNvSpPr txBox="1"/>
          <p:nvPr/>
        </p:nvSpPr>
        <p:spPr>
          <a:xfrm>
            <a:off x="2843808" y="836712"/>
            <a:ext cx="3456384" cy="369332"/>
          </a:xfrm>
          <a:prstGeom prst="rect">
            <a:avLst/>
          </a:prstGeom>
          <a:noFill/>
        </p:spPr>
        <p:txBody>
          <a:bodyPr wrap="square" rtlCol="0">
            <a:spAutoFit/>
          </a:bodyPr>
          <a:lstStyle/>
          <a:p>
            <a:pPr algn="ctr"/>
            <a:r>
              <a:rPr lang="fr-CA" dirty="0" smtClean="0"/>
              <a:t>L’organisation sociale des abeilles</a:t>
            </a:r>
            <a:endParaRPr lang="fr-CA" dirty="0"/>
          </a:p>
        </p:txBody>
      </p:sp>
      <p:sp>
        <p:nvSpPr>
          <p:cNvPr id="6" name="ZoneTexte 5"/>
          <p:cNvSpPr txBox="1"/>
          <p:nvPr/>
        </p:nvSpPr>
        <p:spPr>
          <a:xfrm>
            <a:off x="3635896" y="1772816"/>
            <a:ext cx="2016224" cy="369332"/>
          </a:xfrm>
          <a:prstGeom prst="rect">
            <a:avLst/>
          </a:prstGeom>
          <a:noFill/>
        </p:spPr>
        <p:txBody>
          <a:bodyPr wrap="square" rtlCol="0">
            <a:spAutoFit/>
          </a:bodyPr>
          <a:lstStyle/>
          <a:p>
            <a:pPr algn="ctr"/>
            <a:r>
              <a:rPr lang="fr-FR" dirty="0" smtClean="0"/>
              <a:t>L</a:t>
            </a:r>
            <a:r>
              <a:rPr lang="fr-CA" dirty="0" smtClean="0"/>
              <a:t>es faux-bourdons</a:t>
            </a:r>
            <a:endParaRPr lang="fr-CA" dirty="0"/>
          </a:p>
        </p:txBody>
      </p:sp>
      <p:sp>
        <p:nvSpPr>
          <p:cNvPr id="7" name="ZoneTexte 6"/>
          <p:cNvSpPr txBox="1"/>
          <p:nvPr/>
        </p:nvSpPr>
        <p:spPr>
          <a:xfrm>
            <a:off x="5868144" y="1772816"/>
            <a:ext cx="1944216" cy="369332"/>
          </a:xfrm>
          <a:prstGeom prst="rect">
            <a:avLst/>
          </a:prstGeom>
          <a:noFill/>
        </p:spPr>
        <p:txBody>
          <a:bodyPr wrap="square" rtlCol="0">
            <a:spAutoFit/>
          </a:bodyPr>
          <a:lstStyle/>
          <a:p>
            <a:pPr algn="ctr"/>
            <a:r>
              <a:rPr lang="fr-FR" dirty="0" smtClean="0"/>
              <a:t>L</a:t>
            </a:r>
            <a:r>
              <a:rPr lang="fr-CA" dirty="0" smtClean="0"/>
              <a:t>es ouvrières</a:t>
            </a:r>
            <a:endParaRPr lang="fr-CA" dirty="0"/>
          </a:p>
        </p:txBody>
      </p:sp>
      <p:sp>
        <p:nvSpPr>
          <p:cNvPr id="9" name="ZoneTexte 8"/>
          <p:cNvSpPr txBox="1"/>
          <p:nvPr/>
        </p:nvSpPr>
        <p:spPr>
          <a:xfrm>
            <a:off x="107504" y="836712"/>
            <a:ext cx="1539826" cy="369332"/>
          </a:xfrm>
          <a:prstGeom prst="rect">
            <a:avLst/>
          </a:prstGeom>
          <a:noFill/>
        </p:spPr>
        <p:txBody>
          <a:bodyPr wrap="square" rtlCol="0">
            <a:spAutoFit/>
          </a:bodyPr>
          <a:lstStyle/>
          <a:p>
            <a:r>
              <a:rPr lang="fr-CA" dirty="0" smtClean="0"/>
              <a:t>NIVEAU 1</a:t>
            </a:r>
            <a:endParaRPr lang="fr-CA" dirty="0"/>
          </a:p>
        </p:txBody>
      </p:sp>
      <p:sp>
        <p:nvSpPr>
          <p:cNvPr id="10" name="ZoneTexte 9"/>
          <p:cNvSpPr txBox="1"/>
          <p:nvPr/>
        </p:nvSpPr>
        <p:spPr>
          <a:xfrm>
            <a:off x="107504" y="1772816"/>
            <a:ext cx="1539826" cy="369332"/>
          </a:xfrm>
          <a:prstGeom prst="rect">
            <a:avLst/>
          </a:prstGeom>
          <a:noFill/>
        </p:spPr>
        <p:txBody>
          <a:bodyPr wrap="square" rtlCol="0">
            <a:spAutoFit/>
          </a:bodyPr>
          <a:lstStyle/>
          <a:p>
            <a:r>
              <a:rPr lang="fr-CA" dirty="0" smtClean="0"/>
              <a:t>NIVEAU 2</a:t>
            </a:r>
            <a:endParaRPr lang="fr-CA" dirty="0"/>
          </a:p>
        </p:txBody>
      </p:sp>
    </p:spTree>
    <p:extLst>
      <p:ext uri="{BB962C8B-B14F-4D97-AF65-F5344CB8AC3E}">
        <p14:creationId xmlns:p14="http://schemas.microsoft.com/office/powerpoint/2010/main" val="653887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cmap abeil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02" y="620688"/>
            <a:ext cx="8078705" cy="5040560"/>
          </a:xfrm>
          <a:prstGeom prst="rect">
            <a:avLst/>
          </a:prstGeom>
        </p:spPr>
      </p:pic>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46</a:t>
            </a:fld>
            <a:endParaRPr lang="fr-CA"/>
          </a:p>
        </p:txBody>
      </p:sp>
      <p:sp>
        <p:nvSpPr>
          <p:cNvPr id="8" name="ZoneTexte 7"/>
          <p:cNvSpPr txBox="1"/>
          <p:nvPr/>
        </p:nvSpPr>
        <p:spPr>
          <a:xfrm>
            <a:off x="1331640" y="2708920"/>
            <a:ext cx="1944216" cy="369332"/>
          </a:xfrm>
          <a:prstGeom prst="rect">
            <a:avLst/>
          </a:prstGeom>
          <a:noFill/>
        </p:spPr>
        <p:txBody>
          <a:bodyPr wrap="square" rtlCol="0">
            <a:spAutoFit/>
          </a:bodyPr>
          <a:lstStyle/>
          <a:p>
            <a:pPr algn="ctr"/>
            <a:r>
              <a:rPr lang="fr-FR" dirty="0" smtClean="0"/>
              <a:t>p</a:t>
            </a:r>
            <a:r>
              <a:rPr lang="fr-CA" dirty="0" err="1" smtClean="0"/>
              <a:t>ondre</a:t>
            </a:r>
            <a:r>
              <a:rPr lang="fr-CA" dirty="0" smtClean="0"/>
              <a:t> des </a:t>
            </a:r>
            <a:r>
              <a:rPr lang="fr-CA" dirty="0" err="1" smtClean="0"/>
              <a:t>oeufs</a:t>
            </a:r>
            <a:endParaRPr lang="fr-CA" dirty="0"/>
          </a:p>
        </p:txBody>
      </p:sp>
      <p:sp>
        <p:nvSpPr>
          <p:cNvPr id="9" name="ZoneTexte 8"/>
          <p:cNvSpPr txBox="1"/>
          <p:nvPr/>
        </p:nvSpPr>
        <p:spPr>
          <a:xfrm>
            <a:off x="827584" y="3861048"/>
            <a:ext cx="2592288" cy="369332"/>
          </a:xfrm>
          <a:prstGeom prst="rect">
            <a:avLst/>
          </a:prstGeom>
          <a:noFill/>
        </p:spPr>
        <p:txBody>
          <a:bodyPr wrap="square" rtlCol="0">
            <a:spAutoFit/>
          </a:bodyPr>
          <a:lstStyle/>
          <a:p>
            <a:pPr algn="ctr"/>
            <a:r>
              <a:rPr lang="fr-FR" dirty="0" smtClean="0"/>
              <a:t>e</a:t>
            </a:r>
            <a:r>
              <a:rPr lang="fr-CA" dirty="0" err="1" smtClean="0"/>
              <a:t>ntretenir</a:t>
            </a:r>
            <a:r>
              <a:rPr lang="fr-CA" dirty="0" smtClean="0"/>
              <a:t> la ruche</a:t>
            </a:r>
            <a:endParaRPr lang="fr-CA" dirty="0"/>
          </a:p>
        </p:txBody>
      </p:sp>
      <p:sp>
        <p:nvSpPr>
          <p:cNvPr id="10" name="ZoneTexte 9"/>
          <p:cNvSpPr txBox="1"/>
          <p:nvPr/>
        </p:nvSpPr>
        <p:spPr>
          <a:xfrm>
            <a:off x="6300192" y="3717032"/>
            <a:ext cx="2592288" cy="646331"/>
          </a:xfrm>
          <a:prstGeom prst="rect">
            <a:avLst/>
          </a:prstGeom>
          <a:noFill/>
        </p:spPr>
        <p:txBody>
          <a:bodyPr wrap="square" rtlCol="0">
            <a:spAutoFit/>
          </a:bodyPr>
          <a:lstStyle/>
          <a:p>
            <a:pPr algn="ctr"/>
            <a:r>
              <a:rPr lang="fr-FR" dirty="0" smtClean="0"/>
              <a:t>a</a:t>
            </a:r>
            <a:r>
              <a:rPr lang="fr-CA" dirty="0" err="1" smtClean="0"/>
              <a:t>pprovisionner</a:t>
            </a:r>
            <a:r>
              <a:rPr lang="fr-CA" dirty="0" smtClean="0"/>
              <a:t> la ruche</a:t>
            </a:r>
          </a:p>
          <a:p>
            <a:pPr algn="ctr"/>
            <a:r>
              <a:rPr lang="fr-FR" dirty="0"/>
              <a:t>e</a:t>
            </a:r>
            <a:r>
              <a:rPr lang="fr-CA" dirty="0" smtClean="0"/>
              <a:t>n nourriture</a:t>
            </a:r>
            <a:endParaRPr lang="fr-CA" dirty="0"/>
          </a:p>
        </p:txBody>
      </p:sp>
      <p:sp>
        <p:nvSpPr>
          <p:cNvPr id="15" name="ZoneTexte 14"/>
          <p:cNvSpPr txBox="1"/>
          <p:nvPr/>
        </p:nvSpPr>
        <p:spPr>
          <a:xfrm>
            <a:off x="2843808" y="836712"/>
            <a:ext cx="3456384" cy="369332"/>
          </a:xfrm>
          <a:prstGeom prst="rect">
            <a:avLst/>
          </a:prstGeom>
          <a:noFill/>
        </p:spPr>
        <p:txBody>
          <a:bodyPr wrap="square" rtlCol="0">
            <a:spAutoFit/>
          </a:bodyPr>
          <a:lstStyle/>
          <a:p>
            <a:pPr algn="ctr"/>
            <a:r>
              <a:rPr lang="fr-CA" dirty="0" smtClean="0"/>
              <a:t>L’organisation sociale des abeilles</a:t>
            </a:r>
            <a:endParaRPr lang="fr-CA" dirty="0"/>
          </a:p>
        </p:txBody>
      </p:sp>
      <p:sp>
        <p:nvSpPr>
          <p:cNvPr id="16" name="ZoneTexte 15"/>
          <p:cNvSpPr txBox="1"/>
          <p:nvPr/>
        </p:nvSpPr>
        <p:spPr>
          <a:xfrm>
            <a:off x="3635896" y="1772816"/>
            <a:ext cx="2016224" cy="369332"/>
          </a:xfrm>
          <a:prstGeom prst="rect">
            <a:avLst/>
          </a:prstGeom>
          <a:noFill/>
        </p:spPr>
        <p:txBody>
          <a:bodyPr wrap="square" rtlCol="0">
            <a:spAutoFit/>
          </a:bodyPr>
          <a:lstStyle/>
          <a:p>
            <a:pPr algn="ctr"/>
            <a:r>
              <a:rPr lang="fr-FR" dirty="0" smtClean="0"/>
              <a:t>L</a:t>
            </a:r>
            <a:r>
              <a:rPr lang="fr-CA" dirty="0" smtClean="0"/>
              <a:t>es faux-bourdons</a:t>
            </a:r>
            <a:endParaRPr lang="fr-CA" dirty="0"/>
          </a:p>
        </p:txBody>
      </p:sp>
      <p:sp>
        <p:nvSpPr>
          <p:cNvPr id="17" name="ZoneTexte 16"/>
          <p:cNvSpPr txBox="1"/>
          <p:nvPr/>
        </p:nvSpPr>
        <p:spPr>
          <a:xfrm>
            <a:off x="5868144" y="1772816"/>
            <a:ext cx="1944216" cy="369332"/>
          </a:xfrm>
          <a:prstGeom prst="rect">
            <a:avLst/>
          </a:prstGeom>
          <a:noFill/>
        </p:spPr>
        <p:txBody>
          <a:bodyPr wrap="square" rtlCol="0">
            <a:spAutoFit/>
          </a:bodyPr>
          <a:lstStyle/>
          <a:p>
            <a:pPr algn="ctr"/>
            <a:r>
              <a:rPr lang="fr-FR" dirty="0" smtClean="0"/>
              <a:t>L</a:t>
            </a:r>
            <a:r>
              <a:rPr lang="fr-CA" dirty="0" smtClean="0"/>
              <a:t>es ouvrières</a:t>
            </a:r>
            <a:endParaRPr lang="fr-CA" dirty="0"/>
          </a:p>
        </p:txBody>
      </p:sp>
      <p:sp>
        <p:nvSpPr>
          <p:cNvPr id="18" name="ZoneTexte 17"/>
          <p:cNvSpPr txBox="1"/>
          <p:nvPr/>
        </p:nvSpPr>
        <p:spPr>
          <a:xfrm>
            <a:off x="107504" y="836712"/>
            <a:ext cx="1539826" cy="369332"/>
          </a:xfrm>
          <a:prstGeom prst="rect">
            <a:avLst/>
          </a:prstGeom>
          <a:noFill/>
        </p:spPr>
        <p:txBody>
          <a:bodyPr wrap="square" rtlCol="0">
            <a:spAutoFit/>
          </a:bodyPr>
          <a:lstStyle/>
          <a:p>
            <a:r>
              <a:rPr lang="fr-CA" dirty="0" smtClean="0"/>
              <a:t>NIVEAU 1</a:t>
            </a:r>
            <a:endParaRPr lang="fr-CA" dirty="0"/>
          </a:p>
        </p:txBody>
      </p:sp>
      <p:sp>
        <p:nvSpPr>
          <p:cNvPr id="19" name="ZoneTexte 18"/>
          <p:cNvSpPr txBox="1"/>
          <p:nvPr/>
        </p:nvSpPr>
        <p:spPr>
          <a:xfrm>
            <a:off x="107504" y="1772816"/>
            <a:ext cx="1539826" cy="369332"/>
          </a:xfrm>
          <a:prstGeom prst="rect">
            <a:avLst/>
          </a:prstGeom>
          <a:noFill/>
        </p:spPr>
        <p:txBody>
          <a:bodyPr wrap="square" rtlCol="0">
            <a:spAutoFit/>
          </a:bodyPr>
          <a:lstStyle/>
          <a:p>
            <a:r>
              <a:rPr lang="fr-CA" dirty="0" smtClean="0"/>
              <a:t>NIVEAU 2</a:t>
            </a:r>
            <a:endParaRPr lang="fr-CA" dirty="0"/>
          </a:p>
        </p:txBody>
      </p:sp>
      <p:sp>
        <p:nvSpPr>
          <p:cNvPr id="20" name="ZoneTexte 19"/>
          <p:cNvSpPr txBox="1"/>
          <p:nvPr/>
        </p:nvSpPr>
        <p:spPr>
          <a:xfrm>
            <a:off x="107504" y="3140968"/>
            <a:ext cx="1539826" cy="369332"/>
          </a:xfrm>
          <a:prstGeom prst="rect">
            <a:avLst/>
          </a:prstGeom>
          <a:noFill/>
        </p:spPr>
        <p:txBody>
          <a:bodyPr wrap="square" rtlCol="0">
            <a:spAutoFit/>
          </a:bodyPr>
          <a:lstStyle/>
          <a:p>
            <a:r>
              <a:rPr lang="fr-CA" dirty="0" smtClean="0"/>
              <a:t>NIVEAU 3</a:t>
            </a:r>
            <a:endParaRPr lang="fr-CA" dirty="0"/>
          </a:p>
        </p:txBody>
      </p:sp>
      <p:cxnSp>
        <p:nvCxnSpPr>
          <p:cNvPr id="22" name="Connecteur droit 21"/>
          <p:cNvCxnSpPr/>
          <p:nvPr/>
        </p:nvCxnSpPr>
        <p:spPr>
          <a:xfrm flipV="1">
            <a:off x="611560" y="2924944"/>
            <a:ext cx="504056"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a:off x="611560" y="3573016"/>
            <a:ext cx="144016" cy="21602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68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47</a:t>
            </a:fld>
            <a:endParaRPr lang="fr-CA"/>
          </a:p>
        </p:txBody>
      </p:sp>
      <p:pic>
        <p:nvPicPr>
          <p:cNvPr id="8" name="Image 7" descr="cmap abeilles corri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38" y="620688"/>
            <a:ext cx="8189885" cy="5112568"/>
          </a:xfrm>
          <a:prstGeom prst="rect">
            <a:avLst/>
          </a:prstGeom>
        </p:spPr>
      </p:pic>
      <p:sp>
        <p:nvSpPr>
          <p:cNvPr id="9" name="ZoneTexte 8"/>
          <p:cNvSpPr txBox="1"/>
          <p:nvPr/>
        </p:nvSpPr>
        <p:spPr>
          <a:xfrm>
            <a:off x="107504" y="836712"/>
            <a:ext cx="1539826" cy="369332"/>
          </a:xfrm>
          <a:prstGeom prst="rect">
            <a:avLst/>
          </a:prstGeom>
          <a:noFill/>
        </p:spPr>
        <p:txBody>
          <a:bodyPr wrap="square" rtlCol="0">
            <a:spAutoFit/>
          </a:bodyPr>
          <a:lstStyle/>
          <a:p>
            <a:r>
              <a:rPr lang="fr-CA" dirty="0" smtClean="0"/>
              <a:t>NIVEAU 1</a:t>
            </a:r>
            <a:endParaRPr lang="fr-CA" dirty="0"/>
          </a:p>
        </p:txBody>
      </p:sp>
      <p:sp>
        <p:nvSpPr>
          <p:cNvPr id="10" name="ZoneTexte 9"/>
          <p:cNvSpPr txBox="1"/>
          <p:nvPr/>
        </p:nvSpPr>
        <p:spPr>
          <a:xfrm>
            <a:off x="107504" y="1772816"/>
            <a:ext cx="1539826" cy="369332"/>
          </a:xfrm>
          <a:prstGeom prst="rect">
            <a:avLst/>
          </a:prstGeom>
          <a:noFill/>
        </p:spPr>
        <p:txBody>
          <a:bodyPr wrap="square" rtlCol="0">
            <a:spAutoFit/>
          </a:bodyPr>
          <a:lstStyle/>
          <a:p>
            <a:r>
              <a:rPr lang="fr-CA" dirty="0" smtClean="0"/>
              <a:t>NIVEAU 2</a:t>
            </a:r>
            <a:endParaRPr lang="fr-CA" dirty="0"/>
          </a:p>
        </p:txBody>
      </p:sp>
      <p:sp>
        <p:nvSpPr>
          <p:cNvPr id="11" name="ZoneTexte 10"/>
          <p:cNvSpPr txBox="1"/>
          <p:nvPr/>
        </p:nvSpPr>
        <p:spPr>
          <a:xfrm>
            <a:off x="107504" y="3140968"/>
            <a:ext cx="1539826" cy="369332"/>
          </a:xfrm>
          <a:prstGeom prst="rect">
            <a:avLst/>
          </a:prstGeom>
          <a:noFill/>
        </p:spPr>
        <p:txBody>
          <a:bodyPr wrap="square" rtlCol="0">
            <a:spAutoFit/>
          </a:bodyPr>
          <a:lstStyle/>
          <a:p>
            <a:r>
              <a:rPr lang="fr-CA" dirty="0" smtClean="0"/>
              <a:t>NIVEAU 3</a:t>
            </a:r>
            <a:endParaRPr lang="fr-CA" dirty="0"/>
          </a:p>
        </p:txBody>
      </p:sp>
      <p:sp>
        <p:nvSpPr>
          <p:cNvPr id="12" name="ZoneTexte 11"/>
          <p:cNvSpPr txBox="1"/>
          <p:nvPr/>
        </p:nvSpPr>
        <p:spPr>
          <a:xfrm rot="16200000">
            <a:off x="-261719" y="4734327"/>
            <a:ext cx="1539826" cy="369332"/>
          </a:xfrm>
          <a:prstGeom prst="rect">
            <a:avLst/>
          </a:prstGeom>
          <a:noFill/>
        </p:spPr>
        <p:txBody>
          <a:bodyPr wrap="square" rtlCol="0">
            <a:spAutoFit/>
          </a:bodyPr>
          <a:lstStyle/>
          <a:p>
            <a:pPr algn="ctr"/>
            <a:r>
              <a:rPr lang="fr-CA" dirty="0" smtClean="0"/>
              <a:t>NIVEAU 4</a:t>
            </a:r>
            <a:endParaRPr lang="fr-CA" dirty="0"/>
          </a:p>
        </p:txBody>
      </p:sp>
      <p:cxnSp>
        <p:nvCxnSpPr>
          <p:cNvPr id="13" name="Connecteur droit 12"/>
          <p:cNvCxnSpPr/>
          <p:nvPr/>
        </p:nvCxnSpPr>
        <p:spPr>
          <a:xfrm flipV="1">
            <a:off x="611560" y="2924944"/>
            <a:ext cx="504056"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611560" y="3573016"/>
            <a:ext cx="144016" cy="21602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129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marL="714375" indent="-714375"/>
            <a:r>
              <a:rPr lang="fr-CA" dirty="0"/>
              <a:t>4</a:t>
            </a:r>
            <a:r>
              <a:rPr lang="fr-CA" dirty="0" smtClean="0"/>
              <a:t>. Trouver l’idée principale</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48</a:t>
            </a:fld>
            <a:endParaRPr lang="fr-CA"/>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5508104" y="3789040"/>
            <a:ext cx="2448272" cy="1872208"/>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trouver l’idée principale</a:t>
            </a:r>
            <a:endParaRPr lang="fr-CA" dirty="0"/>
          </a:p>
        </p:txBody>
      </p:sp>
      <p:sp>
        <p:nvSpPr>
          <p:cNvPr id="3" name="Espace réservé du contenu 2"/>
          <p:cNvSpPr>
            <a:spLocks noGrp="1"/>
          </p:cNvSpPr>
          <p:nvPr>
            <p:ph idx="1"/>
          </p:nvPr>
        </p:nvSpPr>
        <p:spPr/>
        <p:txBody>
          <a:bodyPr>
            <a:normAutofit fontScale="92500"/>
          </a:bodyPr>
          <a:lstStyle/>
          <a:p>
            <a:r>
              <a:rPr lang="fr-CA" dirty="0" smtClean="0"/>
              <a:t>Différencier l’idée principale du sujet</a:t>
            </a:r>
          </a:p>
          <a:p>
            <a:pPr lvl="1"/>
            <a:r>
              <a:rPr lang="fr-CA" dirty="0"/>
              <a:t>Sujet : Le qui ou le quoi, ce qui est soumis à l’étude, ce qui fait </a:t>
            </a:r>
            <a:r>
              <a:rPr lang="fr-CA" dirty="0" smtClean="0"/>
              <a:t>l’action</a:t>
            </a:r>
            <a:endParaRPr lang="fr-CA" dirty="0"/>
          </a:p>
          <a:p>
            <a:pPr lvl="1"/>
            <a:r>
              <a:rPr lang="fr-CA" dirty="0"/>
              <a:t>Idée principale : ce que l’auteur veut que l’on retienne, le message du texte, ce dont il est </a:t>
            </a:r>
            <a:r>
              <a:rPr lang="fr-CA" dirty="0" smtClean="0"/>
              <a:t>question</a:t>
            </a:r>
          </a:p>
          <a:p>
            <a:r>
              <a:rPr lang="fr-CA" dirty="0" smtClean="0"/>
              <a:t>Chercher dans les premières phrases d’un texte</a:t>
            </a:r>
          </a:p>
          <a:p>
            <a:r>
              <a:rPr lang="fr-CA" dirty="0" smtClean="0"/>
              <a:t>Combiner les premiers niveaux d’un organisateur graphique</a:t>
            </a:r>
          </a:p>
          <a:p>
            <a:pPr marL="0" indent="0">
              <a:buNone/>
            </a:pPr>
            <a:endParaRPr lang="fr-CA"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Comment survoler un texte informatif</a:t>
            </a:r>
            <a:endParaRPr lang="fr-CA" dirty="0"/>
          </a:p>
        </p:txBody>
      </p:sp>
      <p:sp>
        <p:nvSpPr>
          <p:cNvPr id="3" name="Espace réservé du contenu 2"/>
          <p:cNvSpPr>
            <a:spLocks noGrp="1"/>
          </p:cNvSpPr>
          <p:nvPr>
            <p:ph idx="1"/>
          </p:nvPr>
        </p:nvSpPr>
        <p:spPr>
          <a:xfrm>
            <a:off x="457200" y="1600200"/>
            <a:ext cx="8435280" cy="4925144"/>
          </a:xfrm>
        </p:spPr>
        <p:txBody>
          <a:bodyPr>
            <a:normAutofit/>
          </a:bodyPr>
          <a:lstStyle/>
          <a:p>
            <a:r>
              <a:rPr lang="fr-CA" dirty="0" smtClean="0"/>
              <a:t>Dans un chapitre ou une page Web, lire :</a:t>
            </a:r>
          </a:p>
          <a:p>
            <a:pPr lvl="1">
              <a:buFont typeface="Lucida Grande"/>
              <a:buChar char="-"/>
            </a:pPr>
            <a:endParaRPr lang="fr-CA" dirty="0" smtClean="0"/>
          </a:p>
          <a:p>
            <a:pPr lvl="1">
              <a:buFont typeface="Lucida Grande"/>
              <a:buChar char="-"/>
            </a:pPr>
            <a:r>
              <a:rPr lang="fr-CA" dirty="0" smtClean="0"/>
              <a:t>Le </a:t>
            </a:r>
            <a:r>
              <a:rPr lang="fr-CA" dirty="0"/>
              <a:t>titre</a:t>
            </a:r>
          </a:p>
          <a:p>
            <a:pPr lvl="1">
              <a:buFont typeface="Lucida Grande"/>
              <a:buChar char="-"/>
            </a:pPr>
            <a:r>
              <a:rPr lang="fr-CA" dirty="0"/>
              <a:t>L’introduction et la conclusion</a:t>
            </a:r>
          </a:p>
          <a:p>
            <a:pPr lvl="1">
              <a:buFont typeface="Lucida Grande"/>
              <a:buChar char="-"/>
            </a:pPr>
            <a:r>
              <a:rPr lang="fr-CA" dirty="0"/>
              <a:t>Les intertitres</a:t>
            </a:r>
          </a:p>
          <a:p>
            <a:pPr lvl="1">
              <a:buFont typeface="Lucida Grande"/>
              <a:buChar char="-"/>
            </a:pPr>
            <a:r>
              <a:rPr lang="fr-CA" dirty="0"/>
              <a:t>Les graphiques, tableaux et images</a:t>
            </a:r>
          </a:p>
          <a:p>
            <a:pPr lvl="1">
              <a:buFont typeface="Lucida Grande"/>
              <a:buChar char="-"/>
            </a:pPr>
            <a:r>
              <a:rPr lang="fr-CA" dirty="0"/>
              <a:t>Les mots en gras ou en italique</a:t>
            </a:r>
          </a:p>
          <a:p>
            <a:pPr lvl="1">
              <a:buFont typeface="Lucida Grande"/>
              <a:buChar char="-"/>
            </a:pPr>
            <a:r>
              <a:rPr lang="fr-CA" dirty="0"/>
              <a:t>Les encadrés</a:t>
            </a: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5</a:t>
            </a:fld>
            <a:endParaRPr lang="fr-C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map abeil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02" y="620688"/>
            <a:ext cx="8078705" cy="5040560"/>
          </a:xfrm>
          <a:prstGeom prst="rect">
            <a:avLst/>
          </a:prstGeom>
        </p:spPr>
      </p:pic>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50</a:t>
            </a:fld>
            <a:endParaRPr lang="fr-CA"/>
          </a:p>
        </p:txBody>
      </p:sp>
      <p:sp>
        <p:nvSpPr>
          <p:cNvPr id="5" name="ZoneTexte 4"/>
          <p:cNvSpPr txBox="1"/>
          <p:nvPr/>
        </p:nvSpPr>
        <p:spPr>
          <a:xfrm>
            <a:off x="2843808" y="836712"/>
            <a:ext cx="3456384" cy="369332"/>
          </a:xfrm>
          <a:prstGeom prst="rect">
            <a:avLst/>
          </a:prstGeom>
          <a:noFill/>
        </p:spPr>
        <p:txBody>
          <a:bodyPr wrap="square" rtlCol="0">
            <a:spAutoFit/>
          </a:bodyPr>
          <a:lstStyle/>
          <a:p>
            <a:pPr algn="ctr"/>
            <a:r>
              <a:rPr lang="fr-CA" dirty="0" smtClean="0"/>
              <a:t>L’organisation sociale des abeilles</a:t>
            </a:r>
            <a:endParaRPr lang="fr-CA" dirty="0"/>
          </a:p>
        </p:txBody>
      </p:sp>
      <p:sp>
        <p:nvSpPr>
          <p:cNvPr id="6" name="ZoneTexte 5"/>
          <p:cNvSpPr txBox="1"/>
          <p:nvPr/>
        </p:nvSpPr>
        <p:spPr>
          <a:xfrm>
            <a:off x="3635896" y="1772816"/>
            <a:ext cx="2016224" cy="369332"/>
          </a:xfrm>
          <a:prstGeom prst="rect">
            <a:avLst/>
          </a:prstGeom>
          <a:noFill/>
        </p:spPr>
        <p:txBody>
          <a:bodyPr wrap="square" rtlCol="0">
            <a:spAutoFit/>
          </a:bodyPr>
          <a:lstStyle/>
          <a:p>
            <a:pPr algn="ctr"/>
            <a:r>
              <a:rPr lang="fr-FR" dirty="0" smtClean="0"/>
              <a:t>L</a:t>
            </a:r>
            <a:r>
              <a:rPr lang="fr-CA" dirty="0" smtClean="0"/>
              <a:t>es faux-bourdons</a:t>
            </a:r>
            <a:endParaRPr lang="fr-CA" dirty="0"/>
          </a:p>
        </p:txBody>
      </p:sp>
      <p:sp>
        <p:nvSpPr>
          <p:cNvPr id="7" name="ZoneTexte 6"/>
          <p:cNvSpPr txBox="1"/>
          <p:nvPr/>
        </p:nvSpPr>
        <p:spPr>
          <a:xfrm>
            <a:off x="5868144" y="1772816"/>
            <a:ext cx="1944216" cy="369332"/>
          </a:xfrm>
          <a:prstGeom prst="rect">
            <a:avLst/>
          </a:prstGeom>
          <a:noFill/>
        </p:spPr>
        <p:txBody>
          <a:bodyPr wrap="square" rtlCol="0">
            <a:spAutoFit/>
          </a:bodyPr>
          <a:lstStyle/>
          <a:p>
            <a:pPr algn="ctr"/>
            <a:r>
              <a:rPr lang="fr-FR" dirty="0" smtClean="0"/>
              <a:t>L</a:t>
            </a:r>
            <a:r>
              <a:rPr lang="fr-CA" dirty="0" smtClean="0"/>
              <a:t>es ouvrières</a:t>
            </a:r>
            <a:endParaRPr lang="fr-CA" dirty="0"/>
          </a:p>
        </p:txBody>
      </p:sp>
      <p:sp>
        <p:nvSpPr>
          <p:cNvPr id="9" name="ZoneTexte 8"/>
          <p:cNvSpPr txBox="1"/>
          <p:nvPr/>
        </p:nvSpPr>
        <p:spPr>
          <a:xfrm>
            <a:off x="107504" y="836712"/>
            <a:ext cx="1539826" cy="369332"/>
          </a:xfrm>
          <a:prstGeom prst="rect">
            <a:avLst/>
          </a:prstGeom>
          <a:noFill/>
        </p:spPr>
        <p:txBody>
          <a:bodyPr wrap="square" rtlCol="0">
            <a:spAutoFit/>
          </a:bodyPr>
          <a:lstStyle/>
          <a:p>
            <a:r>
              <a:rPr lang="fr-CA" dirty="0" smtClean="0"/>
              <a:t>NIVEAU 1</a:t>
            </a:r>
            <a:endParaRPr lang="fr-CA" dirty="0"/>
          </a:p>
        </p:txBody>
      </p:sp>
      <p:sp>
        <p:nvSpPr>
          <p:cNvPr id="10" name="ZoneTexte 9"/>
          <p:cNvSpPr txBox="1"/>
          <p:nvPr/>
        </p:nvSpPr>
        <p:spPr>
          <a:xfrm>
            <a:off x="107504" y="1772816"/>
            <a:ext cx="1539826" cy="369332"/>
          </a:xfrm>
          <a:prstGeom prst="rect">
            <a:avLst/>
          </a:prstGeom>
          <a:noFill/>
        </p:spPr>
        <p:txBody>
          <a:bodyPr wrap="square" rtlCol="0">
            <a:spAutoFit/>
          </a:bodyPr>
          <a:lstStyle/>
          <a:p>
            <a:r>
              <a:rPr lang="fr-CA" dirty="0" smtClean="0"/>
              <a:t>NIVEAU 2</a:t>
            </a:r>
            <a:endParaRPr lang="fr-CA" dirty="0"/>
          </a:p>
        </p:txBody>
      </p:sp>
      <p:sp>
        <p:nvSpPr>
          <p:cNvPr id="2" name="Rectangle 1"/>
          <p:cNvSpPr/>
          <p:nvPr/>
        </p:nvSpPr>
        <p:spPr>
          <a:xfrm>
            <a:off x="323528" y="2348880"/>
            <a:ext cx="8640960" cy="41044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ZoneTexte 10"/>
          <p:cNvSpPr txBox="1"/>
          <p:nvPr/>
        </p:nvSpPr>
        <p:spPr>
          <a:xfrm>
            <a:off x="539552" y="3645024"/>
            <a:ext cx="7920880" cy="523220"/>
          </a:xfrm>
          <a:prstGeom prst="rect">
            <a:avLst/>
          </a:prstGeom>
          <a:noFill/>
        </p:spPr>
        <p:txBody>
          <a:bodyPr wrap="square" rtlCol="0">
            <a:spAutoFit/>
          </a:bodyPr>
          <a:lstStyle/>
          <a:p>
            <a:r>
              <a:rPr lang="fr-CA" sz="2800" dirty="0" smtClean="0"/>
              <a:t>Idée principale : </a:t>
            </a:r>
            <a:endParaRPr lang="fr-CA" sz="2800" dirty="0"/>
          </a:p>
        </p:txBody>
      </p:sp>
    </p:spTree>
    <p:extLst>
      <p:ext uri="{BB962C8B-B14F-4D97-AF65-F5344CB8AC3E}">
        <p14:creationId xmlns:p14="http://schemas.microsoft.com/office/powerpoint/2010/main" val="1212369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map abeil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02" y="620688"/>
            <a:ext cx="8078705" cy="5040560"/>
          </a:xfrm>
          <a:prstGeom prst="rect">
            <a:avLst/>
          </a:prstGeom>
        </p:spPr>
      </p:pic>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51</a:t>
            </a:fld>
            <a:endParaRPr lang="fr-CA"/>
          </a:p>
        </p:txBody>
      </p:sp>
      <p:sp>
        <p:nvSpPr>
          <p:cNvPr id="5" name="ZoneTexte 4"/>
          <p:cNvSpPr txBox="1"/>
          <p:nvPr/>
        </p:nvSpPr>
        <p:spPr>
          <a:xfrm>
            <a:off x="2843808" y="836712"/>
            <a:ext cx="3456384" cy="369332"/>
          </a:xfrm>
          <a:prstGeom prst="rect">
            <a:avLst/>
          </a:prstGeom>
          <a:noFill/>
        </p:spPr>
        <p:txBody>
          <a:bodyPr wrap="square" rtlCol="0">
            <a:spAutoFit/>
          </a:bodyPr>
          <a:lstStyle/>
          <a:p>
            <a:pPr algn="ctr"/>
            <a:r>
              <a:rPr lang="fr-CA" dirty="0" smtClean="0"/>
              <a:t>L’organisation sociale des abeilles</a:t>
            </a:r>
            <a:endParaRPr lang="fr-CA" dirty="0"/>
          </a:p>
        </p:txBody>
      </p:sp>
      <p:sp>
        <p:nvSpPr>
          <p:cNvPr id="6" name="ZoneTexte 5"/>
          <p:cNvSpPr txBox="1"/>
          <p:nvPr/>
        </p:nvSpPr>
        <p:spPr>
          <a:xfrm>
            <a:off x="3635896" y="1772816"/>
            <a:ext cx="2016224" cy="369332"/>
          </a:xfrm>
          <a:prstGeom prst="rect">
            <a:avLst/>
          </a:prstGeom>
          <a:noFill/>
        </p:spPr>
        <p:txBody>
          <a:bodyPr wrap="square" rtlCol="0">
            <a:spAutoFit/>
          </a:bodyPr>
          <a:lstStyle/>
          <a:p>
            <a:pPr algn="ctr"/>
            <a:r>
              <a:rPr lang="fr-FR" dirty="0" smtClean="0"/>
              <a:t>L</a:t>
            </a:r>
            <a:r>
              <a:rPr lang="fr-CA" dirty="0" smtClean="0"/>
              <a:t>es faux-bourdons</a:t>
            </a:r>
            <a:endParaRPr lang="fr-CA" dirty="0"/>
          </a:p>
        </p:txBody>
      </p:sp>
      <p:sp>
        <p:nvSpPr>
          <p:cNvPr id="7" name="ZoneTexte 6"/>
          <p:cNvSpPr txBox="1"/>
          <p:nvPr/>
        </p:nvSpPr>
        <p:spPr>
          <a:xfrm>
            <a:off x="5868144" y="1772816"/>
            <a:ext cx="1944216" cy="369332"/>
          </a:xfrm>
          <a:prstGeom prst="rect">
            <a:avLst/>
          </a:prstGeom>
          <a:noFill/>
        </p:spPr>
        <p:txBody>
          <a:bodyPr wrap="square" rtlCol="0">
            <a:spAutoFit/>
          </a:bodyPr>
          <a:lstStyle/>
          <a:p>
            <a:pPr algn="ctr"/>
            <a:r>
              <a:rPr lang="fr-FR" dirty="0" smtClean="0"/>
              <a:t>L</a:t>
            </a:r>
            <a:r>
              <a:rPr lang="fr-CA" dirty="0" smtClean="0"/>
              <a:t>es ouvrières</a:t>
            </a:r>
            <a:endParaRPr lang="fr-CA" dirty="0"/>
          </a:p>
        </p:txBody>
      </p:sp>
      <p:sp>
        <p:nvSpPr>
          <p:cNvPr id="9" name="ZoneTexte 8"/>
          <p:cNvSpPr txBox="1"/>
          <p:nvPr/>
        </p:nvSpPr>
        <p:spPr>
          <a:xfrm>
            <a:off x="107504" y="836712"/>
            <a:ext cx="1539826" cy="369332"/>
          </a:xfrm>
          <a:prstGeom prst="rect">
            <a:avLst/>
          </a:prstGeom>
          <a:noFill/>
        </p:spPr>
        <p:txBody>
          <a:bodyPr wrap="square" rtlCol="0">
            <a:spAutoFit/>
          </a:bodyPr>
          <a:lstStyle/>
          <a:p>
            <a:r>
              <a:rPr lang="fr-CA" dirty="0" smtClean="0"/>
              <a:t>NIVEAU 1</a:t>
            </a:r>
            <a:endParaRPr lang="fr-CA" dirty="0"/>
          </a:p>
        </p:txBody>
      </p:sp>
      <p:sp>
        <p:nvSpPr>
          <p:cNvPr id="10" name="ZoneTexte 9"/>
          <p:cNvSpPr txBox="1"/>
          <p:nvPr/>
        </p:nvSpPr>
        <p:spPr>
          <a:xfrm>
            <a:off x="107504" y="1772816"/>
            <a:ext cx="1539826" cy="369332"/>
          </a:xfrm>
          <a:prstGeom prst="rect">
            <a:avLst/>
          </a:prstGeom>
          <a:noFill/>
        </p:spPr>
        <p:txBody>
          <a:bodyPr wrap="square" rtlCol="0">
            <a:spAutoFit/>
          </a:bodyPr>
          <a:lstStyle/>
          <a:p>
            <a:r>
              <a:rPr lang="fr-CA" dirty="0" smtClean="0"/>
              <a:t>NIVEAU 2</a:t>
            </a:r>
            <a:endParaRPr lang="fr-CA" dirty="0"/>
          </a:p>
        </p:txBody>
      </p:sp>
      <p:sp>
        <p:nvSpPr>
          <p:cNvPr id="2" name="Rectangle 1"/>
          <p:cNvSpPr/>
          <p:nvPr/>
        </p:nvSpPr>
        <p:spPr>
          <a:xfrm>
            <a:off x="395536" y="2320966"/>
            <a:ext cx="8640960" cy="41044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1" name="ZoneTexte 10"/>
          <p:cNvSpPr txBox="1"/>
          <p:nvPr/>
        </p:nvSpPr>
        <p:spPr>
          <a:xfrm>
            <a:off x="539552" y="3645024"/>
            <a:ext cx="7920880" cy="2492990"/>
          </a:xfrm>
          <a:prstGeom prst="rect">
            <a:avLst/>
          </a:prstGeom>
          <a:noFill/>
        </p:spPr>
        <p:txBody>
          <a:bodyPr wrap="square" rtlCol="0">
            <a:spAutoFit/>
          </a:bodyPr>
          <a:lstStyle/>
          <a:p>
            <a:r>
              <a:rPr lang="fr-CA" sz="2800" dirty="0" smtClean="0"/>
              <a:t>Idée principale : </a:t>
            </a:r>
          </a:p>
          <a:p>
            <a:endParaRPr lang="fr-CA" sz="2800" dirty="0" smtClean="0"/>
          </a:p>
          <a:p>
            <a:r>
              <a:rPr lang="fr-CA" sz="2400" dirty="0" smtClean="0">
                <a:latin typeface="Times New Roman"/>
                <a:cs typeface="Times New Roman"/>
              </a:rPr>
              <a:t>Les </a:t>
            </a:r>
            <a:r>
              <a:rPr lang="fr-CA" sz="2400" dirty="0">
                <a:latin typeface="Times New Roman"/>
                <a:cs typeface="Times New Roman"/>
              </a:rPr>
              <a:t>abeilles sont socialement organisées en trois groupes ayant chacun leurs fonctions : la reine, les faux-bourdons et les ouvrières.</a:t>
            </a:r>
          </a:p>
          <a:p>
            <a:r>
              <a:rPr lang="fr-CA" sz="2800" dirty="0" smtClean="0"/>
              <a:t> </a:t>
            </a:r>
            <a:endParaRPr lang="fr-CA" sz="2800" dirty="0"/>
          </a:p>
        </p:txBody>
      </p:sp>
    </p:spTree>
    <p:extLst>
      <p:ext uri="{BB962C8B-B14F-4D97-AF65-F5344CB8AC3E}">
        <p14:creationId xmlns:p14="http://schemas.microsoft.com/office/powerpoint/2010/main" val="3952570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52</a:t>
            </a:fld>
            <a:endParaRPr lang="fr-CA"/>
          </a:p>
        </p:txBody>
      </p:sp>
      <p:pic>
        <p:nvPicPr>
          <p:cNvPr id="8" name="Image 7" descr="cmap abeilles corri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04664"/>
            <a:ext cx="8015331" cy="5003602"/>
          </a:xfrm>
          <a:prstGeom prst="rect">
            <a:avLst/>
          </a:prstGeom>
        </p:spPr>
      </p:pic>
      <p:sp>
        <p:nvSpPr>
          <p:cNvPr id="9" name="ZoneTexte 8"/>
          <p:cNvSpPr txBox="1"/>
          <p:nvPr/>
        </p:nvSpPr>
        <p:spPr>
          <a:xfrm>
            <a:off x="107504" y="620688"/>
            <a:ext cx="1539826" cy="369332"/>
          </a:xfrm>
          <a:prstGeom prst="rect">
            <a:avLst/>
          </a:prstGeom>
          <a:noFill/>
        </p:spPr>
        <p:txBody>
          <a:bodyPr wrap="square" rtlCol="0">
            <a:spAutoFit/>
          </a:bodyPr>
          <a:lstStyle/>
          <a:p>
            <a:r>
              <a:rPr lang="fr-CA" dirty="0" smtClean="0"/>
              <a:t>NIVEAU 1</a:t>
            </a:r>
            <a:endParaRPr lang="fr-CA" dirty="0"/>
          </a:p>
        </p:txBody>
      </p:sp>
      <p:sp>
        <p:nvSpPr>
          <p:cNvPr id="10" name="ZoneTexte 9"/>
          <p:cNvSpPr txBox="1"/>
          <p:nvPr/>
        </p:nvSpPr>
        <p:spPr>
          <a:xfrm>
            <a:off x="107504" y="1556792"/>
            <a:ext cx="1539826" cy="369332"/>
          </a:xfrm>
          <a:prstGeom prst="rect">
            <a:avLst/>
          </a:prstGeom>
          <a:noFill/>
        </p:spPr>
        <p:txBody>
          <a:bodyPr wrap="square" rtlCol="0">
            <a:spAutoFit/>
          </a:bodyPr>
          <a:lstStyle/>
          <a:p>
            <a:r>
              <a:rPr lang="fr-CA" dirty="0" smtClean="0"/>
              <a:t>NIVEAU 2</a:t>
            </a:r>
            <a:endParaRPr lang="fr-CA" dirty="0"/>
          </a:p>
        </p:txBody>
      </p:sp>
      <p:sp>
        <p:nvSpPr>
          <p:cNvPr id="11" name="ZoneTexte 10"/>
          <p:cNvSpPr txBox="1"/>
          <p:nvPr/>
        </p:nvSpPr>
        <p:spPr>
          <a:xfrm>
            <a:off x="107504" y="2924944"/>
            <a:ext cx="1539826" cy="369332"/>
          </a:xfrm>
          <a:prstGeom prst="rect">
            <a:avLst/>
          </a:prstGeom>
          <a:noFill/>
        </p:spPr>
        <p:txBody>
          <a:bodyPr wrap="square" rtlCol="0">
            <a:spAutoFit/>
          </a:bodyPr>
          <a:lstStyle/>
          <a:p>
            <a:r>
              <a:rPr lang="fr-CA" dirty="0" smtClean="0"/>
              <a:t>NIVEAU 3</a:t>
            </a:r>
            <a:endParaRPr lang="fr-CA" dirty="0"/>
          </a:p>
        </p:txBody>
      </p:sp>
      <p:sp>
        <p:nvSpPr>
          <p:cNvPr id="12" name="ZoneTexte 11"/>
          <p:cNvSpPr txBox="1"/>
          <p:nvPr/>
        </p:nvSpPr>
        <p:spPr>
          <a:xfrm rot="16200000">
            <a:off x="-261719" y="4734327"/>
            <a:ext cx="1539826" cy="369332"/>
          </a:xfrm>
          <a:prstGeom prst="rect">
            <a:avLst/>
          </a:prstGeom>
          <a:noFill/>
        </p:spPr>
        <p:txBody>
          <a:bodyPr wrap="square" rtlCol="0">
            <a:spAutoFit/>
          </a:bodyPr>
          <a:lstStyle/>
          <a:p>
            <a:pPr algn="ctr"/>
            <a:r>
              <a:rPr lang="fr-CA" dirty="0" smtClean="0"/>
              <a:t>NIVEAU 4</a:t>
            </a:r>
            <a:endParaRPr lang="fr-CA" dirty="0"/>
          </a:p>
        </p:txBody>
      </p:sp>
      <p:cxnSp>
        <p:nvCxnSpPr>
          <p:cNvPr id="13" name="Connecteur droit 12"/>
          <p:cNvCxnSpPr/>
          <p:nvPr/>
        </p:nvCxnSpPr>
        <p:spPr>
          <a:xfrm flipV="1">
            <a:off x="611560" y="2708920"/>
            <a:ext cx="504056"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611560" y="3356992"/>
            <a:ext cx="144016" cy="216024"/>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23528" y="4149080"/>
            <a:ext cx="8640960"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6" name="ZoneTexte 15"/>
          <p:cNvSpPr txBox="1"/>
          <p:nvPr/>
        </p:nvSpPr>
        <p:spPr>
          <a:xfrm>
            <a:off x="539552" y="4149080"/>
            <a:ext cx="8352928" cy="1815882"/>
          </a:xfrm>
          <a:prstGeom prst="rect">
            <a:avLst/>
          </a:prstGeom>
          <a:noFill/>
        </p:spPr>
        <p:txBody>
          <a:bodyPr wrap="square" rtlCol="0">
            <a:spAutoFit/>
          </a:bodyPr>
          <a:lstStyle/>
          <a:p>
            <a:r>
              <a:rPr lang="fr-CA" sz="2800" dirty="0" smtClean="0"/>
              <a:t>Résumé : </a:t>
            </a:r>
          </a:p>
          <a:p>
            <a:endParaRPr lang="fr-CA" sz="2800" dirty="0" smtClean="0"/>
          </a:p>
          <a:p>
            <a:endParaRPr lang="fr-CA" sz="2800" dirty="0"/>
          </a:p>
          <a:p>
            <a:r>
              <a:rPr lang="fr-CA" sz="2800" dirty="0" smtClean="0"/>
              <a:t> </a:t>
            </a:r>
            <a:endParaRPr lang="fr-CA" sz="2800" dirty="0"/>
          </a:p>
        </p:txBody>
      </p:sp>
    </p:spTree>
    <p:extLst>
      <p:ext uri="{BB962C8B-B14F-4D97-AF65-F5344CB8AC3E}">
        <p14:creationId xmlns:p14="http://schemas.microsoft.com/office/powerpoint/2010/main" val="888651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53</a:t>
            </a:fld>
            <a:endParaRPr lang="fr-CA"/>
          </a:p>
        </p:txBody>
      </p:sp>
      <p:pic>
        <p:nvPicPr>
          <p:cNvPr id="8" name="Image 7" descr="cmap abeilles corri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04664"/>
            <a:ext cx="8015331" cy="5003602"/>
          </a:xfrm>
          <a:prstGeom prst="rect">
            <a:avLst/>
          </a:prstGeom>
        </p:spPr>
      </p:pic>
      <p:sp>
        <p:nvSpPr>
          <p:cNvPr id="9" name="ZoneTexte 8"/>
          <p:cNvSpPr txBox="1"/>
          <p:nvPr/>
        </p:nvSpPr>
        <p:spPr>
          <a:xfrm>
            <a:off x="107504" y="620688"/>
            <a:ext cx="1539826" cy="369332"/>
          </a:xfrm>
          <a:prstGeom prst="rect">
            <a:avLst/>
          </a:prstGeom>
          <a:noFill/>
        </p:spPr>
        <p:txBody>
          <a:bodyPr wrap="square" rtlCol="0">
            <a:spAutoFit/>
          </a:bodyPr>
          <a:lstStyle/>
          <a:p>
            <a:r>
              <a:rPr lang="fr-CA" dirty="0" smtClean="0"/>
              <a:t>NIVEAU 1</a:t>
            </a:r>
            <a:endParaRPr lang="fr-CA" dirty="0"/>
          </a:p>
        </p:txBody>
      </p:sp>
      <p:sp>
        <p:nvSpPr>
          <p:cNvPr id="10" name="ZoneTexte 9"/>
          <p:cNvSpPr txBox="1"/>
          <p:nvPr/>
        </p:nvSpPr>
        <p:spPr>
          <a:xfrm>
            <a:off x="107504" y="1556792"/>
            <a:ext cx="1539826" cy="369332"/>
          </a:xfrm>
          <a:prstGeom prst="rect">
            <a:avLst/>
          </a:prstGeom>
          <a:noFill/>
        </p:spPr>
        <p:txBody>
          <a:bodyPr wrap="square" rtlCol="0">
            <a:spAutoFit/>
          </a:bodyPr>
          <a:lstStyle/>
          <a:p>
            <a:r>
              <a:rPr lang="fr-CA" dirty="0" smtClean="0"/>
              <a:t>NIVEAU 2</a:t>
            </a:r>
            <a:endParaRPr lang="fr-CA" dirty="0"/>
          </a:p>
        </p:txBody>
      </p:sp>
      <p:sp>
        <p:nvSpPr>
          <p:cNvPr id="11" name="ZoneTexte 10"/>
          <p:cNvSpPr txBox="1"/>
          <p:nvPr/>
        </p:nvSpPr>
        <p:spPr>
          <a:xfrm>
            <a:off x="107504" y="2924944"/>
            <a:ext cx="1539826" cy="369332"/>
          </a:xfrm>
          <a:prstGeom prst="rect">
            <a:avLst/>
          </a:prstGeom>
          <a:noFill/>
        </p:spPr>
        <p:txBody>
          <a:bodyPr wrap="square" rtlCol="0">
            <a:spAutoFit/>
          </a:bodyPr>
          <a:lstStyle/>
          <a:p>
            <a:r>
              <a:rPr lang="fr-CA" dirty="0" smtClean="0"/>
              <a:t>NIVEAU 3</a:t>
            </a:r>
            <a:endParaRPr lang="fr-CA" dirty="0"/>
          </a:p>
        </p:txBody>
      </p:sp>
      <p:sp>
        <p:nvSpPr>
          <p:cNvPr id="12" name="ZoneTexte 11"/>
          <p:cNvSpPr txBox="1"/>
          <p:nvPr/>
        </p:nvSpPr>
        <p:spPr>
          <a:xfrm rot="16200000">
            <a:off x="-261719" y="4734327"/>
            <a:ext cx="1539826" cy="369332"/>
          </a:xfrm>
          <a:prstGeom prst="rect">
            <a:avLst/>
          </a:prstGeom>
          <a:noFill/>
        </p:spPr>
        <p:txBody>
          <a:bodyPr wrap="square" rtlCol="0">
            <a:spAutoFit/>
          </a:bodyPr>
          <a:lstStyle/>
          <a:p>
            <a:pPr algn="ctr"/>
            <a:r>
              <a:rPr lang="fr-CA" dirty="0" smtClean="0"/>
              <a:t>NIVEAU 4</a:t>
            </a:r>
            <a:endParaRPr lang="fr-CA" dirty="0"/>
          </a:p>
        </p:txBody>
      </p:sp>
      <p:cxnSp>
        <p:nvCxnSpPr>
          <p:cNvPr id="13" name="Connecteur droit 12"/>
          <p:cNvCxnSpPr/>
          <p:nvPr/>
        </p:nvCxnSpPr>
        <p:spPr>
          <a:xfrm flipV="1">
            <a:off x="611560" y="2708920"/>
            <a:ext cx="504056"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611560" y="3356992"/>
            <a:ext cx="144016" cy="216024"/>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23528" y="4149080"/>
            <a:ext cx="8640960"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6" name="ZoneTexte 15"/>
          <p:cNvSpPr txBox="1"/>
          <p:nvPr/>
        </p:nvSpPr>
        <p:spPr>
          <a:xfrm>
            <a:off x="539552" y="4149080"/>
            <a:ext cx="8352928" cy="3662541"/>
          </a:xfrm>
          <a:prstGeom prst="rect">
            <a:avLst/>
          </a:prstGeom>
          <a:noFill/>
        </p:spPr>
        <p:txBody>
          <a:bodyPr wrap="square" rtlCol="0">
            <a:spAutoFit/>
          </a:bodyPr>
          <a:lstStyle/>
          <a:p>
            <a:r>
              <a:rPr lang="fr-CA" sz="2800" dirty="0" smtClean="0"/>
              <a:t>Résumé : </a:t>
            </a:r>
          </a:p>
          <a:p>
            <a:r>
              <a:rPr lang="fr-CA" sz="2000" dirty="0" smtClean="0">
                <a:latin typeface="Times New Roman"/>
                <a:cs typeface="Times New Roman"/>
              </a:rPr>
              <a:t>Les </a:t>
            </a:r>
            <a:r>
              <a:rPr lang="fr-CA" sz="2000" dirty="0">
                <a:latin typeface="Times New Roman"/>
                <a:cs typeface="Times New Roman"/>
              </a:rPr>
              <a:t>abeilles sont socialement organisées en trois groupes ayant chacun leurs fonctions : la reine, les faux-bourdons et les ouvrières. Le rôle de la reine est de pondre les </a:t>
            </a:r>
            <a:r>
              <a:rPr lang="fr-CA" sz="2000" dirty="0" err="1">
                <a:latin typeface="Times New Roman"/>
                <a:cs typeface="Times New Roman"/>
              </a:rPr>
              <a:t>oeufs</a:t>
            </a:r>
            <a:r>
              <a:rPr lang="fr-CA" sz="2000" dirty="0">
                <a:latin typeface="Times New Roman"/>
                <a:cs typeface="Times New Roman"/>
              </a:rPr>
              <a:t> qui donneront naissance aux autres abeilles de la colonie. Le rôle des faux-bourdons est de féconder une reine. Finalement, les rôles des ouvrières sont d’entretenir la ruche, de la protéger et de subvenir à l’approvisionnement en nourriture.</a:t>
            </a:r>
          </a:p>
          <a:p>
            <a:endParaRPr lang="fr-CA" sz="2800" dirty="0" smtClean="0"/>
          </a:p>
          <a:p>
            <a:endParaRPr lang="fr-CA" sz="2800" dirty="0"/>
          </a:p>
          <a:p>
            <a:r>
              <a:rPr lang="fr-CA" sz="2800" dirty="0" smtClean="0"/>
              <a:t> </a:t>
            </a:r>
            <a:endParaRPr lang="fr-CA" sz="2800" dirty="0"/>
          </a:p>
        </p:txBody>
      </p:sp>
    </p:spTree>
    <p:extLst>
      <p:ext uri="{BB962C8B-B14F-4D97-AF65-F5344CB8AC3E}">
        <p14:creationId xmlns:p14="http://schemas.microsoft.com/office/powerpoint/2010/main" val="3240432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0" indent="0">
              <a:spcBef>
                <a:spcPts val="0"/>
              </a:spcBef>
              <a:spcAft>
                <a:spcPts val="1200"/>
              </a:spcAft>
              <a:buNone/>
            </a:pPr>
            <a:endParaRPr lang="fr-CA" sz="1800" dirty="0" smtClean="0">
              <a:latin typeface="Times New Roman"/>
              <a:cs typeface="Times New Roman"/>
            </a:endParaRPr>
          </a:p>
          <a:p>
            <a:pPr marL="0" indent="0">
              <a:buNone/>
            </a:pPr>
            <a:r>
              <a:rPr lang="fr-CA" sz="2400" b="1" dirty="0" smtClean="0"/>
              <a:t>	La </a:t>
            </a:r>
            <a:r>
              <a:rPr lang="fr-CA" sz="2400" b="1" dirty="0"/>
              <a:t>fabrication du miel</a:t>
            </a:r>
          </a:p>
          <a:p>
            <a:pPr marL="0" indent="0">
              <a:lnSpc>
                <a:spcPct val="200000"/>
              </a:lnSpc>
              <a:buNone/>
            </a:pPr>
            <a:endParaRPr lang="fr-CA" sz="1800" dirty="0" smtClean="0">
              <a:latin typeface="Times New Roman"/>
              <a:cs typeface="Times New Roman"/>
            </a:endParaRPr>
          </a:p>
          <a:p>
            <a:pPr marL="0" indent="0">
              <a:lnSpc>
                <a:spcPct val="200000"/>
              </a:lnSpc>
              <a:buNone/>
            </a:pPr>
            <a:r>
              <a:rPr lang="fr-CA" sz="1800" dirty="0" smtClean="0">
                <a:latin typeface="Times New Roman"/>
                <a:cs typeface="Times New Roman"/>
              </a:rPr>
              <a:t>La </a:t>
            </a:r>
            <a:r>
              <a:rPr lang="fr-CA" sz="1800" dirty="0">
                <a:latin typeface="Times New Roman"/>
                <a:cs typeface="Times New Roman"/>
              </a:rPr>
              <a:t>fabrication du miel est un processus complexe. La fabrication commence par la récolte du pollen par les abeilles ouvrières. Ces abeilles rapportent ensuite le pollen aux autres ouvrières de la ruche qui le mélange à leur salive pour en faire du miel. Les ouvrières déposent alors le miel dans les alvéoles de la ruche. Elles le ventilent durant quelques jours afin que celui-ci durcisse et ait une bonne consistance. Les ouvrières ferment finalement l’alvéole avec de la cire. Le miel est alors enfin prêt à être consommé durant l’hiver.</a:t>
            </a:r>
          </a:p>
          <a:p>
            <a:pPr marL="0" indent="0">
              <a:buNone/>
            </a:pPr>
            <a:endParaRPr lang="fr-CA" sz="1400" dirty="0" smtClean="0">
              <a:latin typeface="Times New Roman"/>
              <a:cs typeface="Times New Roman"/>
            </a:endParaRP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54</a:t>
            </a:fld>
            <a:endParaRPr lang="fr-CA"/>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rot="10800000">
            <a:off x="539552" y="764704"/>
            <a:ext cx="810890" cy="648072"/>
          </a:xfrm>
          <a:prstGeom prst="rect">
            <a:avLst/>
          </a:prstGeom>
        </p:spPr>
      </p:pic>
    </p:spTree>
    <p:extLst>
      <p:ext uri="{BB962C8B-B14F-4D97-AF65-F5344CB8AC3E}">
        <p14:creationId xmlns:p14="http://schemas.microsoft.com/office/powerpoint/2010/main" val="3102954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55</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67544" y="1052736"/>
            <a:ext cx="8280920" cy="2592288"/>
          </a:xfrm>
          <a:prstGeom prst="rect">
            <a:avLst/>
          </a:prstGeom>
        </p:spPr>
      </p:pic>
      <p:sp>
        <p:nvSpPr>
          <p:cNvPr id="6" name="ZoneTexte 5"/>
          <p:cNvSpPr txBox="1"/>
          <p:nvPr/>
        </p:nvSpPr>
        <p:spPr>
          <a:xfrm>
            <a:off x="2123728" y="1412776"/>
            <a:ext cx="1539826" cy="369332"/>
          </a:xfrm>
          <a:prstGeom prst="rect">
            <a:avLst/>
          </a:prstGeom>
          <a:noFill/>
        </p:spPr>
        <p:txBody>
          <a:bodyPr wrap="square" rtlCol="0">
            <a:spAutoFit/>
          </a:bodyPr>
          <a:lstStyle/>
          <a:p>
            <a:r>
              <a:rPr lang="fr-CA" dirty="0" smtClean="0"/>
              <a:t>NIVEAU 1</a:t>
            </a:r>
            <a:endParaRPr lang="fr-CA" dirty="0"/>
          </a:p>
        </p:txBody>
      </p:sp>
      <p:sp>
        <p:nvSpPr>
          <p:cNvPr id="7" name="ZoneTexte 6"/>
          <p:cNvSpPr txBox="1"/>
          <p:nvPr/>
        </p:nvSpPr>
        <p:spPr>
          <a:xfrm>
            <a:off x="107504" y="2123564"/>
            <a:ext cx="1539826" cy="369332"/>
          </a:xfrm>
          <a:prstGeom prst="rect">
            <a:avLst/>
          </a:prstGeom>
          <a:noFill/>
        </p:spPr>
        <p:txBody>
          <a:bodyPr wrap="square" rtlCol="0">
            <a:spAutoFit/>
          </a:bodyPr>
          <a:lstStyle/>
          <a:p>
            <a:r>
              <a:rPr lang="fr-CA" dirty="0" smtClean="0"/>
              <a:t>NIVEAU 2</a:t>
            </a:r>
            <a:endParaRPr lang="fr-CA" dirty="0"/>
          </a:p>
        </p:txBody>
      </p:sp>
      <p:sp>
        <p:nvSpPr>
          <p:cNvPr id="8" name="Ellipse 7"/>
          <p:cNvSpPr/>
          <p:nvPr/>
        </p:nvSpPr>
        <p:spPr>
          <a:xfrm>
            <a:off x="3563888" y="1196752"/>
            <a:ext cx="1872208"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Ellipse 8"/>
          <p:cNvSpPr/>
          <p:nvPr/>
        </p:nvSpPr>
        <p:spPr>
          <a:xfrm>
            <a:off x="683568" y="2708920"/>
            <a:ext cx="1152128"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Ellipse 9"/>
          <p:cNvSpPr/>
          <p:nvPr/>
        </p:nvSpPr>
        <p:spPr>
          <a:xfrm>
            <a:off x="2195736" y="2708920"/>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Ellipse 10"/>
          <p:cNvSpPr/>
          <p:nvPr/>
        </p:nvSpPr>
        <p:spPr>
          <a:xfrm>
            <a:off x="3851920" y="2708920"/>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Ellipse 11"/>
          <p:cNvSpPr/>
          <p:nvPr/>
        </p:nvSpPr>
        <p:spPr>
          <a:xfrm>
            <a:off x="5580112" y="2636912"/>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Ellipse 12"/>
          <p:cNvSpPr/>
          <p:nvPr/>
        </p:nvSpPr>
        <p:spPr>
          <a:xfrm>
            <a:off x="7308304" y="2708920"/>
            <a:ext cx="1368152"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104929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56</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67544" y="1052736"/>
            <a:ext cx="8280920" cy="2592288"/>
          </a:xfrm>
          <a:prstGeom prst="rect">
            <a:avLst/>
          </a:prstGeom>
        </p:spPr>
      </p:pic>
      <p:sp>
        <p:nvSpPr>
          <p:cNvPr id="6" name="ZoneTexte 5"/>
          <p:cNvSpPr txBox="1"/>
          <p:nvPr/>
        </p:nvSpPr>
        <p:spPr>
          <a:xfrm>
            <a:off x="2123728" y="1412776"/>
            <a:ext cx="1539826" cy="369332"/>
          </a:xfrm>
          <a:prstGeom prst="rect">
            <a:avLst/>
          </a:prstGeom>
          <a:noFill/>
        </p:spPr>
        <p:txBody>
          <a:bodyPr wrap="square" rtlCol="0">
            <a:spAutoFit/>
          </a:bodyPr>
          <a:lstStyle/>
          <a:p>
            <a:r>
              <a:rPr lang="fr-CA" dirty="0" smtClean="0"/>
              <a:t>NIVEAU 1</a:t>
            </a:r>
            <a:endParaRPr lang="fr-CA" dirty="0"/>
          </a:p>
        </p:txBody>
      </p:sp>
      <p:sp>
        <p:nvSpPr>
          <p:cNvPr id="7" name="ZoneTexte 6"/>
          <p:cNvSpPr txBox="1"/>
          <p:nvPr/>
        </p:nvSpPr>
        <p:spPr>
          <a:xfrm>
            <a:off x="107504" y="2123564"/>
            <a:ext cx="1539826" cy="369332"/>
          </a:xfrm>
          <a:prstGeom prst="rect">
            <a:avLst/>
          </a:prstGeom>
          <a:noFill/>
        </p:spPr>
        <p:txBody>
          <a:bodyPr wrap="square" rtlCol="0">
            <a:spAutoFit/>
          </a:bodyPr>
          <a:lstStyle/>
          <a:p>
            <a:r>
              <a:rPr lang="fr-CA" dirty="0" smtClean="0"/>
              <a:t>NIVEAU 2</a:t>
            </a:r>
            <a:endParaRPr lang="fr-CA" dirty="0"/>
          </a:p>
        </p:txBody>
      </p:sp>
      <p:sp>
        <p:nvSpPr>
          <p:cNvPr id="9" name="Ellipse 8"/>
          <p:cNvSpPr/>
          <p:nvPr/>
        </p:nvSpPr>
        <p:spPr>
          <a:xfrm>
            <a:off x="683568" y="2708920"/>
            <a:ext cx="1152128"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Ellipse 9"/>
          <p:cNvSpPr/>
          <p:nvPr/>
        </p:nvSpPr>
        <p:spPr>
          <a:xfrm>
            <a:off x="2195736" y="2708920"/>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Ellipse 10"/>
          <p:cNvSpPr/>
          <p:nvPr/>
        </p:nvSpPr>
        <p:spPr>
          <a:xfrm>
            <a:off x="3851920" y="2708920"/>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Ellipse 11"/>
          <p:cNvSpPr/>
          <p:nvPr/>
        </p:nvSpPr>
        <p:spPr>
          <a:xfrm>
            <a:off x="5580112" y="2636912"/>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Ellipse 12"/>
          <p:cNvSpPr/>
          <p:nvPr/>
        </p:nvSpPr>
        <p:spPr>
          <a:xfrm>
            <a:off x="7308304" y="2708920"/>
            <a:ext cx="1368152"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19047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57</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67544" y="1052736"/>
            <a:ext cx="8280920" cy="2592288"/>
          </a:xfrm>
          <a:prstGeom prst="rect">
            <a:avLst/>
          </a:prstGeom>
        </p:spPr>
      </p:pic>
      <p:sp>
        <p:nvSpPr>
          <p:cNvPr id="6" name="ZoneTexte 5"/>
          <p:cNvSpPr txBox="1"/>
          <p:nvPr/>
        </p:nvSpPr>
        <p:spPr>
          <a:xfrm>
            <a:off x="2123728" y="1412776"/>
            <a:ext cx="1539826" cy="369332"/>
          </a:xfrm>
          <a:prstGeom prst="rect">
            <a:avLst/>
          </a:prstGeom>
          <a:noFill/>
        </p:spPr>
        <p:txBody>
          <a:bodyPr wrap="square" rtlCol="0">
            <a:spAutoFit/>
          </a:bodyPr>
          <a:lstStyle/>
          <a:p>
            <a:r>
              <a:rPr lang="fr-CA" dirty="0" smtClean="0"/>
              <a:t>NIVEAU 1</a:t>
            </a:r>
            <a:endParaRPr lang="fr-CA" dirty="0"/>
          </a:p>
        </p:txBody>
      </p:sp>
      <p:sp>
        <p:nvSpPr>
          <p:cNvPr id="7" name="ZoneTexte 6"/>
          <p:cNvSpPr txBox="1"/>
          <p:nvPr/>
        </p:nvSpPr>
        <p:spPr>
          <a:xfrm>
            <a:off x="107504" y="2123564"/>
            <a:ext cx="1539826" cy="369332"/>
          </a:xfrm>
          <a:prstGeom prst="rect">
            <a:avLst/>
          </a:prstGeom>
          <a:noFill/>
        </p:spPr>
        <p:txBody>
          <a:bodyPr wrap="square" rtlCol="0">
            <a:spAutoFit/>
          </a:bodyPr>
          <a:lstStyle/>
          <a:p>
            <a:r>
              <a:rPr lang="fr-CA" dirty="0" smtClean="0"/>
              <a:t>NIVEAU 2</a:t>
            </a:r>
            <a:endParaRPr lang="fr-CA" dirty="0"/>
          </a:p>
        </p:txBody>
      </p:sp>
      <p:sp>
        <p:nvSpPr>
          <p:cNvPr id="10" name="Ellipse 9"/>
          <p:cNvSpPr/>
          <p:nvPr/>
        </p:nvSpPr>
        <p:spPr>
          <a:xfrm>
            <a:off x="2195736" y="2708920"/>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Ellipse 10"/>
          <p:cNvSpPr/>
          <p:nvPr/>
        </p:nvSpPr>
        <p:spPr>
          <a:xfrm>
            <a:off x="3851920" y="2708920"/>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Ellipse 11"/>
          <p:cNvSpPr/>
          <p:nvPr/>
        </p:nvSpPr>
        <p:spPr>
          <a:xfrm>
            <a:off x="5580112" y="2636912"/>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Ellipse 12"/>
          <p:cNvSpPr/>
          <p:nvPr/>
        </p:nvSpPr>
        <p:spPr>
          <a:xfrm>
            <a:off x="7308304" y="2708920"/>
            <a:ext cx="1368152"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88057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58</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67544" y="1052736"/>
            <a:ext cx="8280920" cy="2592288"/>
          </a:xfrm>
          <a:prstGeom prst="rect">
            <a:avLst/>
          </a:prstGeom>
        </p:spPr>
      </p:pic>
      <p:sp>
        <p:nvSpPr>
          <p:cNvPr id="6" name="ZoneTexte 5"/>
          <p:cNvSpPr txBox="1"/>
          <p:nvPr/>
        </p:nvSpPr>
        <p:spPr>
          <a:xfrm>
            <a:off x="2123728" y="1412776"/>
            <a:ext cx="1539826" cy="369332"/>
          </a:xfrm>
          <a:prstGeom prst="rect">
            <a:avLst/>
          </a:prstGeom>
          <a:noFill/>
        </p:spPr>
        <p:txBody>
          <a:bodyPr wrap="square" rtlCol="0">
            <a:spAutoFit/>
          </a:bodyPr>
          <a:lstStyle/>
          <a:p>
            <a:r>
              <a:rPr lang="fr-CA" dirty="0" smtClean="0"/>
              <a:t>NIVEAU 1</a:t>
            </a:r>
            <a:endParaRPr lang="fr-CA" dirty="0"/>
          </a:p>
        </p:txBody>
      </p:sp>
      <p:sp>
        <p:nvSpPr>
          <p:cNvPr id="7" name="ZoneTexte 6"/>
          <p:cNvSpPr txBox="1"/>
          <p:nvPr/>
        </p:nvSpPr>
        <p:spPr>
          <a:xfrm>
            <a:off x="107504" y="2123564"/>
            <a:ext cx="1539826" cy="369332"/>
          </a:xfrm>
          <a:prstGeom prst="rect">
            <a:avLst/>
          </a:prstGeom>
          <a:noFill/>
        </p:spPr>
        <p:txBody>
          <a:bodyPr wrap="square" rtlCol="0">
            <a:spAutoFit/>
          </a:bodyPr>
          <a:lstStyle/>
          <a:p>
            <a:r>
              <a:rPr lang="fr-CA" dirty="0" smtClean="0"/>
              <a:t>NIVEAU 2</a:t>
            </a:r>
            <a:endParaRPr lang="fr-CA" dirty="0"/>
          </a:p>
        </p:txBody>
      </p:sp>
      <p:sp>
        <p:nvSpPr>
          <p:cNvPr id="11" name="Ellipse 10"/>
          <p:cNvSpPr/>
          <p:nvPr/>
        </p:nvSpPr>
        <p:spPr>
          <a:xfrm>
            <a:off x="3851920" y="2708920"/>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Ellipse 11"/>
          <p:cNvSpPr/>
          <p:nvPr/>
        </p:nvSpPr>
        <p:spPr>
          <a:xfrm>
            <a:off x="5580112" y="2636912"/>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Ellipse 12"/>
          <p:cNvSpPr/>
          <p:nvPr/>
        </p:nvSpPr>
        <p:spPr>
          <a:xfrm>
            <a:off x="7308304" y="2708920"/>
            <a:ext cx="1368152"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88057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59</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67544" y="1052736"/>
            <a:ext cx="8280920" cy="2592288"/>
          </a:xfrm>
          <a:prstGeom prst="rect">
            <a:avLst/>
          </a:prstGeom>
        </p:spPr>
      </p:pic>
      <p:sp>
        <p:nvSpPr>
          <p:cNvPr id="6" name="ZoneTexte 5"/>
          <p:cNvSpPr txBox="1"/>
          <p:nvPr/>
        </p:nvSpPr>
        <p:spPr>
          <a:xfrm>
            <a:off x="2123728" y="1412776"/>
            <a:ext cx="1539826" cy="369332"/>
          </a:xfrm>
          <a:prstGeom prst="rect">
            <a:avLst/>
          </a:prstGeom>
          <a:noFill/>
        </p:spPr>
        <p:txBody>
          <a:bodyPr wrap="square" rtlCol="0">
            <a:spAutoFit/>
          </a:bodyPr>
          <a:lstStyle/>
          <a:p>
            <a:r>
              <a:rPr lang="fr-CA" dirty="0" smtClean="0"/>
              <a:t>NIVEAU 1</a:t>
            </a:r>
            <a:endParaRPr lang="fr-CA" dirty="0"/>
          </a:p>
        </p:txBody>
      </p:sp>
      <p:sp>
        <p:nvSpPr>
          <p:cNvPr id="7" name="ZoneTexte 6"/>
          <p:cNvSpPr txBox="1"/>
          <p:nvPr/>
        </p:nvSpPr>
        <p:spPr>
          <a:xfrm>
            <a:off x="107504" y="2123564"/>
            <a:ext cx="1539826" cy="369332"/>
          </a:xfrm>
          <a:prstGeom prst="rect">
            <a:avLst/>
          </a:prstGeom>
          <a:noFill/>
        </p:spPr>
        <p:txBody>
          <a:bodyPr wrap="square" rtlCol="0">
            <a:spAutoFit/>
          </a:bodyPr>
          <a:lstStyle/>
          <a:p>
            <a:r>
              <a:rPr lang="fr-CA" dirty="0" smtClean="0"/>
              <a:t>NIVEAU 2</a:t>
            </a:r>
            <a:endParaRPr lang="fr-CA" dirty="0"/>
          </a:p>
        </p:txBody>
      </p:sp>
      <p:sp>
        <p:nvSpPr>
          <p:cNvPr id="12" name="Ellipse 11"/>
          <p:cNvSpPr/>
          <p:nvPr/>
        </p:nvSpPr>
        <p:spPr>
          <a:xfrm>
            <a:off x="5580112" y="2636912"/>
            <a:ext cx="1224136"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Ellipse 12"/>
          <p:cNvSpPr/>
          <p:nvPr/>
        </p:nvSpPr>
        <p:spPr>
          <a:xfrm>
            <a:off x="7308304" y="2708920"/>
            <a:ext cx="1368152"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8805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0" indent="0">
              <a:buNone/>
            </a:pPr>
            <a:r>
              <a:rPr lang="fr-CA" sz="1400" b="1" dirty="0">
                <a:latin typeface="Arial"/>
                <a:cs typeface="Arial"/>
              </a:rPr>
              <a:t>Les abeilles </a:t>
            </a:r>
            <a:r>
              <a:rPr lang="fr-CA" sz="1400" b="1" dirty="0" smtClean="0">
                <a:latin typeface="Arial"/>
                <a:cs typeface="Arial"/>
              </a:rPr>
              <a:t>domestiques</a:t>
            </a:r>
          </a:p>
          <a:p>
            <a:pPr marL="0" indent="0">
              <a:buNone/>
            </a:pPr>
            <a:endParaRPr lang="fr-CA" sz="1400" b="1" dirty="0">
              <a:latin typeface="Times New Roman"/>
              <a:cs typeface="Times New Roman"/>
            </a:endParaRPr>
          </a:p>
          <a:p>
            <a:pPr marL="0" indent="0">
              <a:spcBef>
                <a:spcPts val="0"/>
              </a:spcBef>
              <a:spcAft>
                <a:spcPts val="1200"/>
              </a:spcAft>
              <a:buNone/>
            </a:pPr>
            <a:r>
              <a:rPr lang="fr-CA" sz="1400" dirty="0">
                <a:latin typeface="Times New Roman"/>
                <a:cs typeface="Times New Roman"/>
              </a:rPr>
              <a:t>Les abeilles domestiques sont les insectes qui produisent le miel à partir du pollen de trèfles, de bleuets et de framboisiers, par exemple.</a:t>
            </a:r>
            <a:r>
              <a:rPr lang="fr-CA" sz="1400" i="1" dirty="0">
                <a:latin typeface="Times New Roman"/>
                <a:cs typeface="Times New Roman"/>
              </a:rPr>
              <a:t> </a:t>
            </a:r>
            <a:r>
              <a:rPr lang="fr-CA" sz="1400" dirty="0">
                <a:latin typeface="Times New Roman"/>
                <a:cs typeface="Times New Roman"/>
              </a:rPr>
              <a:t>La production du miel nécessite une bonne répartition des rôles et nécessite beaucoup de travail de la part de si petites créatures. La fabrication du miel est un processus complexe. La fabrication du miel comporte plusieurs étapes</a:t>
            </a:r>
            <a:r>
              <a:rPr lang="fr-CA" sz="1400" dirty="0" smtClean="0">
                <a:latin typeface="Times New Roman"/>
                <a:cs typeface="Times New Roman"/>
              </a:rPr>
              <a:t>.</a:t>
            </a:r>
            <a:endParaRPr lang="fr-CA" sz="1400" dirty="0">
              <a:latin typeface="Times New Roman"/>
              <a:cs typeface="Times New Roman"/>
            </a:endParaRPr>
          </a:p>
          <a:p>
            <a:pPr marL="0" indent="0">
              <a:spcBef>
                <a:spcPts val="0"/>
              </a:spcBef>
              <a:spcAft>
                <a:spcPts val="1200"/>
              </a:spcAft>
              <a:buNone/>
            </a:pPr>
            <a:r>
              <a:rPr lang="fr-CA" sz="1400" dirty="0" smtClean="0">
                <a:latin typeface="Times New Roman"/>
                <a:cs typeface="Times New Roman"/>
              </a:rPr>
              <a:t>Les </a:t>
            </a:r>
            <a:r>
              <a:rPr lang="fr-CA" sz="1400" dirty="0">
                <a:latin typeface="Times New Roman"/>
                <a:cs typeface="Times New Roman"/>
              </a:rPr>
              <a:t>abeilles sont des insectes ayant une organisation sociale hautement élaborée. Il existe trois sortes d’abeilles : la reine, les faux-bourdons et les ouvrières. Chacune a des responsabilités distinctes dans la ruche</a:t>
            </a:r>
            <a:r>
              <a:rPr lang="fr-CA" sz="1400" dirty="0" smtClean="0">
                <a:latin typeface="Times New Roman"/>
                <a:cs typeface="Times New Roman"/>
              </a:rPr>
              <a:t>.</a:t>
            </a:r>
            <a:endParaRPr lang="fr-CA" sz="1400" dirty="0">
              <a:latin typeface="Times New Roman"/>
              <a:cs typeface="Times New Roman"/>
            </a:endParaRPr>
          </a:p>
          <a:p>
            <a:pPr marL="0" indent="0">
              <a:spcBef>
                <a:spcPts val="0"/>
              </a:spcBef>
              <a:spcAft>
                <a:spcPts val="1200"/>
              </a:spcAft>
              <a:buNone/>
            </a:pPr>
            <a:r>
              <a:rPr lang="fr-CA" sz="1400" dirty="0" smtClean="0">
                <a:latin typeface="Times New Roman"/>
                <a:cs typeface="Times New Roman"/>
              </a:rPr>
              <a:t>La </a:t>
            </a:r>
            <a:r>
              <a:rPr lang="fr-CA" sz="1400" dirty="0">
                <a:latin typeface="Times New Roman"/>
                <a:cs typeface="Times New Roman"/>
              </a:rPr>
              <a:t>reine est la plus grosse abeille de la ruche. Son rôle consiste à pondre les œufs qui donneront naissance à toutes les autres abeilles de la colonie</a:t>
            </a:r>
            <a:r>
              <a:rPr lang="fr-CA" sz="1400" dirty="0" smtClean="0">
                <a:latin typeface="Times New Roman"/>
                <a:cs typeface="Times New Roman"/>
              </a:rPr>
              <a:t>.</a:t>
            </a:r>
            <a:endParaRPr lang="fr-CA" sz="1400" dirty="0">
              <a:latin typeface="Times New Roman"/>
              <a:cs typeface="Times New Roman"/>
            </a:endParaRPr>
          </a:p>
          <a:p>
            <a:pPr marL="0" indent="0">
              <a:spcBef>
                <a:spcPts val="0"/>
              </a:spcBef>
              <a:spcAft>
                <a:spcPts val="1200"/>
              </a:spcAft>
              <a:buNone/>
            </a:pPr>
            <a:r>
              <a:rPr lang="fr-CA" sz="1400" dirty="0" smtClean="0">
                <a:latin typeface="Times New Roman"/>
                <a:cs typeface="Times New Roman"/>
              </a:rPr>
              <a:t>Les </a:t>
            </a:r>
            <a:r>
              <a:rPr lang="fr-CA" sz="1400" dirty="0">
                <a:latin typeface="Times New Roman"/>
                <a:cs typeface="Times New Roman"/>
              </a:rPr>
              <a:t>faux-bourdons sont les abeilles mâles de la colonie. Ils assurent la fécondation d’une future reine</a:t>
            </a:r>
            <a:r>
              <a:rPr lang="fr-CA" sz="1400" dirty="0" smtClean="0">
                <a:latin typeface="Times New Roman"/>
                <a:cs typeface="Times New Roman"/>
              </a:rPr>
              <a:t>.</a:t>
            </a:r>
            <a:endParaRPr lang="fr-CA" sz="1400" b="1" dirty="0" smtClean="0">
              <a:latin typeface="Times New Roman"/>
              <a:cs typeface="Times New Roman"/>
            </a:endParaRPr>
          </a:p>
          <a:p>
            <a:pPr marL="0" indent="0">
              <a:spcBef>
                <a:spcPts val="0"/>
              </a:spcBef>
              <a:spcAft>
                <a:spcPts val="1200"/>
              </a:spcAft>
              <a:buNone/>
            </a:pPr>
            <a:r>
              <a:rPr lang="fr-CA" sz="1400" dirty="0" smtClean="0">
                <a:latin typeface="Times New Roman"/>
                <a:cs typeface="Times New Roman"/>
              </a:rPr>
              <a:t>Les </a:t>
            </a:r>
            <a:r>
              <a:rPr lang="fr-CA" sz="14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 </a:t>
            </a:r>
            <a:endParaRPr lang="fr-CA" sz="1400" dirty="0" smtClean="0">
              <a:latin typeface="Times New Roman"/>
              <a:cs typeface="Times New Roman"/>
            </a:endParaRPr>
          </a:p>
          <a:p>
            <a:pPr marL="0" indent="0">
              <a:buNone/>
            </a:pPr>
            <a:endParaRPr lang="fr-CA" sz="1400" dirty="0">
              <a:latin typeface="Times New Roman"/>
              <a:cs typeface="Times New Roman"/>
            </a:endParaRPr>
          </a:p>
          <a:p>
            <a:pPr marL="0" indent="0">
              <a:buNone/>
            </a:pPr>
            <a:r>
              <a:rPr lang="fr-CA" sz="1200" b="1" dirty="0">
                <a:latin typeface="Arial"/>
                <a:cs typeface="Arial"/>
              </a:rPr>
              <a:t>La fabrication du miel</a:t>
            </a:r>
          </a:p>
          <a:p>
            <a:pPr marL="0" indent="0">
              <a:buNone/>
            </a:pPr>
            <a:r>
              <a:rPr lang="fr-CA" sz="1400" dirty="0">
                <a:latin typeface="Times New Roman"/>
                <a:cs typeface="Times New Roman"/>
              </a:rPr>
              <a:t>La fabrication du miel est un processus complexe. La fabrication commence par la récolte du pollen par les abeilles ouvrières. Ces abeilles rapportent ensuite le pollen aux autres ouvrières de la ruche qui le mélange à leur salive pour en faire du miel. Les ouvrières déposent alors le miel dans les alvéoles de la ruche. Elles le ventilent durant quelques jours afin que celui-ci durcisse et ait une bonne consistance. Les ouvrières ferment finalement l’alvéole avec de la cire. Le miel est alors enfin prêt à être consommé durant l’hiver.</a:t>
            </a: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6</a:t>
            </a:fld>
            <a:endParaRPr lang="fr-CA"/>
          </a:p>
        </p:txBody>
      </p:sp>
    </p:spTree>
    <p:extLst>
      <p:ext uri="{BB962C8B-B14F-4D97-AF65-F5344CB8AC3E}">
        <p14:creationId xmlns:p14="http://schemas.microsoft.com/office/powerpoint/2010/main" val="761846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60</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67544" y="1052736"/>
            <a:ext cx="8280920" cy="2592288"/>
          </a:xfrm>
          <a:prstGeom prst="rect">
            <a:avLst/>
          </a:prstGeom>
        </p:spPr>
      </p:pic>
      <p:sp>
        <p:nvSpPr>
          <p:cNvPr id="6" name="ZoneTexte 5"/>
          <p:cNvSpPr txBox="1"/>
          <p:nvPr/>
        </p:nvSpPr>
        <p:spPr>
          <a:xfrm>
            <a:off x="2123728" y="1412776"/>
            <a:ext cx="1539826" cy="369332"/>
          </a:xfrm>
          <a:prstGeom prst="rect">
            <a:avLst/>
          </a:prstGeom>
          <a:noFill/>
        </p:spPr>
        <p:txBody>
          <a:bodyPr wrap="square" rtlCol="0">
            <a:spAutoFit/>
          </a:bodyPr>
          <a:lstStyle/>
          <a:p>
            <a:r>
              <a:rPr lang="fr-CA" dirty="0" smtClean="0"/>
              <a:t>NIVEAU 1</a:t>
            </a:r>
            <a:endParaRPr lang="fr-CA" dirty="0"/>
          </a:p>
        </p:txBody>
      </p:sp>
      <p:sp>
        <p:nvSpPr>
          <p:cNvPr id="7" name="ZoneTexte 6"/>
          <p:cNvSpPr txBox="1"/>
          <p:nvPr/>
        </p:nvSpPr>
        <p:spPr>
          <a:xfrm>
            <a:off x="107504" y="2123564"/>
            <a:ext cx="1539826" cy="369332"/>
          </a:xfrm>
          <a:prstGeom prst="rect">
            <a:avLst/>
          </a:prstGeom>
          <a:noFill/>
        </p:spPr>
        <p:txBody>
          <a:bodyPr wrap="square" rtlCol="0">
            <a:spAutoFit/>
          </a:bodyPr>
          <a:lstStyle/>
          <a:p>
            <a:r>
              <a:rPr lang="fr-CA" dirty="0" smtClean="0"/>
              <a:t>NIVEAU 2</a:t>
            </a:r>
            <a:endParaRPr lang="fr-CA" dirty="0"/>
          </a:p>
        </p:txBody>
      </p:sp>
      <p:sp>
        <p:nvSpPr>
          <p:cNvPr id="13" name="Ellipse 12"/>
          <p:cNvSpPr/>
          <p:nvPr/>
        </p:nvSpPr>
        <p:spPr>
          <a:xfrm>
            <a:off x="7308304" y="2708920"/>
            <a:ext cx="1368152" cy="7920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88057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61</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67544" y="1052736"/>
            <a:ext cx="8280920" cy="2592288"/>
          </a:xfrm>
          <a:prstGeom prst="rect">
            <a:avLst/>
          </a:prstGeom>
        </p:spPr>
      </p:pic>
      <p:sp>
        <p:nvSpPr>
          <p:cNvPr id="6" name="ZoneTexte 5"/>
          <p:cNvSpPr txBox="1"/>
          <p:nvPr/>
        </p:nvSpPr>
        <p:spPr>
          <a:xfrm>
            <a:off x="2123728" y="1412776"/>
            <a:ext cx="1539826" cy="369332"/>
          </a:xfrm>
          <a:prstGeom prst="rect">
            <a:avLst/>
          </a:prstGeom>
          <a:noFill/>
        </p:spPr>
        <p:txBody>
          <a:bodyPr wrap="square" rtlCol="0">
            <a:spAutoFit/>
          </a:bodyPr>
          <a:lstStyle/>
          <a:p>
            <a:r>
              <a:rPr lang="fr-CA" dirty="0" smtClean="0"/>
              <a:t>NIVEAU 1</a:t>
            </a:r>
            <a:endParaRPr lang="fr-CA" dirty="0"/>
          </a:p>
        </p:txBody>
      </p:sp>
      <p:sp>
        <p:nvSpPr>
          <p:cNvPr id="7" name="ZoneTexte 6"/>
          <p:cNvSpPr txBox="1"/>
          <p:nvPr/>
        </p:nvSpPr>
        <p:spPr>
          <a:xfrm>
            <a:off x="107504" y="2123564"/>
            <a:ext cx="1539826" cy="369332"/>
          </a:xfrm>
          <a:prstGeom prst="rect">
            <a:avLst/>
          </a:prstGeom>
          <a:noFill/>
        </p:spPr>
        <p:txBody>
          <a:bodyPr wrap="square" rtlCol="0">
            <a:spAutoFit/>
          </a:bodyPr>
          <a:lstStyle/>
          <a:p>
            <a:r>
              <a:rPr lang="fr-CA" dirty="0" smtClean="0"/>
              <a:t>NIVEAU 2</a:t>
            </a:r>
            <a:endParaRPr lang="fr-CA" dirty="0"/>
          </a:p>
        </p:txBody>
      </p:sp>
    </p:spTree>
    <p:extLst>
      <p:ext uri="{BB962C8B-B14F-4D97-AF65-F5344CB8AC3E}">
        <p14:creationId xmlns:p14="http://schemas.microsoft.com/office/powerpoint/2010/main" val="4015363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62</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67544" y="1052736"/>
            <a:ext cx="8280920" cy="2592288"/>
          </a:xfrm>
          <a:prstGeom prst="rect">
            <a:avLst/>
          </a:prstGeom>
        </p:spPr>
      </p:pic>
      <p:sp>
        <p:nvSpPr>
          <p:cNvPr id="6" name="ZoneTexte 5"/>
          <p:cNvSpPr txBox="1"/>
          <p:nvPr/>
        </p:nvSpPr>
        <p:spPr>
          <a:xfrm>
            <a:off x="2123728" y="1412776"/>
            <a:ext cx="1539826" cy="369332"/>
          </a:xfrm>
          <a:prstGeom prst="rect">
            <a:avLst/>
          </a:prstGeom>
          <a:noFill/>
        </p:spPr>
        <p:txBody>
          <a:bodyPr wrap="square" rtlCol="0">
            <a:spAutoFit/>
          </a:bodyPr>
          <a:lstStyle/>
          <a:p>
            <a:r>
              <a:rPr lang="fr-CA" dirty="0" smtClean="0"/>
              <a:t>NIVEAU 1</a:t>
            </a:r>
            <a:endParaRPr lang="fr-CA" dirty="0"/>
          </a:p>
        </p:txBody>
      </p:sp>
      <p:sp>
        <p:nvSpPr>
          <p:cNvPr id="7" name="ZoneTexte 6"/>
          <p:cNvSpPr txBox="1"/>
          <p:nvPr/>
        </p:nvSpPr>
        <p:spPr>
          <a:xfrm>
            <a:off x="107504" y="2123564"/>
            <a:ext cx="1539826" cy="369332"/>
          </a:xfrm>
          <a:prstGeom prst="rect">
            <a:avLst/>
          </a:prstGeom>
          <a:noFill/>
        </p:spPr>
        <p:txBody>
          <a:bodyPr wrap="square" rtlCol="0">
            <a:spAutoFit/>
          </a:bodyPr>
          <a:lstStyle/>
          <a:p>
            <a:r>
              <a:rPr lang="fr-CA" dirty="0" smtClean="0"/>
              <a:t>NIVEAU 2</a:t>
            </a:r>
            <a:endParaRPr lang="fr-CA" dirty="0"/>
          </a:p>
        </p:txBody>
      </p:sp>
      <p:sp>
        <p:nvSpPr>
          <p:cNvPr id="9" name="ZoneTexte 8"/>
          <p:cNvSpPr txBox="1"/>
          <p:nvPr/>
        </p:nvSpPr>
        <p:spPr>
          <a:xfrm>
            <a:off x="539552" y="3988221"/>
            <a:ext cx="7920880" cy="1384995"/>
          </a:xfrm>
          <a:prstGeom prst="rect">
            <a:avLst/>
          </a:prstGeom>
          <a:noFill/>
        </p:spPr>
        <p:txBody>
          <a:bodyPr wrap="square" rtlCol="0">
            <a:spAutoFit/>
          </a:bodyPr>
          <a:lstStyle/>
          <a:p>
            <a:r>
              <a:rPr lang="fr-CA" sz="2800" dirty="0" smtClean="0"/>
              <a:t>Idée principale : </a:t>
            </a:r>
          </a:p>
          <a:p>
            <a:endParaRPr lang="fr-CA" sz="2800" dirty="0" smtClean="0"/>
          </a:p>
          <a:p>
            <a:r>
              <a:rPr lang="fr-CA" sz="2800" dirty="0" smtClean="0"/>
              <a:t> </a:t>
            </a:r>
            <a:endParaRPr lang="fr-CA" sz="2800" dirty="0"/>
          </a:p>
        </p:txBody>
      </p:sp>
    </p:spTree>
    <p:extLst>
      <p:ext uri="{BB962C8B-B14F-4D97-AF65-F5344CB8AC3E}">
        <p14:creationId xmlns:p14="http://schemas.microsoft.com/office/powerpoint/2010/main" val="726440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63</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67544" y="1052736"/>
            <a:ext cx="8280920" cy="2592288"/>
          </a:xfrm>
          <a:prstGeom prst="rect">
            <a:avLst/>
          </a:prstGeom>
        </p:spPr>
      </p:pic>
      <p:sp>
        <p:nvSpPr>
          <p:cNvPr id="6" name="ZoneTexte 5"/>
          <p:cNvSpPr txBox="1"/>
          <p:nvPr/>
        </p:nvSpPr>
        <p:spPr>
          <a:xfrm>
            <a:off x="2123728" y="1412776"/>
            <a:ext cx="1539826" cy="369332"/>
          </a:xfrm>
          <a:prstGeom prst="rect">
            <a:avLst/>
          </a:prstGeom>
          <a:noFill/>
        </p:spPr>
        <p:txBody>
          <a:bodyPr wrap="square" rtlCol="0">
            <a:spAutoFit/>
          </a:bodyPr>
          <a:lstStyle/>
          <a:p>
            <a:r>
              <a:rPr lang="fr-CA" dirty="0" smtClean="0"/>
              <a:t>NIVEAU 1</a:t>
            </a:r>
            <a:endParaRPr lang="fr-CA" dirty="0"/>
          </a:p>
        </p:txBody>
      </p:sp>
      <p:sp>
        <p:nvSpPr>
          <p:cNvPr id="7" name="ZoneTexte 6"/>
          <p:cNvSpPr txBox="1"/>
          <p:nvPr/>
        </p:nvSpPr>
        <p:spPr>
          <a:xfrm>
            <a:off x="107504" y="2123564"/>
            <a:ext cx="1539826" cy="369332"/>
          </a:xfrm>
          <a:prstGeom prst="rect">
            <a:avLst/>
          </a:prstGeom>
          <a:noFill/>
        </p:spPr>
        <p:txBody>
          <a:bodyPr wrap="square" rtlCol="0">
            <a:spAutoFit/>
          </a:bodyPr>
          <a:lstStyle/>
          <a:p>
            <a:r>
              <a:rPr lang="fr-CA" dirty="0" smtClean="0"/>
              <a:t>NIVEAU 2</a:t>
            </a:r>
            <a:endParaRPr lang="fr-CA" dirty="0"/>
          </a:p>
        </p:txBody>
      </p:sp>
      <p:sp>
        <p:nvSpPr>
          <p:cNvPr id="8" name="ZoneTexte 7"/>
          <p:cNvSpPr txBox="1"/>
          <p:nvPr/>
        </p:nvSpPr>
        <p:spPr>
          <a:xfrm>
            <a:off x="539552" y="3988221"/>
            <a:ext cx="7920880" cy="1692771"/>
          </a:xfrm>
          <a:prstGeom prst="rect">
            <a:avLst/>
          </a:prstGeom>
          <a:noFill/>
        </p:spPr>
        <p:txBody>
          <a:bodyPr wrap="square" rtlCol="0">
            <a:spAutoFit/>
          </a:bodyPr>
          <a:lstStyle/>
          <a:p>
            <a:r>
              <a:rPr lang="fr-CA" sz="2800" dirty="0" smtClean="0"/>
              <a:t>Idée principale : </a:t>
            </a:r>
          </a:p>
          <a:p>
            <a:endParaRPr lang="fr-CA" sz="2800" dirty="0" smtClean="0"/>
          </a:p>
          <a:p>
            <a:r>
              <a:rPr lang="fr-CA" sz="2000" dirty="0" smtClean="0">
                <a:latin typeface="Times New Roman"/>
                <a:cs typeface="Times New Roman"/>
              </a:rPr>
              <a:t>La </a:t>
            </a:r>
            <a:r>
              <a:rPr lang="fr-CA" sz="2000" dirty="0">
                <a:latin typeface="Times New Roman"/>
                <a:cs typeface="Times New Roman"/>
              </a:rPr>
              <a:t>fabrication du miel est un processus complexe qui comporte cinq étapes.</a:t>
            </a:r>
          </a:p>
          <a:p>
            <a:endParaRPr lang="fr-CA" sz="2800" dirty="0"/>
          </a:p>
        </p:txBody>
      </p:sp>
    </p:spTree>
    <p:extLst>
      <p:ext uri="{BB962C8B-B14F-4D97-AF65-F5344CB8AC3E}">
        <p14:creationId xmlns:p14="http://schemas.microsoft.com/office/powerpoint/2010/main" val="126527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22312" y="2204864"/>
            <a:ext cx="8098159" cy="1362075"/>
          </a:xfrm>
        </p:spPr>
        <p:txBody>
          <a:bodyPr/>
          <a:lstStyle/>
          <a:p>
            <a:r>
              <a:rPr lang="fr-CA" dirty="0" smtClean="0"/>
              <a:t>LA vie du papillon</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64</a:t>
            </a:fld>
            <a:endParaRPr lang="fr-CA"/>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rot="19638515">
            <a:off x="4811709" y="3083784"/>
            <a:ext cx="3100646" cy="2202599"/>
          </a:xfrm>
          <a:prstGeom prst="rect">
            <a:avLst/>
          </a:prstGeom>
        </p:spPr>
      </p:pic>
    </p:spTree>
    <p:extLst>
      <p:ext uri="{BB962C8B-B14F-4D97-AF65-F5344CB8AC3E}">
        <p14:creationId xmlns:p14="http://schemas.microsoft.com/office/powerpoint/2010/main" val="9850707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65</a:t>
            </a:fld>
            <a:endParaRPr lang="fr-CA"/>
          </a:p>
        </p:txBody>
      </p:sp>
      <p:sp>
        <p:nvSpPr>
          <p:cNvPr id="5" name="Rectangle 4"/>
          <p:cNvSpPr/>
          <p:nvPr/>
        </p:nvSpPr>
        <p:spPr>
          <a:xfrm>
            <a:off x="251520" y="211569"/>
            <a:ext cx="8568952" cy="6601807"/>
          </a:xfrm>
          <a:prstGeom prst="rect">
            <a:avLst/>
          </a:prstGeom>
        </p:spPr>
        <p:txBody>
          <a:bodyPr wrap="square">
            <a:spAutoFit/>
          </a:bodyPr>
          <a:lstStyle/>
          <a:p>
            <a:r>
              <a:rPr lang="fr-FR" b="1" dirty="0" smtClean="0">
                <a:latin typeface="Arial"/>
                <a:cs typeface="Arial"/>
              </a:rPr>
              <a:t>	La </a:t>
            </a:r>
            <a:r>
              <a:rPr lang="fr-FR" b="1" dirty="0">
                <a:latin typeface="Arial"/>
                <a:cs typeface="Arial"/>
              </a:rPr>
              <a:t>vie du </a:t>
            </a:r>
            <a:r>
              <a:rPr lang="fr-FR" b="1" dirty="0" smtClean="0">
                <a:latin typeface="Arial"/>
                <a:cs typeface="Arial"/>
              </a:rPr>
              <a:t>papillon</a:t>
            </a:r>
          </a:p>
          <a:p>
            <a:endParaRPr lang="fr-FR" sz="1500" dirty="0">
              <a:latin typeface="Times New Roman"/>
              <a:cs typeface="Times New Roman"/>
            </a:endParaRPr>
          </a:p>
          <a:p>
            <a:r>
              <a:rPr lang="fr-FR" sz="1500" dirty="0">
                <a:latin typeface="Times New Roman"/>
                <a:cs typeface="Times New Roman"/>
              </a:rPr>
              <a:t>Le papillon subit plusieurs transformations au cours de sa vie avant de parvenir au stade adulte. Il se transforme, passant d’œuf à papillon, tout au long de plusieurs stades de développement. Sa métamorphose en papillon adulte lui permettra enfin de flotter, planer, voleter, voltiger au gré du vent</a:t>
            </a:r>
            <a:r>
              <a:rPr lang="fr-FR" sz="1500" dirty="0" smtClean="0">
                <a:latin typeface="Times New Roman"/>
                <a:cs typeface="Times New Roman"/>
              </a:rPr>
              <a:t>.</a:t>
            </a:r>
          </a:p>
          <a:p>
            <a:endParaRPr lang="fr-FR" sz="1500" dirty="0">
              <a:latin typeface="Times New Roman"/>
              <a:cs typeface="Times New Roman"/>
            </a:endParaRPr>
          </a:p>
          <a:p>
            <a:r>
              <a:rPr lang="fr-FR" sz="1500" dirty="0">
                <a:latin typeface="Times New Roman"/>
                <a:cs typeface="Times New Roman"/>
              </a:rPr>
              <a:t>Le papillon traverse successivement plusieurs stades au cours de son développement : œuf, chenille, chrysalide et enfin papillon adulte</a:t>
            </a:r>
            <a:r>
              <a:rPr lang="fr-FR" sz="1500" dirty="0" smtClean="0">
                <a:latin typeface="Times New Roman"/>
                <a:cs typeface="Times New Roman"/>
              </a:rPr>
              <a:t>.</a:t>
            </a:r>
          </a:p>
          <a:p>
            <a:endParaRPr lang="fr-FR" sz="1500" dirty="0">
              <a:latin typeface="Times New Roman"/>
              <a:cs typeface="Times New Roman"/>
            </a:endParaRPr>
          </a:p>
          <a:p>
            <a:r>
              <a:rPr lang="fr-FR" sz="1500" dirty="0">
                <a:latin typeface="Times New Roman"/>
                <a:cs typeface="Times New Roman"/>
              </a:rPr>
              <a:t>Au tout début, le papillon est un œuf minuscule. La femelle papillon attache les œufs aux plantes qui serviront à nourrir la future chenille</a:t>
            </a:r>
            <a:r>
              <a:rPr lang="fr-FR" sz="1500" dirty="0" smtClean="0">
                <a:latin typeface="Times New Roman"/>
                <a:cs typeface="Times New Roman"/>
              </a:rPr>
              <a:t>.</a:t>
            </a:r>
          </a:p>
          <a:p>
            <a:r>
              <a:rPr lang="fr-FR" sz="1500" dirty="0" smtClean="0">
                <a:latin typeface="Times New Roman"/>
                <a:cs typeface="Times New Roman"/>
              </a:rPr>
              <a:t> </a:t>
            </a:r>
            <a:endParaRPr lang="fr-FR" sz="1500" dirty="0">
              <a:latin typeface="Times New Roman"/>
              <a:cs typeface="Times New Roman"/>
            </a:endParaRPr>
          </a:p>
          <a:p>
            <a:r>
              <a:rPr lang="fr-FR" sz="1500" dirty="0">
                <a:latin typeface="Times New Roman"/>
                <a:cs typeface="Times New Roman"/>
              </a:rPr>
              <a:t>Après quelques jours, des larves, appelées chenilles, sortent des œufs. La principale activité de la chenille consiste à manger afin d’obtenir beaucoup d’énergie pour son développement. Après quelques semaines, une fois que la chenille s’est bien nourrie et a suffisamment grossi, elle est prête à subir une autre transformation</a:t>
            </a:r>
            <a:r>
              <a:rPr lang="fr-FR" sz="1500" dirty="0" smtClean="0">
                <a:latin typeface="Times New Roman"/>
                <a:cs typeface="Times New Roman"/>
              </a:rPr>
              <a:t>.</a:t>
            </a:r>
          </a:p>
          <a:p>
            <a:endParaRPr lang="fr-FR" sz="1500" dirty="0">
              <a:latin typeface="Times New Roman"/>
              <a:cs typeface="Times New Roman"/>
            </a:endParaRPr>
          </a:p>
          <a:p>
            <a:r>
              <a:rPr lang="fr-FR" sz="1500" dirty="0">
                <a:latin typeface="Times New Roman"/>
                <a:cs typeface="Times New Roman"/>
              </a:rPr>
              <a:t>Au stade de chrysalide, la chenille mue et demeure dans cette couche de peau, qui lui sert d’abri durant sa transformation en papillon adulte. Après quelques semaines, les tissus de la chenille sont décomposés et les structures de l’insecte adulte sont formées. </a:t>
            </a:r>
            <a:endParaRPr lang="fr-FR" sz="1500" dirty="0" smtClean="0">
              <a:latin typeface="Times New Roman"/>
              <a:cs typeface="Times New Roman"/>
            </a:endParaRPr>
          </a:p>
          <a:p>
            <a:endParaRPr lang="fr-FR" sz="1500" dirty="0">
              <a:latin typeface="Times New Roman"/>
              <a:cs typeface="Times New Roman"/>
            </a:endParaRPr>
          </a:p>
          <a:p>
            <a:r>
              <a:rPr lang="fr-FR" sz="1500" dirty="0">
                <a:latin typeface="Times New Roman"/>
                <a:cs typeface="Times New Roman"/>
              </a:rPr>
              <a:t>Une fois que le papillon adulte est prêt, il sort de la chrysalide et fait sécher ses ailes qui sont encore molles. Une fois ses ailes sèches, le papillon peut enfin s’envoler</a:t>
            </a:r>
            <a:r>
              <a:rPr lang="fr-FR" sz="1500" dirty="0" smtClean="0">
                <a:latin typeface="Times New Roman"/>
                <a:cs typeface="Times New Roman"/>
              </a:rPr>
              <a:t>.</a:t>
            </a:r>
          </a:p>
          <a:p>
            <a:endParaRPr lang="fr-FR" sz="1500" dirty="0">
              <a:latin typeface="Times New Roman"/>
              <a:cs typeface="Times New Roman"/>
            </a:endParaRPr>
          </a:p>
          <a:p>
            <a:r>
              <a:rPr lang="fr-FR" sz="1500" b="1" dirty="0">
                <a:latin typeface="Times New Roman"/>
                <a:cs typeface="Times New Roman"/>
              </a:rPr>
              <a:t>La morphologie du papillon adulte</a:t>
            </a:r>
          </a:p>
          <a:p>
            <a:r>
              <a:rPr lang="fr-FR" sz="1500" dirty="0">
                <a:latin typeface="Times New Roman"/>
                <a:cs typeface="Times New Roman"/>
              </a:rPr>
              <a:t>Le corps du papillon adulte est divisé en trois partie : la tête, le thorax, l’abdomen. La tête du papillon comporte les antennes et les yeux, qui sont les principaux organes sensoriels, et aussi la trompe, qui est l’organe lui permettant de s’alimenter. Le thorax sert de point d’ancrage aux deux paires d’ailes et aux six pattes. Finalement, l’abdomen contient les systèmes reproducteur, digestif, nerveux et circulatoire.</a:t>
            </a:r>
          </a:p>
        </p:txBody>
      </p:sp>
      <p:pic>
        <p:nvPicPr>
          <p:cNvPr id="7" name="Image 6"/>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2471815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66</a:t>
            </a:fld>
            <a:endParaRPr lang="fr-CA"/>
          </a:p>
        </p:txBody>
      </p:sp>
      <p:sp>
        <p:nvSpPr>
          <p:cNvPr id="5" name="Rectangle 4"/>
          <p:cNvSpPr/>
          <p:nvPr/>
        </p:nvSpPr>
        <p:spPr>
          <a:xfrm>
            <a:off x="323528" y="272544"/>
            <a:ext cx="8568952" cy="4939814"/>
          </a:xfrm>
          <a:prstGeom prst="rect">
            <a:avLst/>
          </a:prstGeom>
        </p:spPr>
        <p:txBody>
          <a:bodyPr wrap="square">
            <a:spAutoFit/>
          </a:bodyPr>
          <a:lstStyle/>
          <a:p>
            <a:endParaRPr lang="fr-FR" sz="1500" dirty="0" smtClean="0">
              <a:latin typeface="Times New Roman"/>
              <a:cs typeface="Times New Roman"/>
            </a:endParaRPr>
          </a:p>
          <a:p>
            <a:endParaRPr lang="fr-FR" sz="1500" dirty="0">
              <a:latin typeface="Times New Roman"/>
              <a:cs typeface="Times New Roman"/>
            </a:endParaRPr>
          </a:p>
          <a:p>
            <a:endParaRPr lang="fr-FR" sz="1500" dirty="0" smtClean="0">
              <a:latin typeface="Times New Roman"/>
              <a:cs typeface="Times New Roman"/>
            </a:endParaRPr>
          </a:p>
          <a:p>
            <a:endParaRPr lang="fr-FR" sz="1500" dirty="0">
              <a:latin typeface="Times New Roman"/>
              <a:cs typeface="Times New Roman"/>
            </a:endParaRPr>
          </a:p>
          <a:p>
            <a:endParaRPr lang="fr-FR" sz="1500" dirty="0">
              <a:latin typeface="Times New Roman"/>
              <a:cs typeface="Times New Roman"/>
            </a:endParaRPr>
          </a:p>
          <a:p>
            <a:r>
              <a:rPr lang="fr-FR" sz="1500" dirty="0">
                <a:latin typeface="Times New Roman"/>
                <a:cs typeface="Times New Roman"/>
              </a:rPr>
              <a:t>Le papillon traverse successivement plusieurs stades au cours de son développement : œuf, chenille, chrysalide et enfin papillon adulte</a:t>
            </a:r>
            <a:r>
              <a:rPr lang="fr-FR" sz="1500" dirty="0" smtClean="0">
                <a:latin typeface="Times New Roman"/>
                <a:cs typeface="Times New Roman"/>
              </a:rPr>
              <a:t>.</a:t>
            </a:r>
          </a:p>
          <a:p>
            <a:endParaRPr lang="fr-FR" sz="1500" dirty="0">
              <a:latin typeface="Times New Roman"/>
              <a:cs typeface="Times New Roman"/>
            </a:endParaRPr>
          </a:p>
          <a:p>
            <a:r>
              <a:rPr lang="fr-FR" sz="1500" dirty="0">
                <a:latin typeface="Times New Roman"/>
                <a:cs typeface="Times New Roman"/>
              </a:rPr>
              <a:t>Au tout début, le papillon est un œuf minuscule. La femelle papillon attache les œufs aux plantes qui serviront à nourrir la future chenille</a:t>
            </a:r>
            <a:r>
              <a:rPr lang="fr-FR" sz="1500" dirty="0" smtClean="0">
                <a:latin typeface="Times New Roman"/>
                <a:cs typeface="Times New Roman"/>
              </a:rPr>
              <a:t>.</a:t>
            </a:r>
          </a:p>
          <a:p>
            <a:r>
              <a:rPr lang="fr-FR" sz="1500" dirty="0" smtClean="0">
                <a:latin typeface="Times New Roman"/>
                <a:cs typeface="Times New Roman"/>
              </a:rPr>
              <a:t> </a:t>
            </a:r>
            <a:endParaRPr lang="fr-FR" sz="1500" dirty="0">
              <a:latin typeface="Times New Roman"/>
              <a:cs typeface="Times New Roman"/>
            </a:endParaRPr>
          </a:p>
          <a:p>
            <a:r>
              <a:rPr lang="fr-FR" sz="1500" dirty="0">
                <a:latin typeface="Times New Roman"/>
                <a:cs typeface="Times New Roman"/>
              </a:rPr>
              <a:t>Après quelques jours, des larves, appelées chenilles, sortent des œufs. La principale activité de la chenille consiste à manger afin d’obtenir beaucoup d’énergie pour son développement. Après quelques semaines, une fois que la chenille s’est bien nourrie et a suffisamment grossi, elle est prête à subir une autre transformation</a:t>
            </a:r>
            <a:r>
              <a:rPr lang="fr-FR" sz="1500" dirty="0" smtClean="0">
                <a:latin typeface="Times New Roman"/>
                <a:cs typeface="Times New Roman"/>
              </a:rPr>
              <a:t>.</a:t>
            </a:r>
          </a:p>
          <a:p>
            <a:endParaRPr lang="fr-FR" sz="1500" dirty="0">
              <a:latin typeface="Times New Roman"/>
              <a:cs typeface="Times New Roman"/>
            </a:endParaRPr>
          </a:p>
          <a:p>
            <a:r>
              <a:rPr lang="fr-FR" sz="1500" dirty="0">
                <a:latin typeface="Times New Roman"/>
                <a:cs typeface="Times New Roman"/>
              </a:rPr>
              <a:t>Au stade de chrysalide, la chenille mue et demeure dans cette couche de peau, qui lui sert d’abri durant sa transformation en papillon adulte. Après quelques semaines, les tissus de la chenille sont décomposés et les structures de l’insecte adulte sont formées. </a:t>
            </a:r>
            <a:endParaRPr lang="fr-FR" sz="1500" dirty="0" smtClean="0">
              <a:latin typeface="Times New Roman"/>
              <a:cs typeface="Times New Roman"/>
            </a:endParaRPr>
          </a:p>
          <a:p>
            <a:endParaRPr lang="fr-FR" sz="1500" dirty="0">
              <a:latin typeface="Times New Roman"/>
              <a:cs typeface="Times New Roman"/>
            </a:endParaRPr>
          </a:p>
          <a:p>
            <a:r>
              <a:rPr lang="fr-FR" sz="1500" dirty="0">
                <a:latin typeface="Times New Roman"/>
                <a:cs typeface="Times New Roman"/>
              </a:rPr>
              <a:t>Une fois que le papillon adulte est prêt, il sort de la chrysalide et fait sécher ses ailes qui sont encore molles. Une fois ses ailes sèches, le papillon peut enfin s’envoler</a:t>
            </a:r>
            <a:r>
              <a:rPr lang="fr-FR" sz="1500" dirty="0" smtClean="0">
                <a:latin typeface="Times New Roman"/>
                <a:cs typeface="Times New Roman"/>
              </a:rPr>
              <a:t>.</a:t>
            </a:r>
          </a:p>
        </p:txBody>
      </p:sp>
      <p:pic>
        <p:nvPicPr>
          <p:cNvPr id="6" name="Image 5"/>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110858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75656" y="4653136"/>
            <a:ext cx="122413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a:off x="1259632" y="3789040"/>
            <a:ext cx="792088"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a:off x="3563888" y="2852936"/>
            <a:ext cx="720080"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2843808" y="2132856"/>
            <a:ext cx="288032"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Rectangle 1"/>
          <p:cNvSpPr/>
          <p:nvPr/>
        </p:nvSpPr>
        <p:spPr>
          <a:xfrm>
            <a:off x="3131840" y="1484784"/>
            <a:ext cx="1224136" cy="21602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67</a:t>
            </a:fld>
            <a:endParaRPr lang="fr-CA"/>
          </a:p>
        </p:txBody>
      </p:sp>
      <p:sp>
        <p:nvSpPr>
          <p:cNvPr id="5" name="Rectangle 4"/>
          <p:cNvSpPr/>
          <p:nvPr/>
        </p:nvSpPr>
        <p:spPr>
          <a:xfrm>
            <a:off x="323528" y="272544"/>
            <a:ext cx="8568952" cy="4939814"/>
          </a:xfrm>
          <a:prstGeom prst="rect">
            <a:avLst/>
          </a:prstGeom>
        </p:spPr>
        <p:txBody>
          <a:bodyPr wrap="square">
            <a:spAutoFit/>
          </a:bodyPr>
          <a:lstStyle/>
          <a:p>
            <a:endParaRPr lang="fr-FR" sz="1500" dirty="0" smtClean="0">
              <a:latin typeface="Times New Roman"/>
              <a:cs typeface="Times New Roman"/>
            </a:endParaRPr>
          </a:p>
          <a:p>
            <a:endParaRPr lang="fr-FR" sz="1500" dirty="0">
              <a:latin typeface="Times New Roman"/>
              <a:cs typeface="Times New Roman"/>
            </a:endParaRPr>
          </a:p>
          <a:p>
            <a:endParaRPr lang="fr-FR" sz="1500" dirty="0" smtClean="0">
              <a:latin typeface="Times New Roman"/>
              <a:cs typeface="Times New Roman"/>
            </a:endParaRPr>
          </a:p>
          <a:p>
            <a:endParaRPr lang="fr-FR" sz="1500" dirty="0">
              <a:latin typeface="Times New Roman"/>
              <a:cs typeface="Times New Roman"/>
            </a:endParaRPr>
          </a:p>
          <a:p>
            <a:endParaRPr lang="fr-FR" sz="1500" dirty="0">
              <a:latin typeface="Times New Roman"/>
              <a:cs typeface="Times New Roman"/>
            </a:endParaRPr>
          </a:p>
          <a:p>
            <a:r>
              <a:rPr lang="fr-FR" sz="1500" dirty="0">
                <a:latin typeface="Times New Roman"/>
                <a:cs typeface="Times New Roman"/>
              </a:rPr>
              <a:t>Le papillon traverse successivement plusieurs stades au cours de son développement : œuf, chenille, chrysalide et enfin papillon adulte</a:t>
            </a:r>
            <a:r>
              <a:rPr lang="fr-FR" sz="1500" dirty="0" smtClean="0">
                <a:latin typeface="Times New Roman"/>
                <a:cs typeface="Times New Roman"/>
              </a:rPr>
              <a:t>.</a:t>
            </a:r>
          </a:p>
          <a:p>
            <a:endParaRPr lang="fr-FR" sz="1500" dirty="0">
              <a:latin typeface="Times New Roman"/>
              <a:cs typeface="Times New Roman"/>
            </a:endParaRPr>
          </a:p>
          <a:p>
            <a:r>
              <a:rPr lang="fr-FR" sz="1500" dirty="0">
                <a:latin typeface="Times New Roman"/>
                <a:cs typeface="Times New Roman"/>
              </a:rPr>
              <a:t>Au tout début, le papillon est un œuf minuscule. La femelle papillon attache les œufs aux plantes qui serviront à nourrir la future chenille</a:t>
            </a:r>
            <a:r>
              <a:rPr lang="fr-FR" sz="1500" dirty="0" smtClean="0">
                <a:latin typeface="Times New Roman"/>
                <a:cs typeface="Times New Roman"/>
              </a:rPr>
              <a:t>.</a:t>
            </a:r>
          </a:p>
          <a:p>
            <a:r>
              <a:rPr lang="fr-FR" sz="1500" dirty="0" smtClean="0">
                <a:latin typeface="Times New Roman"/>
                <a:cs typeface="Times New Roman"/>
              </a:rPr>
              <a:t> </a:t>
            </a:r>
            <a:endParaRPr lang="fr-FR" sz="1500" dirty="0">
              <a:latin typeface="Times New Roman"/>
              <a:cs typeface="Times New Roman"/>
            </a:endParaRPr>
          </a:p>
          <a:p>
            <a:r>
              <a:rPr lang="fr-FR" sz="1500" dirty="0">
                <a:latin typeface="Times New Roman"/>
                <a:cs typeface="Times New Roman"/>
              </a:rPr>
              <a:t>Après quelques jours, des larves, appelées chenilles, sortent des œufs. La principale activité de la chenille consiste à manger afin d’obtenir beaucoup d’énergie pour son développement. Après quelques semaines, une fois que la chenille s’est bien nourrie et a suffisamment grossi, elle est prête à subir une autre transformation</a:t>
            </a:r>
            <a:r>
              <a:rPr lang="fr-FR" sz="1500" dirty="0" smtClean="0">
                <a:latin typeface="Times New Roman"/>
                <a:cs typeface="Times New Roman"/>
              </a:rPr>
              <a:t>.</a:t>
            </a:r>
          </a:p>
          <a:p>
            <a:endParaRPr lang="fr-FR" sz="1500" dirty="0">
              <a:latin typeface="Times New Roman"/>
              <a:cs typeface="Times New Roman"/>
            </a:endParaRPr>
          </a:p>
          <a:p>
            <a:r>
              <a:rPr lang="fr-FR" sz="1500" dirty="0">
                <a:latin typeface="Times New Roman"/>
                <a:cs typeface="Times New Roman"/>
              </a:rPr>
              <a:t>Au stade de chrysalide, la chenille mue et demeure dans cette couche de peau, qui lui sert d’abri durant sa transformation en papillon adulte. Après quelques semaines, les tissus de la chenille sont décomposés et les structures de l’insecte adulte sont formées. </a:t>
            </a:r>
            <a:endParaRPr lang="fr-FR" sz="1500" dirty="0" smtClean="0">
              <a:latin typeface="Times New Roman"/>
              <a:cs typeface="Times New Roman"/>
            </a:endParaRPr>
          </a:p>
          <a:p>
            <a:endParaRPr lang="fr-FR" sz="1500" dirty="0">
              <a:latin typeface="Times New Roman"/>
              <a:cs typeface="Times New Roman"/>
            </a:endParaRPr>
          </a:p>
          <a:p>
            <a:r>
              <a:rPr lang="fr-FR" sz="1500" dirty="0">
                <a:latin typeface="Times New Roman"/>
                <a:cs typeface="Times New Roman"/>
              </a:rPr>
              <a:t>Une fois que le papillon adulte est prêt, il sort de la chrysalide et fait sécher ses ailes qui sont encore molles. Une fois ses ailes sèches, le papillon peut enfin s’envoler</a:t>
            </a:r>
            <a:r>
              <a:rPr lang="fr-FR" sz="1500" dirty="0" smtClean="0">
                <a:latin typeface="Times New Roman"/>
                <a:cs typeface="Times New Roman"/>
              </a:rPr>
              <a:t>.</a:t>
            </a:r>
          </a:p>
        </p:txBody>
      </p:sp>
      <p:pic>
        <p:nvPicPr>
          <p:cNvPr id="10" name="Image 9"/>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996852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68</a:t>
            </a:fld>
            <a:endParaRPr lang="fr-CA"/>
          </a:p>
        </p:txBody>
      </p:sp>
      <p:sp>
        <p:nvSpPr>
          <p:cNvPr id="10" name="Rectangle 9"/>
          <p:cNvSpPr/>
          <p:nvPr/>
        </p:nvSpPr>
        <p:spPr>
          <a:xfrm>
            <a:off x="395536" y="272544"/>
            <a:ext cx="8568952" cy="5632311"/>
          </a:xfrm>
          <a:prstGeom prst="rect">
            <a:avLst/>
          </a:prstGeom>
        </p:spPr>
        <p:txBody>
          <a:bodyPr wrap="square">
            <a:spAutoFit/>
          </a:bodyPr>
          <a:lstStyle/>
          <a:p>
            <a:endParaRPr lang="fr-FR" sz="1500" dirty="0" smtClean="0">
              <a:latin typeface="Times New Roman"/>
              <a:cs typeface="Times New Roman"/>
            </a:endParaRPr>
          </a:p>
          <a:p>
            <a:endParaRPr lang="fr-FR" sz="1500" dirty="0">
              <a:latin typeface="Times New Roman"/>
              <a:cs typeface="Times New Roman"/>
            </a:endParaRPr>
          </a:p>
          <a:p>
            <a:r>
              <a:rPr lang="fr-FR" sz="1600" b="1" dirty="0" smtClean="0">
                <a:latin typeface="Arial"/>
                <a:cs typeface="Arial"/>
              </a:rPr>
              <a:t>	Les stades de développement du papillon</a:t>
            </a:r>
          </a:p>
          <a:p>
            <a:endParaRPr lang="fr-FR" sz="1500" dirty="0">
              <a:latin typeface="Times New Roman"/>
              <a:cs typeface="Times New Roman"/>
            </a:endParaRPr>
          </a:p>
          <a:p>
            <a:r>
              <a:rPr lang="fr-FR" sz="1500" dirty="0">
                <a:latin typeface="Times New Roman"/>
                <a:cs typeface="Times New Roman"/>
              </a:rPr>
              <a:t>Le papillon traverse successivement plusieurs stades au cours de son développement : œuf, chenille, chrysalide et enfin papillon adulte</a:t>
            </a:r>
            <a:r>
              <a:rPr lang="fr-FR" sz="1500" dirty="0" smtClean="0">
                <a:latin typeface="Times New Roman"/>
                <a:cs typeface="Times New Roman"/>
              </a:rPr>
              <a:t>.</a:t>
            </a:r>
          </a:p>
          <a:p>
            <a:endParaRPr lang="fr-FR" sz="1500" dirty="0" smtClean="0">
              <a:latin typeface="Times New Roman"/>
              <a:cs typeface="Times New Roman"/>
            </a:endParaRPr>
          </a:p>
          <a:p>
            <a:r>
              <a:rPr lang="fr-FR" sz="1500" b="1" dirty="0" smtClean="0">
                <a:latin typeface="Times New Roman"/>
                <a:cs typeface="Times New Roman"/>
              </a:rPr>
              <a:t>L’</a:t>
            </a:r>
            <a:r>
              <a:rPr lang="fr-FR" sz="1500" b="1" dirty="0" err="1" smtClean="0">
                <a:latin typeface="Times New Roman"/>
                <a:cs typeface="Times New Roman"/>
              </a:rPr>
              <a:t>oeuf</a:t>
            </a:r>
            <a:endParaRPr lang="fr-FR" sz="1500" b="1" dirty="0">
              <a:latin typeface="Times New Roman"/>
              <a:cs typeface="Times New Roman"/>
            </a:endParaRPr>
          </a:p>
          <a:p>
            <a:r>
              <a:rPr lang="fr-FR" sz="1500" dirty="0">
                <a:latin typeface="Times New Roman"/>
                <a:cs typeface="Times New Roman"/>
              </a:rPr>
              <a:t>Au tout début, le papillon est un œuf minuscule. La femelle papillon attache les œufs aux plantes qui serviront à nourrir la future chenille</a:t>
            </a:r>
            <a:r>
              <a:rPr lang="fr-FR" sz="1500" dirty="0" smtClean="0">
                <a:latin typeface="Times New Roman"/>
                <a:cs typeface="Times New Roman"/>
              </a:rPr>
              <a:t>.</a:t>
            </a:r>
          </a:p>
          <a:p>
            <a:endParaRPr lang="fr-FR" sz="1500" dirty="0" smtClean="0">
              <a:latin typeface="Times New Roman"/>
              <a:cs typeface="Times New Roman"/>
            </a:endParaRPr>
          </a:p>
          <a:p>
            <a:r>
              <a:rPr lang="fr-FR" sz="1500" b="1" dirty="0" smtClean="0">
                <a:latin typeface="Times New Roman"/>
                <a:cs typeface="Times New Roman"/>
              </a:rPr>
              <a:t>La chenille</a:t>
            </a:r>
            <a:endParaRPr lang="fr-FR" sz="1500" b="1" dirty="0">
              <a:latin typeface="Times New Roman"/>
              <a:cs typeface="Times New Roman"/>
            </a:endParaRPr>
          </a:p>
          <a:p>
            <a:r>
              <a:rPr lang="fr-FR" sz="1500" dirty="0">
                <a:latin typeface="Times New Roman"/>
                <a:cs typeface="Times New Roman"/>
              </a:rPr>
              <a:t>Après quelques jours, des larves, appelées chenilles, sortent des œufs. La principale activité de la chenille consiste à manger afin d’obtenir beaucoup d’énergie pour son développement. Après quelques semaines, une fois que la chenille s’est bien nourrie et a suffisamment grossi, elle est prête à subir une autre transformation</a:t>
            </a:r>
            <a:r>
              <a:rPr lang="fr-FR" sz="1500" dirty="0" smtClean="0">
                <a:latin typeface="Times New Roman"/>
                <a:cs typeface="Times New Roman"/>
              </a:rPr>
              <a:t>.</a:t>
            </a:r>
          </a:p>
          <a:p>
            <a:endParaRPr lang="fr-FR" sz="1500" dirty="0" smtClean="0">
              <a:latin typeface="Times New Roman"/>
              <a:cs typeface="Times New Roman"/>
            </a:endParaRPr>
          </a:p>
          <a:p>
            <a:r>
              <a:rPr lang="fr-FR" sz="1500" b="1" dirty="0" smtClean="0">
                <a:latin typeface="Times New Roman"/>
                <a:cs typeface="Times New Roman"/>
              </a:rPr>
              <a:t>La chrysalide</a:t>
            </a:r>
            <a:endParaRPr lang="fr-FR" sz="1500" b="1" dirty="0">
              <a:latin typeface="Times New Roman"/>
              <a:cs typeface="Times New Roman"/>
            </a:endParaRPr>
          </a:p>
          <a:p>
            <a:r>
              <a:rPr lang="fr-FR" sz="1500" dirty="0">
                <a:latin typeface="Times New Roman"/>
                <a:cs typeface="Times New Roman"/>
              </a:rPr>
              <a:t>Au stade de chrysalide, la chenille mue et demeure dans cette couche de peau, qui lui sert d’abri durant sa transformation en papillon adulte. Après quelques semaines, les tissus de la chenille sont décomposés et les structures de l’insecte adulte sont formées. </a:t>
            </a:r>
            <a:endParaRPr lang="fr-FR" sz="1500" dirty="0" smtClean="0">
              <a:latin typeface="Times New Roman"/>
              <a:cs typeface="Times New Roman"/>
            </a:endParaRPr>
          </a:p>
          <a:p>
            <a:endParaRPr lang="fr-FR" sz="1500" dirty="0" smtClean="0">
              <a:latin typeface="Times New Roman"/>
              <a:cs typeface="Times New Roman"/>
            </a:endParaRPr>
          </a:p>
          <a:p>
            <a:r>
              <a:rPr lang="fr-FR" sz="1500" b="1" dirty="0" smtClean="0">
                <a:latin typeface="Times New Roman"/>
                <a:cs typeface="Times New Roman"/>
              </a:rPr>
              <a:t>Le papillon adulte</a:t>
            </a:r>
            <a:endParaRPr lang="fr-FR" sz="1500" b="1" dirty="0">
              <a:latin typeface="Times New Roman"/>
              <a:cs typeface="Times New Roman"/>
            </a:endParaRPr>
          </a:p>
          <a:p>
            <a:r>
              <a:rPr lang="fr-FR" sz="1500" dirty="0">
                <a:latin typeface="Times New Roman"/>
                <a:cs typeface="Times New Roman"/>
              </a:rPr>
              <a:t>Une fois que le papillon adulte est prêt, il sort de la chrysalide et fait sécher ses ailes qui sont encore molles. Une fois ses ailes sèches, le papillon peut enfin s’envoler</a:t>
            </a:r>
            <a:r>
              <a:rPr lang="fr-FR" sz="1500" dirty="0" smtClean="0">
                <a:latin typeface="Times New Roman"/>
                <a:cs typeface="Times New Roman"/>
              </a:rPr>
              <a:t>.</a:t>
            </a:r>
          </a:p>
        </p:txBody>
      </p:sp>
      <p:sp>
        <p:nvSpPr>
          <p:cNvPr id="11" name="Flèche vers la droite 10"/>
          <p:cNvSpPr/>
          <p:nvPr/>
        </p:nvSpPr>
        <p:spPr>
          <a:xfrm>
            <a:off x="107504" y="1916832"/>
            <a:ext cx="32352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Flèche vers la droite 11"/>
          <p:cNvSpPr/>
          <p:nvPr/>
        </p:nvSpPr>
        <p:spPr>
          <a:xfrm>
            <a:off x="107504" y="2852936"/>
            <a:ext cx="32352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Flèche vers la droite 12"/>
          <p:cNvSpPr/>
          <p:nvPr/>
        </p:nvSpPr>
        <p:spPr>
          <a:xfrm>
            <a:off x="107504" y="4005064"/>
            <a:ext cx="32352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4" name="Flèche vers la droite 13"/>
          <p:cNvSpPr/>
          <p:nvPr/>
        </p:nvSpPr>
        <p:spPr>
          <a:xfrm>
            <a:off x="107504" y="5085184"/>
            <a:ext cx="32352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5" name="Image 14"/>
          <p:cNvPicPr/>
          <p:nvPr/>
        </p:nvPicPr>
        <p:blipFill>
          <a:blip r:embed="rId2" cstate="print">
            <a:extLst>
              <a:ext uri="{28A0092B-C50C-407E-A947-70E740481C1C}">
                <a14:useLocalDpi xmlns:a14="http://schemas.microsoft.com/office/drawing/2010/main" val="0"/>
              </a:ext>
            </a:extLst>
          </a:blip>
          <a:stretch>
            <a:fillRect/>
          </a:stretch>
        </p:blipFill>
        <p:spPr>
          <a:xfrm>
            <a:off x="539552" y="188640"/>
            <a:ext cx="720080" cy="864096"/>
          </a:xfrm>
          <a:prstGeom prst="rect">
            <a:avLst/>
          </a:prstGeom>
        </p:spPr>
      </p:pic>
    </p:spTree>
    <p:extLst>
      <p:ext uri="{BB962C8B-B14F-4D97-AF65-F5344CB8AC3E}">
        <p14:creationId xmlns:p14="http://schemas.microsoft.com/office/powerpoint/2010/main" val="14271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69</a:t>
            </a:fld>
            <a:endParaRPr lang="fr-CA"/>
          </a:p>
        </p:txBody>
      </p:sp>
      <p:pic>
        <p:nvPicPr>
          <p:cNvPr id="2" name="Image 1" descr="texte papillon 1.tiff"/>
          <p:cNvPicPr>
            <a:picLocks noChangeAspect="1"/>
          </p:cNvPicPr>
          <p:nvPr/>
        </p:nvPicPr>
        <p:blipFill rotWithShape="1">
          <a:blip r:embed="rId2">
            <a:extLst>
              <a:ext uri="{28A0092B-C50C-407E-A947-70E740481C1C}">
                <a14:useLocalDpi xmlns:a14="http://schemas.microsoft.com/office/drawing/2010/main" val="0"/>
              </a:ext>
            </a:extLst>
          </a:blip>
          <a:srcRect l="23254" t="23020" r="22673" b="8438"/>
          <a:stretch/>
        </p:blipFill>
        <p:spPr>
          <a:xfrm>
            <a:off x="971600" y="260648"/>
            <a:ext cx="6552728" cy="6487553"/>
          </a:xfrm>
          <a:prstGeom prst="rect">
            <a:avLst/>
          </a:prstGeom>
        </p:spPr>
      </p:pic>
      <p:pic>
        <p:nvPicPr>
          <p:cNvPr id="6" name="Image 5"/>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51520" y="116632"/>
            <a:ext cx="734315" cy="648072"/>
          </a:xfrm>
          <a:prstGeom prst="rect">
            <a:avLst/>
          </a:prstGeom>
        </p:spPr>
      </p:pic>
    </p:spTree>
    <p:extLst>
      <p:ext uri="{BB962C8B-B14F-4D97-AF65-F5344CB8AC3E}">
        <p14:creationId xmlns:p14="http://schemas.microsoft.com/office/powerpoint/2010/main" val="330584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22312" y="2204864"/>
            <a:ext cx="8314184" cy="1362075"/>
          </a:xfrm>
        </p:spPr>
        <p:txBody>
          <a:bodyPr/>
          <a:lstStyle/>
          <a:p>
            <a:r>
              <a:rPr lang="fr-CA" smtClean="0"/>
              <a:t>2. Faire </a:t>
            </a:r>
            <a:r>
              <a:rPr lang="fr-CA" dirty="0" smtClean="0"/>
              <a:t>une lecture approfondie</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7</a:t>
            </a:fld>
            <a:endParaRPr lang="fr-CA"/>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5724128" y="3717032"/>
            <a:ext cx="2100808" cy="2143924"/>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70</a:t>
            </a:fld>
            <a:endParaRPr lang="fr-CA"/>
          </a:p>
        </p:txBody>
      </p:sp>
      <p:pic>
        <p:nvPicPr>
          <p:cNvPr id="2" name="Image 1" descr="texte papillon 2.tiff"/>
          <p:cNvPicPr>
            <a:picLocks noChangeAspect="1"/>
          </p:cNvPicPr>
          <p:nvPr/>
        </p:nvPicPr>
        <p:blipFill rotWithShape="1">
          <a:blip r:embed="rId2">
            <a:extLst>
              <a:ext uri="{28A0092B-C50C-407E-A947-70E740481C1C}">
                <a14:useLocalDpi xmlns:a14="http://schemas.microsoft.com/office/drawing/2010/main" val="0"/>
              </a:ext>
            </a:extLst>
          </a:blip>
          <a:srcRect l="23254" t="49503" r="22944" b="33881"/>
          <a:stretch/>
        </p:blipFill>
        <p:spPr>
          <a:xfrm>
            <a:off x="827584" y="764704"/>
            <a:ext cx="6624736" cy="1615384"/>
          </a:xfrm>
          <a:prstGeom prst="rect">
            <a:avLst/>
          </a:prstGeom>
        </p:spPr>
      </p:pic>
      <p:pic>
        <p:nvPicPr>
          <p:cNvPr id="6" name="Image 5"/>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51520" y="116632"/>
            <a:ext cx="734315" cy="648072"/>
          </a:xfrm>
          <a:prstGeom prst="rect">
            <a:avLst/>
          </a:prstGeom>
        </p:spPr>
      </p:pic>
    </p:spTree>
    <p:extLst>
      <p:ext uri="{BB962C8B-B14F-4D97-AF65-F5344CB8AC3E}">
        <p14:creationId xmlns:p14="http://schemas.microsoft.com/office/powerpoint/2010/main" val="33058477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endParaRPr lang="fr-CA" sz="1400" dirty="0" smtClean="0">
              <a:latin typeface="Arial"/>
              <a:cs typeface="Arial"/>
            </a:endParaRPr>
          </a:p>
          <a:p>
            <a:pPr marL="0" indent="0">
              <a:lnSpc>
                <a:spcPct val="400000"/>
              </a:lnSpc>
              <a:buNone/>
            </a:pPr>
            <a:r>
              <a:rPr lang="fr-CA" sz="1400" dirty="0">
                <a:latin typeface="Times New Roman"/>
                <a:cs typeface="Times New Roman"/>
              </a:rPr>
              <a:t>Le papillon subit plusieurs transformations au cours de sa vie avant de parvenir au stade adulte. Il se transforme, passant d’œuf à papillon, tout au long de plusieurs stades de développement. Sa métamorphose en papillon adulte lui permettra enfin de flotter, planer, voleter, voltiger au gré du vent.</a:t>
            </a:r>
          </a:p>
          <a:p>
            <a:pPr marL="0" indent="0">
              <a:buNone/>
            </a:pPr>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71</a:t>
            </a:fld>
            <a:endParaRPr lang="fr-CA"/>
          </a:p>
        </p:txBody>
      </p:sp>
    </p:spTree>
    <p:extLst>
      <p:ext uri="{BB962C8B-B14F-4D97-AF65-F5344CB8AC3E}">
        <p14:creationId xmlns:p14="http://schemas.microsoft.com/office/powerpoint/2010/main" val="32950880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endParaRPr lang="fr-CA" sz="1400" dirty="0" smtClean="0">
              <a:latin typeface="Arial"/>
              <a:cs typeface="Arial"/>
            </a:endParaRPr>
          </a:p>
          <a:p>
            <a:pPr marL="0" indent="0">
              <a:lnSpc>
                <a:spcPct val="400000"/>
              </a:lnSpc>
              <a:buNone/>
            </a:pPr>
            <a:r>
              <a:rPr lang="fr-CA" sz="1400" dirty="0">
                <a:latin typeface="Times New Roman"/>
                <a:cs typeface="Times New Roman"/>
              </a:rPr>
              <a:t>Le papillon subit plusieurs transformations au cours de sa vie </a:t>
            </a:r>
            <a:r>
              <a:rPr lang="fr-CA" sz="1400" strike="sngStrike" dirty="0">
                <a:latin typeface="Times New Roman"/>
                <a:cs typeface="Times New Roman"/>
              </a:rPr>
              <a:t>avant de parvenir au stade adulte</a:t>
            </a:r>
            <a:r>
              <a:rPr lang="fr-CA" sz="1400" dirty="0">
                <a:latin typeface="Times New Roman"/>
                <a:cs typeface="Times New Roman"/>
              </a:rPr>
              <a:t>. </a:t>
            </a:r>
            <a:r>
              <a:rPr lang="fr-CA" sz="1400" strike="sngStrike" dirty="0">
                <a:latin typeface="Times New Roman"/>
                <a:cs typeface="Times New Roman"/>
              </a:rPr>
              <a:t>Il se transforme</a:t>
            </a:r>
            <a:r>
              <a:rPr lang="fr-CA" sz="1400" dirty="0">
                <a:latin typeface="Times New Roman"/>
                <a:cs typeface="Times New Roman"/>
              </a:rPr>
              <a:t>, passant d’œuf à papillon, </a:t>
            </a:r>
            <a:r>
              <a:rPr lang="fr-CA" sz="1400" strike="sngStrike" dirty="0">
                <a:latin typeface="Times New Roman"/>
                <a:cs typeface="Times New Roman"/>
              </a:rPr>
              <a:t>tout au long de plusieurs stades de développement</a:t>
            </a:r>
            <a:r>
              <a:rPr lang="fr-CA" sz="1400" dirty="0">
                <a:latin typeface="Times New Roman"/>
                <a:cs typeface="Times New Roman"/>
              </a:rPr>
              <a:t>. Sa métamorphose en papillon adulte lui permettra enfin de </a:t>
            </a:r>
            <a:r>
              <a:rPr lang="fr-CA" sz="1400" strike="sngStrike" dirty="0">
                <a:latin typeface="Times New Roman"/>
                <a:cs typeface="Times New Roman"/>
              </a:rPr>
              <a:t>flotter, planer, voleter, voltiger</a:t>
            </a:r>
            <a:r>
              <a:rPr lang="fr-CA" sz="1400" dirty="0">
                <a:latin typeface="Times New Roman"/>
                <a:cs typeface="Times New Roman"/>
              </a:rPr>
              <a:t> </a:t>
            </a:r>
            <a:r>
              <a:rPr lang="fr-CA" sz="1400" strike="sngStrike" dirty="0">
                <a:latin typeface="Times New Roman"/>
                <a:cs typeface="Times New Roman"/>
              </a:rPr>
              <a:t>au gré du vent</a:t>
            </a:r>
            <a:r>
              <a:rPr lang="fr-CA" sz="1400" dirty="0">
                <a:latin typeface="Times New Roman"/>
                <a:cs typeface="Times New Roman"/>
              </a:rPr>
              <a:t>.</a:t>
            </a:r>
          </a:p>
          <a:p>
            <a:pPr marL="0" indent="0">
              <a:buNone/>
            </a:pPr>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72</a:t>
            </a:fld>
            <a:endParaRPr lang="fr-CA"/>
          </a:p>
        </p:txBody>
      </p:sp>
      <p:sp>
        <p:nvSpPr>
          <p:cNvPr id="5" name="Zone de texte 5"/>
          <p:cNvSpPr txBox="1"/>
          <p:nvPr/>
        </p:nvSpPr>
        <p:spPr>
          <a:xfrm>
            <a:off x="2987824" y="3717032"/>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a:t>
            </a:r>
            <a:r>
              <a:rPr lang="fr-CA" sz="1600" kern="50" dirty="0" smtClean="0">
                <a:effectLst/>
                <a:latin typeface="Times New Roman"/>
                <a:ea typeface="DejaVu Sans"/>
              </a:rPr>
              <a:t>(</a:t>
            </a:r>
            <a:r>
              <a:rPr lang="fr-CA" sz="1600" kern="50" dirty="0" smtClean="0">
                <a:latin typeface="Times New Roman"/>
                <a:ea typeface="DejaVu Sans"/>
              </a:rPr>
              <a:t>voler</a:t>
            </a:r>
            <a:r>
              <a:rPr lang="fr-CA" sz="1600" kern="50" dirty="0" smtClean="0">
                <a:effectLst/>
                <a:latin typeface="Times New Roman"/>
                <a:ea typeface="DejaVu Sans"/>
              </a:rPr>
              <a:t>)</a:t>
            </a:r>
            <a:endParaRPr lang="fr-CA" sz="1600" kern="50" dirty="0">
              <a:effectLst/>
              <a:latin typeface="Times New Roman"/>
              <a:ea typeface="DejaVu Sans"/>
            </a:endParaRPr>
          </a:p>
        </p:txBody>
      </p:sp>
      <p:sp>
        <p:nvSpPr>
          <p:cNvPr id="6" name="Zone de texte 9"/>
          <p:cNvSpPr txBox="1"/>
          <p:nvPr/>
        </p:nvSpPr>
        <p:spPr>
          <a:xfrm>
            <a:off x="5364088" y="2132856"/>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8" name="Zone de texte 11"/>
          <p:cNvSpPr txBox="1"/>
          <p:nvPr/>
        </p:nvSpPr>
        <p:spPr>
          <a:xfrm>
            <a:off x="7236296" y="2276872"/>
            <a:ext cx="1152128"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
        <p:nvSpPr>
          <p:cNvPr id="10" name="Zone de texte 11"/>
          <p:cNvSpPr txBox="1"/>
          <p:nvPr/>
        </p:nvSpPr>
        <p:spPr>
          <a:xfrm>
            <a:off x="3563888" y="3140968"/>
            <a:ext cx="1152128"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Tree>
    <p:extLst>
      <p:ext uri="{BB962C8B-B14F-4D97-AF65-F5344CB8AC3E}">
        <p14:creationId xmlns:p14="http://schemas.microsoft.com/office/powerpoint/2010/main" val="1221912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endParaRPr lang="fr-CA" sz="1400" dirty="0" smtClean="0">
              <a:latin typeface="Arial"/>
              <a:cs typeface="Arial"/>
            </a:endParaRPr>
          </a:p>
          <a:p>
            <a:pPr marL="0" indent="0">
              <a:lnSpc>
                <a:spcPct val="300000"/>
              </a:lnSpc>
              <a:buNone/>
            </a:pPr>
            <a:r>
              <a:rPr lang="fr-CA" sz="1400" dirty="0">
                <a:latin typeface="Times New Roman"/>
                <a:cs typeface="Times New Roman"/>
              </a:rPr>
              <a:t>Le papillon subit plusieurs transformations au cours de sa vie </a:t>
            </a:r>
            <a:r>
              <a:rPr lang="fr-CA" sz="1400" strike="sngStrike" dirty="0">
                <a:latin typeface="Times New Roman"/>
                <a:cs typeface="Times New Roman"/>
              </a:rPr>
              <a:t>avant de parvenir au stade adulte</a:t>
            </a:r>
            <a:r>
              <a:rPr lang="fr-CA" sz="1400" dirty="0">
                <a:latin typeface="Times New Roman"/>
                <a:cs typeface="Times New Roman"/>
              </a:rPr>
              <a:t>. </a:t>
            </a:r>
            <a:r>
              <a:rPr lang="fr-CA" sz="1400" strike="sngStrike" dirty="0">
                <a:latin typeface="Times New Roman"/>
                <a:cs typeface="Times New Roman"/>
              </a:rPr>
              <a:t>Il se transforme</a:t>
            </a:r>
            <a:r>
              <a:rPr lang="fr-CA" sz="1400" dirty="0">
                <a:latin typeface="Times New Roman"/>
                <a:cs typeface="Times New Roman"/>
              </a:rPr>
              <a:t>, passant d’œuf à papillon, </a:t>
            </a:r>
            <a:r>
              <a:rPr lang="fr-CA" sz="1400" strike="sngStrike" dirty="0">
                <a:latin typeface="Times New Roman"/>
                <a:cs typeface="Times New Roman"/>
              </a:rPr>
              <a:t>tout au long de plusieurs stades de développement</a:t>
            </a:r>
            <a:r>
              <a:rPr lang="fr-CA" sz="1400" dirty="0">
                <a:latin typeface="Times New Roman"/>
                <a:cs typeface="Times New Roman"/>
              </a:rPr>
              <a:t>. Sa métamorphose en papillon adulte lui permettra enfin de </a:t>
            </a:r>
            <a:r>
              <a:rPr lang="fr-CA" sz="1400" strike="sngStrike" dirty="0">
                <a:latin typeface="Times New Roman"/>
                <a:cs typeface="Times New Roman"/>
              </a:rPr>
              <a:t>flotter, planer, voleter, voltiger</a:t>
            </a:r>
            <a:r>
              <a:rPr lang="fr-CA" sz="1400" dirty="0">
                <a:latin typeface="Times New Roman"/>
                <a:cs typeface="Times New Roman"/>
              </a:rPr>
              <a:t> </a:t>
            </a:r>
            <a:r>
              <a:rPr lang="fr-CA" sz="1400" strike="sngStrike" dirty="0">
                <a:latin typeface="Times New Roman"/>
                <a:cs typeface="Times New Roman"/>
              </a:rPr>
              <a:t>au gré du vent</a:t>
            </a:r>
            <a:r>
              <a:rPr lang="fr-CA" sz="1400" dirty="0" smtClean="0">
                <a:latin typeface="Times New Roman"/>
                <a:cs typeface="Times New Roman"/>
              </a:rPr>
              <a:t>.</a:t>
            </a:r>
          </a:p>
          <a:p>
            <a:pPr marL="0" indent="0">
              <a:lnSpc>
                <a:spcPct val="300000"/>
              </a:lnSpc>
              <a:buNone/>
            </a:pPr>
            <a:endParaRPr lang="fr-CA" sz="1400" dirty="0" smtClean="0">
              <a:latin typeface="Times New Roman"/>
              <a:cs typeface="Times New Roman"/>
            </a:endParaRPr>
          </a:p>
          <a:p>
            <a:pPr marL="0" indent="0">
              <a:buNone/>
            </a:pPr>
            <a:r>
              <a:rPr lang="fr-CA" sz="1400" b="1" dirty="0">
                <a:latin typeface="Arial"/>
                <a:cs typeface="Arial"/>
              </a:rPr>
              <a:t>RÉSUMÉ</a:t>
            </a:r>
          </a:p>
          <a:p>
            <a:pPr marL="0" indent="0">
              <a:buNone/>
            </a:pPr>
            <a:endParaRPr lang="fr-CA" sz="1400" b="1" dirty="0">
              <a:latin typeface="Arial"/>
              <a:cs typeface="Arial"/>
            </a:endParaRPr>
          </a:p>
          <a:p>
            <a:pPr marL="0" indent="0">
              <a:lnSpc>
                <a:spcPct val="300000"/>
              </a:lnSpc>
              <a:buNone/>
            </a:pPr>
            <a:endParaRPr lang="fr-CA" sz="1400" dirty="0">
              <a:latin typeface="Times New Roman"/>
              <a:cs typeface="Times New Roman"/>
            </a:endParaRPr>
          </a:p>
          <a:p>
            <a:pPr marL="0" indent="0">
              <a:buNone/>
            </a:pPr>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73</a:t>
            </a:fld>
            <a:endParaRPr lang="fr-CA"/>
          </a:p>
        </p:txBody>
      </p:sp>
      <p:sp>
        <p:nvSpPr>
          <p:cNvPr id="5" name="Zone de texte 5"/>
          <p:cNvSpPr txBox="1"/>
          <p:nvPr/>
        </p:nvSpPr>
        <p:spPr>
          <a:xfrm>
            <a:off x="2987824" y="3284984"/>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a:t>
            </a:r>
            <a:r>
              <a:rPr lang="fr-CA" sz="1600" kern="50" dirty="0" smtClean="0">
                <a:effectLst/>
                <a:latin typeface="Times New Roman"/>
                <a:ea typeface="DejaVu Sans"/>
              </a:rPr>
              <a:t>(</a:t>
            </a:r>
            <a:r>
              <a:rPr lang="fr-CA" sz="1600" kern="50" dirty="0" smtClean="0">
                <a:latin typeface="Times New Roman"/>
                <a:ea typeface="DejaVu Sans"/>
              </a:rPr>
              <a:t>voler</a:t>
            </a:r>
            <a:r>
              <a:rPr lang="fr-CA" sz="1600" kern="50" dirty="0" smtClean="0">
                <a:effectLst/>
                <a:latin typeface="Times New Roman"/>
                <a:ea typeface="DejaVu Sans"/>
              </a:rPr>
              <a:t>)</a:t>
            </a:r>
            <a:endParaRPr lang="fr-CA" sz="1600" kern="50" dirty="0">
              <a:effectLst/>
              <a:latin typeface="Times New Roman"/>
              <a:ea typeface="DejaVu Sans"/>
            </a:endParaRPr>
          </a:p>
        </p:txBody>
      </p:sp>
      <p:sp>
        <p:nvSpPr>
          <p:cNvPr id="6" name="Zone de texte 9"/>
          <p:cNvSpPr txBox="1"/>
          <p:nvPr/>
        </p:nvSpPr>
        <p:spPr>
          <a:xfrm>
            <a:off x="5364088" y="2132856"/>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8" name="Zone de texte 11"/>
          <p:cNvSpPr txBox="1"/>
          <p:nvPr/>
        </p:nvSpPr>
        <p:spPr>
          <a:xfrm>
            <a:off x="7380312" y="2132856"/>
            <a:ext cx="1152128"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
        <p:nvSpPr>
          <p:cNvPr id="10" name="Zone de texte 11"/>
          <p:cNvSpPr txBox="1"/>
          <p:nvPr/>
        </p:nvSpPr>
        <p:spPr>
          <a:xfrm>
            <a:off x="3563888" y="2780928"/>
            <a:ext cx="1152128"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Tree>
    <p:extLst>
      <p:ext uri="{BB962C8B-B14F-4D97-AF65-F5344CB8AC3E}">
        <p14:creationId xmlns:p14="http://schemas.microsoft.com/office/powerpoint/2010/main" val="20719655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457200" indent="-457200">
              <a:spcBef>
                <a:spcPts val="0"/>
              </a:spcBef>
              <a:buFont typeface="+mj-lt"/>
              <a:buAutoNum type="alphaLcPeriod"/>
            </a:pPr>
            <a:r>
              <a:rPr lang="fr-CA" sz="2000" dirty="0"/>
              <a:t>Éliminer l’information moins importante</a:t>
            </a:r>
          </a:p>
          <a:p>
            <a:pPr marL="457200" indent="-457200">
              <a:spcBef>
                <a:spcPts val="0"/>
              </a:spcBef>
              <a:buFont typeface="+mj-lt"/>
              <a:buAutoNum type="alphaLcPeriod"/>
            </a:pPr>
            <a:r>
              <a:rPr lang="fr-CA" sz="2000" dirty="0"/>
              <a:t>Éliminer l’information en </a:t>
            </a:r>
            <a:r>
              <a:rPr lang="fr-CA" sz="2000" dirty="0" smtClean="0"/>
              <a:t>double</a:t>
            </a:r>
          </a:p>
          <a:p>
            <a:pPr marL="457200" lvl="1" indent="-457200">
              <a:spcBef>
                <a:spcPts val="0"/>
              </a:spcBef>
              <a:buFont typeface="+mj-lt"/>
              <a:buAutoNum type="alphaLcPeriod" startAt="3"/>
            </a:pPr>
            <a:r>
              <a:rPr lang="fr-CA" sz="2000" dirty="0"/>
              <a:t>Regrouper une liste d’éléments sous un mot plus </a:t>
            </a:r>
            <a:r>
              <a:rPr lang="fr-CA" sz="2000" dirty="0" smtClean="0"/>
              <a:t>général</a:t>
            </a:r>
          </a:p>
          <a:p>
            <a:pPr marL="0" indent="0">
              <a:spcBef>
                <a:spcPts val="0"/>
              </a:spcBef>
              <a:buNone/>
            </a:pPr>
            <a:endParaRPr lang="fr-CA" dirty="0" smtClean="0"/>
          </a:p>
          <a:p>
            <a:endParaRPr lang="fr-CA" sz="1400" dirty="0" smtClean="0">
              <a:latin typeface="Arial"/>
              <a:cs typeface="Arial"/>
            </a:endParaRPr>
          </a:p>
          <a:p>
            <a:pPr marL="0" indent="0">
              <a:lnSpc>
                <a:spcPct val="300000"/>
              </a:lnSpc>
              <a:buNone/>
            </a:pPr>
            <a:r>
              <a:rPr lang="fr-CA" sz="1400" dirty="0">
                <a:latin typeface="Times New Roman"/>
                <a:cs typeface="Times New Roman"/>
              </a:rPr>
              <a:t>Le papillon subit plusieurs transformations au cours de sa vie </a:t>
            </a:r>
            <a:r>
              <a:rPr lang="fr-CA" sz="1400" strike="sngStrike" dirty="0">
                <a:latin typeface="Times New Roman"/>
                <a:cs typeface="Times New Roman"/>
              </a:rPr>
              <a:t>avant de parvenir au stade adulte</a:t>
            </a:r>
            <a:r>
              <a:rPr lang="fr-CA" sz="1400" dirty="0">
                <a:latin typeface="Times New Roman"/>
                <a:cs typeface="Times New Roman"/>
              </a:rPr>
              <a:t>. </a:t>
            </a:r>
            <a:r>
              <a:rPr lang="fr-CA" sz="1400" strike="sngStrike" dirty="0">
                <a:latin typeface="Times New Roman"/>
                <a:cs typeface="Times New Roman"/>
              </a:rPr>
              <a:t>Il se transforme</a:t>
            </a:r>
            <a:r>
              <a:rPr lang="fr-CA" sz="1400" dirty="0">
                <a:latin typeface="Times New Roman"/>
                <a:cs typeface="Times New Roman"/>
              </a:rPr>
              <a:t>, passant d’œuf à papillon, </a:t>
            </a:r>
            <a:r>
              <a:rPr lang="fr-CA" sz="1400" strike="sngStrike" dirty="0">
                <a:latin typeface="Times New Roman"/>
                <a:cs typeface="Times New Roman"/>
              </a:rPr>
              <a:t>tout au long de plusieurs stades de développement</a:t>
            </a:r>
            <a:r>
              <a:rPr lang="fr-CA" sz="1400" dirty="0">
                <a:latin typeface="Times New Roman"/>
                <a:cs typeface="Times New Roman"/>
              </a:rPr>
              <a:t>. Sa métamorphose en papillon adulte lui permettra enfin de </a:t>
            </a:r>
            <a:r>
              <a:rPr lang="fr-CA" sz="1400" strike="sngStrike" dirty="0">
                <a:latin typeface="Times New Roman"/>
                <a:cs typeface="Times New Roman"/>
              </a:rPr>
              <a:t>flotter, planer, voleter, voltiger</a:t>
            </a:r>
            <a:r>
              <a:rPr lang="fr-CA" sz="1400" dirty="0">
                <a:latin typeface="Times New Roman"/>
                <a:cs typeface="Times New Roman"/>
              </a:rPr>
              <a:t> </a:t>
            </a:r>
            <a:r>
              <a:rPr lang="fr-CA" sz="1400" strike="sngStrike" dirty="0">
                <a:latin typeface="Times New Roman"/>
                <a:cs typeface="Times New Roman"/>
              </a:rPr>
              <a:t>au gré du vent</a:t>
            </a:r>
            <a:r>
              <a:rPr lang="fr-CA" sz="1400" dirty="0" smtClean="0">
                <a:latin typeface="Times New Roman"/>
                <a:cs typeface="Times New Roman"/>
              </a:rPr>
              <a:t>.</a:t>
            </a:r>
          </a:p>
          <a:p>
            <a:pPr marL="0" indent="0">
              <a:lnSpc>
                <a:spcPct val="300000"/>
              </a:lnSpc>
              <a:buNone/>
            </a:pPr>
            <a:endParaRPr lang="fr-CA" sz="1400" dirty="0" smtClean="0">
              <a:latin typeface="Times New Roman"/>
              <a:cs typeface="Times New Roman"/>
            </a:endParaRPr>
          </a:p>
          <a:p>
            <a:pPr marL="0" indent="0">
              <a:buNone/>
            </a:pPr>
            <a:r>
              <a:rPr lang="fr-CA" sz="1400" b="1" dirty="0">
                <a:latin typeface="Arial"/>
                <a:cs typeface="Arial"/>
              </a:rPr>
              <a:t>RÉSUMÉ</a:t>
            </a:r>
          </a:p>
          <a:p>
            <a:pPr marL="0" indent="0">
              <a:buNone/>
            </a:pPr>
            <a:endParaRPr lang="fr-CA" sz="1400" b="1" dirty="0">
              <a:latin typeface="Arial"/>
              <a:cs typeface="Arial"/>
            </a:endParaRPr>
          </a:p>
          <a:p>
            <a:pPr marL="0" indent="0">
              <a:lnSpc>
                <a:spcPct val="200000"/>
              </a:lnSpc>
              <a:buNone/>
            </a:pPr>
            <a:r>
              <a:rPr lang="fr-CA" sz="1400" dirty="0">
                <a:latin typeface="Times New Roman"/>
                <a:cs typeface="Times New Roman"/>
              </a:rPr>
              <a:t>Le papillon subit plusieurs transformations au cours de sa vie, passant d’œuf à papillon. Sa métamorphose en papillon adulte lui permettra enfin de voler.</a:t>
            </a:r>
          </a:p>
          <a:p>
            <a:pPr marL="0" indent="0">
              <a:lnSpc>
                <a:spcPct val="300000"/>
              </a:lnSpc>
              <a:buNone/>
            </a:pPr>
            <a:endParaRPr lang="fr-CA" sz="1400" dirty="0">
              <a:latin typeface="Times New Roman"/>
              <a:cs typeface="Times New Roman"/>
            </a:endParaRPr>
          </a:p>
          <a:p>
            <a:pPr marL="0" indent="0">
              <a:buNone/>
            </a:pPr>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74</a:t>
            </a:fld>
            <a:endParaRPr lang="fr-CA"/>
          </a:p>
        </p:txBody>
      </p:sp>
      <p:sp>
        <p:nvSpPr>
          <p:cNvPr id="5" name="Zone de texte 5"/>
          <p:cNvSpPr txBox="1"/>
          <p:nvPr/>
        </p:nvSpPr>
        <p:spPr>
          <a:xfrm>
            <a:off x="2987824" y="3284984"/>
            <a:ext cx="2232248" cy="432048"/>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0"/>
              </a:spcAft>
            </a:pPr>
            <a:r>
              <a:rPr lang="fr-CA" sz="1600" i="1" kern="50" dirty="0">
                <a:effectLst/>
                <a:latin typeface="Times New Roman"/>
                <a:ea typeface="DejaVu Sans"/>
              </a:rPr>
              <a:t>regrouper sous mot général</a:t>
            </a:r>
            <a:r>
              <a:rPr lang="fr-CA" sz="1600" kern="50" dirty="0">
                <a:effectLst/>
                <a:latin typeface="Times New Roman"/>
                <a:ea typeface="DejaVu Sans"/>
              </a:rPr>
              <a:t> </a:t>
            </a:r>
            <a:r>
              <a:rPr lang="fr-CA" sz="1600" kern="50" dirty="0" smtClean="0">
                <a:effectLst/>
                <a:latin typeface="Times New Roman"/>
                <a:ea typeface="DejaVu Sans"/>
              </a:rPr>
              <a:t>(</a:t>
            </a:r>
            <a:r>
              <a:rPr lang="fr-CA" sz="1600" kern="50" dirty="0" smtClean="0">
                <a:latin typeface="Times New Roman"/>
                <a:ea typeface="DejaVu Sans"/>
              </a:rPr>
              <a:t>voler</a:t>
            </a:r>
            <a:r>
              <a:rPr lang="fr-CA" sz="1600" kern="50" dirty="0" smtClean="0">
                <a:effectLst/>
                <a:latin typeface="Times New Roman"/>
                <a:ea typeface="DejaVu Sans"/>
              </a:rPr>
              <a:t>)</a:t>
            </a:r>
            <a:endParaRPr lang="fr-CA" sz="1600" kern="50" dirty="0">
              <a:effectLst/>
              <a:latin typeface="Times New Roman"/>
              <a:ea typeface="DejaVu Sans"/>
            </a:endParaRPr>
          </a:p>
        </p:txBody>
      </p:sp>
      <p:sp>
        <p:nvSpPr>
          <p:cNvPr id="6" name="Zone de texte 9"/>
          <p:cNvSpPr txBox="1"/>
          <p:nvPr/>
        </p:nvSpPr>
        <p:spPr>
          <a:xfrm>
            <a:off x="5364088" y="2132856"/>
            <a:ext cx="1224136" cy="49276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moins important</a:t>
            </a:r>
            <a:endParaRPr lang="fr-CA" sz="1600" kern="50" dirty="0">
              <a:effectLst/>
              <a:latin typeface="Times New Roman"/>
              <a:ea typeface="DejaVu Sans"/>
            </a:endParaRPr>
          </a:p>
        </p:txBody>
      </p:sp>
      <p:sp>
        <p:nvSpPr>
          <p:cNvPr id="8" name="Zone de texte 11"/>
          <p:cNvSpPr txBox="1"/>
          <p:nvPr/>
        </p:nvSpPr>
        <p:spPr>
          <a:xfrm>
            <a:off x="7380312" y="2132856"/>
            <a:ext cx="1152128"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
        <p:nvSpPr>
          <p:cNvPr id="10" name="Zone de texte 11"/>
          <p:cNvSpPr txBox="1"/>
          <p:nvPr/>
        </p:nvSpPr>
        <p:spPr>
          <a:xfrm>
            <a:off x="3563888" y="2780928"/>
            <a:ext cx="1152128" cy="457200"/>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i="1" kern="50" dirty="0">
                <a:effectLst/>
                <a:latin typeface="Times New Roman"/>
                <a:ea typeface="DejaVu Sans"/>
              </a:rPr>
              <a:t>en </a:t>
            </a:r>
            <a:r>
              <a:rPr lang="fr-CA" sz="1600" i="1" kern="50" dirty="0" smtClean="0">
                <a:effectLst/>
                <a:latin typeface="Times New Roman"/>
                <a:ea typeface="DejaVu Sans"/>
              </a:rPr>
              <a:t>double</a:t>
            </a:r>
            <a:endParaRPr lang="fr-CA" sz="1600" kern="50" dirty="0">
              <a:effectLst/>
              <a:latin typeface="Times New Roman"/>
              <a:ea typeface="DejaVu Sans"/>
            </a:endParaRPr>
          </a:p>
        </p:txBody>
      </p:sp>
    </p:spTree>
    <p:extLst>
      <p:ext uri="{BB962C8B-B14F-4D97-AF65-F5344CB8AC3E}">
        <p14:creationId xmlns:p14="http://schemas.microsoft.com/office/powerpoint/2010/main" val="21539437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75</a:t>
            </a:fld>
            <a:endParaRPr lang="fr-CA"/>
          </a:p>
        </p:txBody>
      </p:sp>
      <p:sp>
        <p:nvSpPr>
          <p:cNvPr id="10" name="Rectangle 9"/>
          <p:cNvSpPr/>
          <p:nvPr/>
        </p:nvSpPr>
        <p:spPr>
          <a:xfrm>
            <a:off x="251520" y="272544"/>
            <a:ext cx="8568952" cy="6124754"/>
          </a:xfrm>
          <a:prstGeom prst="rect">
            <a:avLst/>
          </a:prstGeom>
        </p:spPr>
        <p:txBody>
          <a:bodyPr wrap="square">
            <a:spAutoFit/>
          </a:bodyPr>
          <a:lstStyle/>
          <a:p>
            <a:endParaRPr lang="fr-FR" sz="1500" dirty="0" smtClean="0">
              <a:latin typeface="Times New Roman"/>
              <a:cs typeface="Times New Roman"/>
            </a:endParaRPr>
          </a:p>
          <a:p>
            <a:endParaRPr lang="fr-FR" sz="1500" dirty="0">
              <a:latin typeface="Times New Roman"/>
              <a:cs typeface="Times New Roman"/>
            </a:endParaRPr>
          </a:p>
          <a:p>
            <a:endParaRPr lang="fr-FR" sz="1600" b="1" dirty="0" smtClean="0">
              <a:latin typeface="Arial"/>
              <a:cs typeface="Arial"/>
            </a:endParaRPr>
          </a:p>
          <a:p>
            <a:r>
              <a:rPr lang="fr-FR" sz="1600" b="1" dirty="0" smtClean="0">
                <a:latin typeface="Arial"/>
                <a:cs typeface="Arial"/>
              </a:rPr>
              <a:t>Les stades de développement du papillon</a:t>
            </a:r>
          </a:p>
          <a:p>
            <a:endParaRPr lang="fr-FR" sz="1500" dirty="0">
              <a:latin typeface="Times New Roman"/>
              <a:cs typeface="Times New Roman"/>
            </a:endParaRPr>
          </a:p>
          <a:p>
            <a:r>
              <a:rPr lang="fr-FR" sz="1500" dirty="0">
                <a:latin typeface="Times New Roman"/>
                <a:cs typeface="Times New Roman"/>
              </a:rPr>
              <a:t>Le papillon traverse successivement plusieurs stades au cours de son développement : œuf, chenille, chrysalide et enfin papillon adulte</a:t>
            </a:r>
            <a:r>
              <a:rPr lang="fr-FR" sz="1500" dirty="0" smtClean="0">
                <a:latin typeface="Times New Roman"/>
                <a:cs typeface="Times New Roman"/>
              </a:rPr>
              <a:t>.</a:t>
            </a:r>
          </a:p>
          <a:p>
            <a:endParaRPr lang="fr-FR" sz="1500" dirty="0" smtClean="0">
              <a:latin typeface="Times New Roman"/>
              <a:cs typeface="Times New Roman"/>
            </a:endParaRPr>
          </a:p>
          <a:p>
            <a:r>
              <a:rPr lang="fr-FR" sz="1500" b="1" dirty="0" smtClean="0">
                <a:latin typeface="Times New Roman"/>
                <a:cs typeface="Times New Roman"/>
              </a:rPr>
              <a:t>L’</a:t>
            </a:r>
            <a:r>
              <a:rPr lang="fr-FR" sz="1500" b="1" dirty="0" err="1" smtClean="0">
                <a:latin typeface="Times New Roman"/>
                <a:cs typeface="Times New Roman"/>
              </a:rPr>
              <a:t>oeuf</a:t>
            </a:r>
            <a:endParaRPr lang="fr-FR" sz="1500" b="1" dirty="0">
              <a:latin typeface="Times New Roman"/>
              <a:cs typeface="Times New Roman"/>
            </a:endParaRPr>
          </a:p>
          <a:p>
            <a:r>
              <a:rPr lang="fr-FR" sz="1500" dirty="0">
                <a:latin typeface="Times New Roman"/>
                <a:cs typeface="Times New Roman"/>
              </a:rPr>
              <a:t>Au tout début, le papillon est un œuf minuscule. La femelle papillon attache les œufs aux plantes qui serviront à nourrir la future chenille</a:t>
            </a:r>
            <a:r>
              <a:rPr lang="fr-FR" sz="1500" dirty="0" smtClean="0">
                <a:latin typeface="Times New Roman"/>
                <a:cs typeface="Times New Roman"/>
              </a:rPr>
              <a:t>.</a:t>
            </a:r>
          </a:p>
          <a:p>
            <a:endParaRPr lang="fr-FR" sz="1500" dirty="0" smtClean="0">
              <a:latin typeface="Times New Roman"/>
              <a:cs typeface="Times New Roman"/>
            </a:endParaRPr>
          </a:p>
          <a:p>
            <a:r>
              <a:rPr lang="fr-FR" sz="1500" b="1" dirty="0" smtClean="0">
                <a:latin typeface="Times New Roman"/>
                <a:cs typeface="Times New Roman"/>
              </a:rPr>
              <a:t>La chenille</a:t>
            </a:r>
            <a:endParaRPr lang="fr-FR" sz="1500" b="1" dirty="0">
              <a:latin typeface="Times New Roman"/>
              <a:cs typeface="Times New Roman"/>
            </a:endParaRPr>
          </a:p>
          <a:p>
            <a:r>
              <a:rPr lang="fr-FR" sz="1500" dirty="0">
                <a:latin typeface="Times New Roman"/>
                <a:cs typeface="Times New Roman"/>
              </a:rPr>
              <a:t>Après quelques jours, des larves, appelées chenilles, sortent des œufs. La principale activité de la chenille consiste à manger afin d’obtenir beaucoup d’énergie pour son développement. Après quelques semaines, une fois que la chenille s’est bien nourrie et a suffisamment grossi, elle est prête à subir une autre transformation</a:t>
            </a:r>
            <a:r>
              <a:rPr lang="fr-FR" sz="1500" dirty="0" smtClean="0">
                <a:latin typeface="Times New Roman"/>
                <a:cs typeface="Times New Roman"/>
              </a:rPr>
              <a:t>.</a:t>
            </a:r>
          </a:p>
          <a:p>
            <a:endParaRPr lang="fr-FR" sz="1500" dirty="0" smtClean="0">
              <a:latin typeface="Times New Roman"/>
              <a:cs typeface="Times New Roman"/>
            </a:endParaRPr>
          </a:p>
          <a:p>
            <a:r>
              <a:rPr lang="fr-FR" sz="1500" b="1" dirty="0" smtClean="0">
                <a:latin typeface="Times New Roman"/>
                <a:cs typeface="Times New Roman"/>
              </a:rPr>
              <a:t>La chrysalide</a:t>
            </a:r>
            <a:endParaRPr lang="fr-FR" sz="1500" b="1" dirty="0">
              <a:latin typeface="Times New Roman"/>
              <a:cs typeface="Times New Roman"/>
            </a:endParaRPr>
          </a:p>
          <a:p>
            <a:r>
              <a:rPr lang="fr-FR" sz="1500" dirty="0">
                <a:latin typeface="Times New Roman"/>
                <a:cs typeface="Times New Roman"/>
              </a:rPr>
              <a:t>Au stade de chrysalide, la chenille mue et demeure dans cette couche de peau, qui lui sert d’abri durant sa transformation en papillon adulte. Après quelques semaines, les tissus de la chenille sont décomposés et les structures de l’insecte adulte sont formées. </a:t>
            </a:r>
            <a:endParaRPr lang="fr-FR" sz="1500" dirty="0" smtClean="0">
              <a:latin typeface="Times New Roman"/>
              <a:cs typeface="Times New Roman"/>
            </a:endParaRPr>
          </a:p>
          <a:p>
            <a:endParaRPr lang="fr-FR" sz="1500" dirty="0" smtClean="0">
              <a:latin typeface="Times New Roman"/>
              <a:cs typeface="Times New Roman"/>
            </a:endParaRPr>
          </a:p>
          <a:p>
            <a:r>
              <a:rPr lang="fr-FR" sz="1500" b="1" dirty="0" smtClean="0">
                <a:latin typeface="Times New Roman"/>
                <a:cs typeface="Times New Roman"/>
              </a:rPr>
              <a:t>Le papillon adulte</a:t>
            </a:r>
            <a:endParaRPr lang="fr-FR" sz="1500" b="1" dirty="0">
              <a:latin typeface="Times New Roman"/>
              <a:cs typeface="Times New Roman"/>
            </a:endParaRPr>
          </a:p>
          <a:p>
            <a:r>
              <a:rPr lang="fr-FR" sz="1500" dirty="0">
                <a:latin typeface="Times New Roman"/>
                <a:cs typeface="Times New Roman"/>
              </a:rPr>
              <a:t>Une fois que le papillon adulte est prêt, il sort de la chrysalide et fait sécher ses ailes qui sont encore molles. Une fois ses ailes sèches, le papillon peut enfin s’envoler</a:t>
            </a:r>
            <a:r>
              <a:rPr lang="fr-FR" sz="1500" dirty="0" smtClean="0">
                <a:latin typeface="Times New Roman"/>
                <a:cs typeface="Times New Roman"/>
              </a:rPr>
              <a:t>.</a:t>
            </a:r>
          </a:p>
        </p:txBody>
      </p:sp>
      <p:pic>
        <p:nvPicPr>
          <p:cNvPr id="11" name="Image 10"/>
          <p:cNvPicPr/>
          <p:nvPr/>
        </p:nvPicPr>
        <p:blipFill>
          <a:blip r:embed="rId2" cstate="print">
            <a:extLst>
              <a:ext uri="{28A0092B-C50C-407E-A947-70E740481C1C}">
                <a14:useLocalDpi xmlns:a14="http://schemas.microsoft.com/office/drawing/2010/main" val="0"/>
              </a:ext>
            </a:extLst>
          </a:blip>
          <a:stretch>
            <a:fillRect/>
          </a:stretch>
        </p:blipFill>
        <p:spPr>
          <a:xfrm rot="10800000">
            <a:off x="395536" y="260648"/>
            <a:ext cx="810890" cy="648072"/>
          </a:xfrm>
          <a:prstGeom prst="rect">
            <a:avLst/>
          </a:prstGeom>
        </p:spPr>
      </p:pic>
    </p:spTree>
    <p:extLst>
      <p:ext uri="{BB962C8B-B14F-4D97-AF65-F5344CB8AC3E}">
        <p14:creationId xmlns:p14="http://schemas.microsoft.com/office/powerpoint/2010/main" val="2513263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76</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611560" y="692696"/>
            <a:ext cx="8064896" cy="3384376"/>
          </a:xfrm>
          <a:prstGeom prst="rect">
            <a:avLst/>
          </a:prstGeom>
        </p:spPr>
      </p:pic>
    </p:spTree>
    <p:extLst>
      <p:ext uri="{BB962C8B-B14F-4D97-AF65-F5344CB8AC3E}">
        <p14:creationId xmlns:p14="http://schemas.microsoft.com/office/powerpoint/2010/main" val="2513263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77</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611560" y="692696"/>
            <a:ext cx="8064896" cy="3384376"/>
          </a:xfrm>
          <a:prstGeom prst="rect">
            <a:avLst/>
          </a:prstGeom>
        </p:spPr>
      </p:pic>
      <p:sp>
        <p:nvSpPr>
          <p:cNvPr id="2" name="Rectangle 1"/>
          <p:cNvSpPr/>
          <p:nvPr/>
        </p:nvSpPr>
        <p:spPr>
          <a:xfrm>
            <a:off x="179512" y="2996952"/>
            <a:ext cx="8712968" cy="1872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ZoneTexte 2"/>
          <p:cNvSpPr txBox="1"/>
          <p:nvPr/>
        </p:nvSpPr>
        <p:spPr>
          <a:xfrm>
            <a:off x="467544" y="3933056"/>
            <a:ext cx="7848872" cy="646331"/>
          </a:xfrm>
          <a:prstGeom prst="rect">
            <a:avLst/>
          </a:prstGeom>
          <a:noFill/>
        </p:spPr>
        <p:txBody>
          <a:bodyPr wrap="square" rtlCol="0">
            <a:spAutoFit/>
          </a:bodyPr>
          <a:lstStyle/>
          <a:p>
            <a:r>
              <a:rPr lang="fr-CA" b="1" dirty="0" smtClean="0">
                <a:latin typeface="Arial"/>
                <a:cs typeface="Arial"/>
              </a:rPr>
              <a:t>IDÉE PRINCIPALE :</a:t>
            </a:r>
            <a:endParaRPr lang="fr-CA" b="1" dirty="0">
              <a:latin typeface="Arial"/>
              <a:cs typeface="Arial"/>
            </a:endParaRPr>
          </a:p>
          <a:p>
            <a:endParaRPr lang="fr-CA" b="1" dirty="0">
              <a:latin typeface="Arial"/>
              <a:cs typeface="Arial"/>
            </a:endParaRPr>
          </a:p>
        </p:txBody>
      </p:sp>
    </p:spTree>
    <p:extLst>
      <p:ext uri="{BB962C8B-B14F-4D97-AF65-F5344CB8AC3E}">
        <p14:creationId xmlns:p14="http://schemas.microsoft.com/office/powerpoint/2010/main" val="3760407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78</a:t>
            </a:fld>
            <a:endParaRPr lang="fr-CA"/>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611560" y="692696"/>
            <a:ext cx="8064896" cy="3384376"/>
          </a:xfrm>
          <a:prstGeom prst="rect">
            <a:avLst/>
          </a:prstGeom>
        </p:spPr>
      </p:pic>
      <p:sp>
        <p:nvSpPr>
          <p:cNvPr id="2" name="Rectangle 1"/>
          <p:cNvSpPr/>
          <p:nvPr/>
        </p:nvSpPr>
        <p:spPr>
          <a:xfrm>
            <a:off x="179512" y="2996952"/>
            <a:ext cx="8712968" cy="1872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ZoneTexte 2"/>
          <p:cNvSpPr txBox="1"/>
          <p:nvPr/>
        </p:nvSpPr>
        <p:spPr>
          <a:xfrm>
            <a:off x="467544" y="3933056"/>
            <a:ext cx="7848872" cy="1319336"/>
          </a:xfrm>
          <a:prstGeom prst="rect">
            <a:avLst/>
          </a:prstGeom>
          <a:noFill/>
        </p:spPr>
        <p:txBody>
          <a:bodyPr wrap="square" rtlCol="0">
            <a:spAutoFit/>
          </a:bodyPr>
          <a:lstStyle/>
          <a:p>
            <a:r>
              <a:rPr lang="fr-CA" b="1" dirty="0" smtClean="0">
                <a:latin typeface="Arial"/>
                <a:cs typeface="Arial"/>
              </a:rPr>
              <a:t>IDÉE PRINCIPALE :</a:t>
            </a:r>
            <a:endParaRPr lang="fr-CA" b="1" dirty="0">
              <a:latin typeface="Arial"/>
              <a:cs typeface="Arial"/>
            </a:endParaRPr>
          </a:p>
          <a:p>
            <a:endParaRPr lang="fr-CA" b="1" dirty="0">
              <a:latin typeface="Arial"/>
              <a:cs typeface="Arial"/>
            </a:endParaRPr>
          </a:p>
          <a:p>
            <a:pPr>
              <a:lnSpc>
                <a:spcPct val="140000"/>
              </a:lnSpc>
            </a:pPr>
            <a:r>
              <a:rPr lang="fr-CA" sz="1600" dirty="0">
                <a:latin typeface="Times New Roman"/>
                <a:cs typeface="Times New Roman"/>
              </a:rPr>
              <a:t>Le papillon traverse successivement plusieurs stades au cours de son développement </a:t>
            </a:r>
            <a:r>
              <a:rPr lang="fr-CA" sz="1600" dirty="0" smtClean="0">
                <a:latin typeface="Times New Roman"/>
                <a:cs typeface="Times New Roman"/>
              </a:rPr>
              <a:t>:</a:t>
            </a:r>
          </a:p>
          <a:p>
            <a:pPr>
              <a:lnSpc>
                <a:spcPct val="140000"/>
              </a:lnSpc>
            </a:pPr>
            <a:r>
              <a:rPr lang="fr-CA" sz="1600" dirty="0" smtClean="0">
                <a:latin typeface="Times New Roman"/>
                <a:cs typeface="Times New Roman"/>
              </a:rPr>
              <a:t> œuf</a:t>
            </a:r>
            <a:r>
              <a:rPr lang="fr-CA" sz="1600" dirty="0">
                <a:latin typeface="Times New Roman"/>
                <a:cs typeface="Times New Roman"/>
              </a:rPr>
              <a:t>, chenille, chrysalide et papillon adulte.</a:t>
            </a:r>
          </a:p>
        </p:txBody>
      </p:sp>
    </p:spTree>
    <p:extLst>
      <p:ext uri="{BB962C8B-B14F-4D97-AF65-F5344CB8AC3E}">
        <p14:creationId xmlns:p14="http://schemas.microsoft.com/office/powerpoint/2010/main" val="16717174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79</a:t>
            </a:fld>
            <a:endParaRPr lang="fr-CA"/>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899592" y="692696"/>
            <a:ext cx="7056784" cy="2592288"/>
          </a:xfrm>
          <a:prstGeom prst="rect">
            <a:avLst/>
          </a:prstGeom>
        </p:spPr>
      </p:pic>
      <p:sp>
        <p:nvSpPr>
          <p:cNvPr id="3" name="ZoneTexte 2"/>
          <p:cNvSpPr txBox="1"/>
          <p:nvPr/>
        </p:nvSpPr>
        <p:spPr>
          <a:xfrm>
            <a:off x="467544" y="3933056"/>
            <a:ext cx="7848872" cy="646331"/>
          </a:xfrm>
          <a:prstGeom prst="rect">
            <a:avLst/>
          </a:prstGeom>
          <a:noFill/>
        </p:spPr>
        <p:txBody>
          <a:bodyPr wrap="square" rtlCol="0">
            <a:spAutoFit/>
          </a:bodyPr>
          <a:lstStyle/>
          <a:p>
            <a:r>
              <a:rPr lang="fr-CA" b="1" dirty="0" smtClean="0">
                <a:latin typeface="Arial"/>
                <a:cs typeface="Arial"/>
              </a:rPr>
              <a:t>RÉSUMÉ : </a:t>
            </a:r>
            <a:endParaRPr lang="fr-CA" b="1" dirty="0">
              <a:latin typeface="Arial"/>
              <a:cs typeface="Arial"/>
            </a:endParaRPr>
          </a:p>
          <a:p>
            <a:endParaRPr lang="fr-CA" b="1" dirty="0">
              <a:latin typeface="Arial"/>
              <a:cs typeface="Arial"/>
            </a:endParaRPr>
          </a:p>
        </p:txBody>
      </p:sp>
    </p:spTree>
    <p:extLst>
      <p:ext uri="{BB962C8B-B14F-4D97-AF65-F5344CB8AC3E}">
        <p14:creationId xmlns:p14="http://schemas.microsoft.com/office/powerpoint/2010/main" val="60117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mtClean="0"/>
              <a:t>Comment faire </a:t>
            </a:r>
            <a:br>
              <a:rPr lang="fr-CA" smtClean="0"/>
            </a:br>
            <a:r>
              <a:rPr lang="fr-CA" smtClean="0"/>
              <a:t>une lecture approfondie</a:t>
            </a:r>
            <a:endParaRPr lang="fr-CA" dirty="0"/>
          </a:p>
        </p:txBody>
      </p:sp>
      <p:sp>
        <p:nvSpPr>
          <p:cNvPr id="3" name="Espace réservé du contenu 2"/>
          <p:cNvSpPr>
            <a:spLocks noGrp="1"/>
          </p:cNvSpPr>
          <p:nvPr>
            <p:ph idx="1"/>
          </p:nvPr>
        </p:nvSpPr>
        <p:spPr>
          <a:xfrm>
            <a:off x="662880" y="1600200"/>
            <a:ext cx="8229600" cy="4525963"/>
          </a:xfrm>
        </p:spPr>
        <p:txBody>
          <a:bodyPr/>
          <a:lstStyle/>
          <a:p>
            <a:pPr lvl="1"/>
            <a:r>
              <a:rPr lang="fr-CA" dirty="0" smtClean="0"/>
              <a:t>Surligner les idées, mots, passages importants</a:t>
            </a:r>
          </a:p>
          <a:p>
            <a:pPr lvl="2"/>
            <a:r>
              <a:rPr lang="fr-CA" dirty="0" smtClean="0"/>
              <a:t>Le sujet de chaque paragraphe</a:t>
            </a:r>
          </a:p>
          <a:p>
            <a:pPr lvl="2"/>
            <a:r>
              <a:rPr lang="fr-CA" dirty="0" smtClean="0"/>
              <a:t>Les concepts fondamentaux, exemples, faits, chiffres, dates</a:t>
            </a:r>
          </a:p>
          <a:p>
            <a:pPr lvl="2"/>
            <a:r>
              <a:rPr lang="fr-CA" dirty="0" smtClean="0"/>
              <a:t>Maximum de 10-15 % du texte</a:t>
            </a:r>
          </a:p>
          <a:p>
            <a:pPr lvl="1"/>
            <a:r>
              <a:rPr lang="fr-CA" dirty="0"/>
              <a:t>Donner un titre aux </a:t>
            </a:r>
            <a:r>
              <a:rPr lang="fr-CA" dirty="0" smtClean="0"/>
              <a:t>paragraphes</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8</a:t>
            </a:fld>
            <a:endParaRPr lang="fr-CA"/>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395536" y="3645024"/>
            <a:ext cx="720080" cy="864096"/>
          </a:xfrm>
          <a:prstGeom prst="rect">
            <a:avLst/>
          </a:prstGeom>
        </p:spPr>
      </p:pic>
      <p:pic>
        <p:nvPicPr>
          <p:cNvPr id="7" name="Image 6"/>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95536" y="1556792"/>
            <a:ext cx="734315" cy="648072"/>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80</a:t>
            </a:fld>
            <a:endParaRPr lang="fr-CA"/>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899592" y="692696"/>
            <a:ext cx="7056784" cy="2592288"/>
          </a:xfrm>
          <a:prstGeom prst="rect">
            <a:avLst/>
          </a:prstGeom>
        </p:spPr>
      </p:pic>
      <p:sp>
        <p:nvSpPr>
          <p:cNvPr id="3" name="ZoneTexte 2"/>
          <p:cNvSpPr txBox="1"/>
          <p:nvPr/>
        </p:nvSpPr>
        <p:spPr>
          <a:xfrm>
            <a:off x="467544" y="3933056"/>
            <a:ext cx="7848872" cy="2698174"/>
          </a:xfrm>
          <a:prstGeom prst="rect">
            <a:avLst/>
          </a:prstGeom>
          <a:noFill/>
        </p:spPr>
        <p:txBody>
          <a:bodyPr wrap="square" rtlCol="0">
            <a:spAutoFit/>
          </a:bodyPr>
          <a:lstStyle/>
          <a:p>
            <a:r>
              <a:rPr lang="fr-CA" b="1" dirty="0" smtClean="0">
                <a:latin typeface="Arial"/>
                <a:cs typeface="Arial"/>
              </a:rPr>
              <a:t>RÉSUMÉ : </a:t>
            </a:r>
            <a:endParaRPr lang="fr-CA" b="1" dirty="0">
              <a:latin typeface="Arial"/>
              <a:cs typeface="Arial"/>
            </a:endParaRPr>
          </a:p>
          <a:p>
            <a:endParaRPr lang="fr-CA" b="1" dirty="0">
              <a:latin typeface="Arial"/>
              <a:cs typeface="Arial"/>
            </a:endParaRPr>
          </a:p>
          <a:p>
            <a:pPr>
              <a:lnSpc>
                <a:spcPct val="140000"/>
              </a:lnSpc>
            </a:pPr>
            <a:r>
              <a:rPr lang="fr-CA" sz="1600" dirty="0">
                <a:latin typeface="Times New Roman"/>
                <a:cs typeface="Times New Roman"/>
              </a:rPr>
              <a:t>Le papillon traverse successivement plusieurs stades au cours de son développement : œuf, chenille, chrysalide et papillon adulte. Au premier stade, le papillon est un œuf attaché aux plantes qui serviront à nourrir la chenille. Au deuxième stade, la chenille sort de l’œuf et mange afin d’obtenir de l’énergie pour son développement. Au troisième stade, la chenille s’enferme dans la chrysalide qui lui sert d’abri durant sa transformation. Finalement, au quatrième stade, le papillon adulte sort de la chrysalide, fait sécher ses ailes et s’envole. </a:t>
            </a:r>
          </a:p>
        </p:txBody>
      </p:sp>
    </p:spTree>
    <p:extLst>
      <p:ext uri="{BB962C8B-B14F-4D97-AF65-F5344CB8AC3E}">
        <p14:creationId xmlns:p14="http://schemas.microsoft.com/office/powerpoint/2010/main" val="1744461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81</a:t>
            </a:fld>
            <a:endParaRPr lang="fr-CA"/>
          </a:p>
        </p:txBody>
      </p:sp>
      <p:sp>
        <p:nvSpPr>
          <p:cNvPr id="10" name="Rectangle 9"/>
          <p:cNvSpPr/>
          <p:nvPr/>
        </p:nvSpPr>
        <p:spPr>
          <a:xfrm>
            <a:off x="251520" y="272544"/>
            <a:ext cx="8568952" cy="3654847"/>
          </a:xfrm>
          <a:prstGeom prst="rect">
            <a:avLst/>
          </a:prstGeom>
        </p:spPr>
        <p:txBody>
          <a:bodyPr wrap="square">
            <a:spAutoFit/>
          </a:bodyPr>
          <a:lstStyle/>
          <a:p>
            <a:endParaRPr lang="fr-FR" sz="1500" dirty="0" smtClean="0">
              <a:latin typeface="Times New Roman"/>
              <a:cs typeface="Times New Roman"/>
            </a:endParaRPr>
          </a:p>
          <a:p>
            <a:endParaRPr lang="fr-FR" sz="1500" dirty="0">
              <a:latin typeface="Times New Roman"/>
              <a:cs typeface="Times New Roman"/>
            </a:endParaRPr>
          </a:p>
          <a:p>
            <a:endParaRPr lang="fr-CA" sz="2400" b="1" dirty="0" smtClean="0"/>
          </a:p>
          <a:p>
            <a:r>
              <a:rPr lang="fr-CA" sz="2400" b="1" dirty="0" smtClean="0"/>
              <a:t>La </a:t>
            </a:r>
            <a:r>
              <a:rPr lang="fr-CA" sz="2400" b="1" dirty="0"/>
              <a:t>morphologie du papillon adulte</a:t>
            </a:r>
          </a:p>
          <a:p>
            <a:endParaRPr lang="fr-CA" sz="2000" dirty="0" smtClean="0"/>
          </a:p>
          <a:p>
            <a:pPr>
              <a:lnSpc>
                <a:spcPct val="150000"/>
              </a:lnSpc>
            </a:pPr>
            <a:r>
              <a:rPr lang="fr-CA" dirty="0" smtClean="0">
                <a:latin typeface="Times New Roman"/>
                <a:cs typeface="Times New Roman"/>
              </a:rPr>
              <a:t>Le </a:t>
            </a:r>
            <a:r>
              <a:rPr lang="fr-CA" dirty="0">
                <a:latin typeface="Times New Roman"/>
                <a:cs typeface="Times New Roman"/>
              </a:rPr>
              <a:t>corps du papillon adulte est divisé en trois partie : la tête, le thorax, l’abdomen. La tête du papillon comporte les antennes et les yeux, qui sont les principaux organes sensoriels, et aussi la trompe, qui est l’organe lui permettant de s’alimenter. Le thorax sert de point d’ancrage aux deux paires d’ailes et aux six pattes. Finalement, l’abdomen contient les systèmes reproducteur, digestif, nerveux et circulatoire</a:t>
            </a:r>
            <a:r>
              <a:rPr lang="fr-CA" dirty="0" smtClean="0">
                <a:latin typeface="Times New Roman"/>
                <a:cs typeface="Times New Roman"/>
              </a:rPr>
              <a:t>.</a:t>
            </a:r>
            <a:endParaRPr lang="fr-CA" dirty="0">
              <a:latin typeface="Times New Roman"/>
              <a:cs typeface="Times New Roman"/>
            </a:endParaRP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rot="10800000">
            <a:off x="395536" y="260648"/>
            <a:ext cx="810890" cy="648072"/>
          </a:xfrm>
          <a:prstGeom prst="rect">
            <a:avLst/>
          </a:prstGeom>
        </p:spPr>
      </p:pic>
    </p:spTree>
    <p:extLst>
      <p:ext uri="{BB962C8B-B14F-4D97-AF65-F5344CB8AC3E}">
        <p14:creationId xmlns:p14="http://schemas.microsoft.com/office/powerpoint/2010/main" val="23541941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82</a:t>
            </a:fld>
            <a:endParaRPr lang="fr-CA"/>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755575" y="476673"/>
            <a:ext cx="7128793" cy="3672407"/>
          </a:xfrm>
          <a:prstGeom prst="rect">
            <a:avLst/>
          </a:prstGeom>
        </p:spPr>
      </p:pic>
    </p:spTree>
    <p:extLst>
      <p:ext uri="{BB962C8B-B14F-4D97-AF65-F5344CB8AC3E}">
        <p14:creationId xmlns:p14="http://schemas.microsoft.com/office/powerpoint/2010/main" val="1448990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8E0718-3E8F-4FD4-B50D-1D4B3C616353}" type="slidenum">
              <a:rPr lang="fr-CA" smtClean="0"/>
              <a:pPr/>
              <a:t>83</a:t>
            </a:fld>
            <a:endParaRPr lang="fr-CA"/>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755575" y="476673"/>
            <a:ext cx="7128793" cy="3672407"/>
          </a:xfrm>
          <a:prstGeom prst="rect">
            <a:avLst/>
          </a:prstGeom>
        </p:spPr>
      </p:pic>
      <p:sp>
        <p:nvSpPr>
          <p:cNvPr id="7" name="ZoneTexte 6"/>
          <p:cNvSpPr txBox="1"/>
          <p:nvPr/>
        </p:nvSpPr>
        <p:spPr>
          <a:xfrm>
            <a:off x="539552" y="4797152"/>
            <a:ext cx="2664296" cy="1966692"/>
          </a:xfrm>
          <a:prstGeom prst="rect">
            <a:avLst/>
          </a:prstGeom>
          <a:noFill/>
        </p:spPr>
        <p:txBody>
          <a:bodyPr wrap="square" rtlCol="0">
            <a:spAutoFit/>
          </a:bodyPr>
          <a:lstStyle/>
          <a:p>
            <a:r>
              <a:rPr lang="fr-CA" b="1" dirty="0" smtClean="0"/>
              <a:t>NOUVEAU TITRE :</a:t>
            </a:r>
          </a:p>
          <a:p>
            <a:endParaRPr lang="fr-CA" b="1" dirty="0" smtClean="0"/>
          </a:p>
          <a:p>
            <a:pPr>
              <a:lnSpc>
                <a:spcPct val="120000"/>
              </a:lnSpc>
            </a:pPr>
            <a:r>
              <a:rPr lang="fr-CA" dirty="0" smtClean="0">
                <a:latin typeface="Times New Roman"/>
                <a:cs typeface="Times New Roman"/>
              </a:rPr>
              <a:t>Le corps du papillon</a:t>
            </a:r>
          </a:p>
          <a:p>
            <a:pPr>
              <a:lnSpc>
                <a:spcPct val="120000"/>
              </a:lnSpc>
            </a:pPr>
            <a:r>
              <a:rPr lang="fr-CA" dirty="0" smtClean="0">
                <a:latin typeface="Times New Roman"/>
                <a:cs typeface="Times New Roman"/>
              </a:rPr>
              <a:t>L’anatomie du papillon</a:t>
            </a:r>
          </a:p>
          <a:p>
            <a:pPr>
              <a:lnSpc>
                <a:spcPct val="120000"/>
              </a:lnSpc>
            </a:pPr>
            <a:r>
              <a:rPr lang="fr-FR" dirty="0" smtClean="0">
                <a:latin typeface="Times New Roman"/>
                <a:cs typeface="Times New Roman"/>
              </a:rPr>
              <a:t>E</a:t>
            </a:r>
            <a:r>
              <a:rPr lang="fr-CA" dirty="0" err="1" smtClean="0">
                <a:latin typeface="Times New Roman"/>
                <a:cs typeface="Times New Roman"/>
              </a:rPr>
              <a:t>tc</a:t>
            </a:r>
            <a:r>
              <a:rPr lang="fr-CA" dirty="0" smtClean="0">
                <a:latin typeface="Times New Roman"/>
                <a:cs typeface="Times New Roman"/>
              </a:rPr>
              <a:t>. </a:t>
            </a:r>
            <a:endParaRPr lang="fr-CA" dirty="0">
              <a:latin typeface="Times New Roman"/>
              <a:cs typeface="Times New Roman"/>
            </a:endParaRPr>
          </a:p>
          <a:p>
            <a:endParaRPr lang="fr-CA" dirty="0"/>
          </a:p>
        </p:txBody>
      </p:sp>
    </p:spTree>
    <p:extLst>
      <p:ext uri="{BB962C8B-B14F-4D97-AF65-F5344CB8AC3E}">
        <p14:creationId xmlns:p14="http://schemas.microsoft.com/office/powerpoint/2010/main" val="12997179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dirty="0" smtClean="0"/>
              <a:t>6. Remercier les auteurs</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84</a:t>
            </a:fld>
            <a:endParaRPr lang="fr-CA"/>
          </a:p>
        </p:txBody>
      </p:sp>
      <p:pic>
        <p:nvPicPr>
          <p:cNvPr id="7" name="Image 6"/>
          <p:cNvPicPr/>
          <p:nvPr/>
        </p:nvPicPr>
        <p:blipFill>
          <a:blip r:embed="rId2" cstate="print">
            <a:alphaModFix/>
            <a:biLevel thresh="50000"/>
            <a:extLst>
              <a:ext uri="{28A0092B-C50C-407E-A947-70E740481C1C}">
                <a14:useLocalDpi xmlns:a14="http://schemas.microsoft.com/office/drawing/2010/main" val="0"/>
              </a:ext>
            </a:extLst>
          </a:blip>
          <a:stretch>
            <a:fillRect/>
          </a:stretch>
        </p:blipFill>
        <p:spPr>
          <a:xfrm>
            <a:off x="5220072" y="3861048"/>
            <a:ext cx="2719799" cy="1935202"/>
          </a:xfrm>
          <a:prstGeom prst="rect">
            <a:avLst/>
          </a:prstGeom>
        </p:spPr>
      </p:pic>
    </p:spTree>
    <p:extLst>
      <p:ext uri="{BB962C8B-B14F-4D97-AF65-F5344CB8AC3E}">
        <p14:creationId xmlns:p14="http://schemas.microsoft.com/office/powerpoint/2010/main" val="36260444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remercier les auteurs</a:t>
            </a:r>
            <a:endParaRPr lang="fr-CA" dirty="0"/>
          </a:p>
        </p:txBody>
      </p:sp>
      <p:sp>
        <p:nvSpPr>
          <p:cNvPr id="3" name="Espace réservé du contenu 2"/>
          <p:cNvSpPr>
            <a:spLocks noGrp="1"/>
          </p:cNvSpPr>
          <p:nvPr>
            <p:ph idx="1"/>
          </p:nvPr>
        </p:nvSpPr>
        <p:spPr>
          <a:xfrm>
            <a:off x="457200" y="1600200"/>
            <a:ext cx="8435280" cy="4925144"/>
          </a:xfrm>
        </p:spPr>
        <p:txBody>
          <a:bodyPr>
            <a:normAutofit/>
          </a:bodyPr>
          <a:lstStyle/>
          <a:p>
            <a:pPr marL="0" indent="0">
              <a:buNone/>
            </a:pPr>
            <a:r>
              <a:rPr lang="fr-CA" dirty="0" smtClean="0"/>
              <a:t>Ce qu’il faut écrire </a:t>
            </a:r>
            <a:r>
              <a:rPr lang="fr-CA" dirty="0"/>
              <a:t> </a:t>
            </a:r>
            <a:r>
              <a:rPr lang="fr-CA" dirty="0" smtClean="0"/>
              <a:t>dans </a:t>
            </a:r>
            <a:r>
              <a:rPr lang="fr-CA" dirty="0"/>
              <a:t>les remerciements à </a:t>
            </a:r>
            <a:r>
              <a:rPr lang="fr-CA" dirty="0" smtClean="0"/>
              <a:t>l’auteur : </a:t>
            </a:r>
          </a:p>
          <a:p>
            <a:endParaRPr lang="fr-CA" dirty="0"/>
          </a:p>
          <a:p>
            <a:pPr marL="400050" lvl="1" indent="0">
              <a:buNone/>
            </a:pPr>
            <a:r>
              <a:rPr lang="fr-CA" dirty="0" smtClean="0"/>
              <a:t>Nom de l’auteur, prénom. Date de publication. Titre du document. Consulté le </a:t>
            </a:r>
            <a:r>
              <a:rPr lang="fr-CA" i="1" dirty="0" smtClean="0"/>
              <a:t>(date)</a:t>
            </a:r>
            <a:r>
              <a:rPr lang="fr-CA" dirty="0" smtClean="0"/>
              <a:t> à </a:t>
            </a:r>
            <a:r>
              <a:rPr lang="fr-CA" i="1" dirty="0" smtClean="0"/>
              <a:t>(source : adresse Internet)</a:t>
            </a:r>
            <a:r>
              <a:rPr lang="fr-CA" dirty="0" smtClean="0"/>
              <a:t> </a:t>
            </a:r>
          </a:p>
          <a:p>
            <a:pPr marL="400050" lvl="1" indent="0">
              <a:buNone/>
            </a:pPr>
            <a:r>
              <a:rPr lang="fr-CA" dirty="0" smtClean="0"/>
              <a:t>OU</a:t>
            </a:r>
          </a:p>
          <a:p>
            <a:pPr marL="400050" lvl="1" indent="0">
              <a:buNone/>
            </a:pPr>
            <a:r>
              <a:rPr lang="fr-CA" dirty="0" smtClean="0"/>
              <a:t>Personne ou organisme qui publie le site. </a:t>
            </a:r>
            <a:r>
              <a:rPr lang="fr-CA" dirty="0"/>
              <a:t>Date de publication. Titre du document. Consulté le </a:t>
            </a:r>
            <a:r>
              <a:rPr lang="fr-CA" i="1" dirty="0"/>
              <a:t>(date)</a:t>
            </a:r>
            <a:r>
              <a:rPr lang="fr-CA" dirty="0"/>
              <a:t> à </a:t>
            </a:r>
            <a:r>
              <a:rPr lang="fr-CA" i="1" dirty="0"/>
              <a:t>(source : adresse Internet)</a:t>
            </a:r>
            <a:r>
              <a:rPr lang="fr-CA" dirty="0"/>
              <a:t> </a:t>
            </a:r>
          </a:p>
          <a:p>
            <a:pPr marL="400050" lvl="1" indent="0">
              <a:buNone/>
            </a:pP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85</a:t>
            </a:fld>
            <a:endParaRPr lang="fr-CA"/>
          </a:p>
        </p:txBody>
      </p:sp>
    </p:spTree>
    <p:extLst>
      <p:ext uri="{BB962C8B-B14F-4D97-AF65-F5344CB8AC3E}">
        <p14:creationId xmlns:p14="http://schemas.microsoft.com/office/powerpoint/2010/main" val="16047925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Comment remercier les auteurs</a:t>
            </a:r>
            <a:endParaRPr lang="fr-CA" dirty="0"/>
          </a:p>
        </p:txBody>
      </p:sp>
      <p:sp>
        <p:nvSpPr>
          <p:cNvPr id="3" name="Espace réservé du contenu 2"/>
          <p:cNvSpPr>
            <a:spLocks noGrp="1"/>
          </p:cNvSpPr>
          <p:nvPr>
            <p:ph idx="1"/>
          </p:nvPr>
        </p:nvSpPr>
        <p:spPr>
          <a:xfrm>
            <a:off x="457200" y="1600200"/>
            <a:ext cx="8435280" cy="4925144"/>
          </a:xfrm>
        </p:spPr>
        <p:txBody>
          <a:bodyPr>
            <a:normAutofit fontScale="92500" lnSpcReduction="20000"/>
          </a:bodyPr>
          <a:lstStyle/>
          <a:p>
            <a:pPr marL="0" indent="0">
              <a:buNone/>
            </a:pPr>
            <a:r>
              <a:rPr lang="fr-CA" dirty="0" smtClean="0"/>
              <a:t>Ce qu’il faut écrire </a:t>
            </a:r>
            <a:r>
              <a:rPr lang="fr-CA" dirty="0"/>
              <a:t> </a:t>
            </a:r>
            <a:r>
              <a:rPr lang="fr-CA" dirty="0" smtClean="0"/>
              <a:t>dans </a:t>
            </a:r>
            <a:r>
              <a:rPr lang="fr-CA" dirty="0"/>
              <a:t>les remerciements à </a:t>
            </a:r>
            <a:r>
              <a:rPr lang="fr-CA" dirty="0" smtClean="0"/>
              <a:t>l’auteur : </a:t>
            </a:r>
          </a:p>
          <a:p>
            <a:r>
              <a:rPr lang="fr-CA" dirty="0" smtClean="0"/>
              <a:t>Exemples :</a:t>
            </a:r>
            <a:endParaRPr lang="fr-CA" dirty="0"/>
          </a:p>
          <a:p>
            <a:pPr lvl="1"/>
            <a:r>
              <a:rPr lang="fr-CA" dirty="0" smtClean="0"/>
              <a:t>Battaglia, </a:t>
            </a:r>
            <a:r>
              <a:rPr lang="fr-CA" dirty="0"/>
              <a:t>V. </a:t>
            </a:r>
            <a:r>
              <a:rPr lang="fr-CA" dirty="0" smtClean="0"/>
              <a:t>2008. Papillon. Consulté </a:t>
            </a:r>
            <a:r>
              <a:rPr lang="fr-CA" dirty="0"/>
              <a:t>le 24 février </a:t>
            </a:r>
            <a:r>
              <a:rPr lang="fr-CA" dirty="0" smtClean="0"/>
              <a:t>2012 à </a:t>
            </a:r>
            <a:r>
              <a:rPr lang="fr-CA" u="sng" dirty="0">
                <a:hlinkClick r:id="rId2"/>
              </a:rPr>
              <a:t>http://www.dinosoria.com/papillon/</a:t>
            </a:r>
            <a:r>
              <a:rPr lang="fr-CA" u="sng" dirty="0" smtClean="0">
                <a:hlinkClick r:id="rId2"/>
              </a:rPr>
              <a:t>index.htm</a:t>
            </a:r>
            <a:endParaRPr lang="fr-CA" dirty="0"/>
          </a:p>
          <a:p>
            <a:pPr lvl="1"/>
            <a:r>
              <a:rPr lang="fr-CA" dirty="0"/>
              <a:t>Encyclopédie Larousse. </a:t>
            </a:r>
            <a:r>
              <a:rPr lang="fr-CA" dirty="0" smtClean="0"/>
              <a:t>Monarque.</a:t>
            </a:r>
            <a:r>
              <a:rPr lang="fr-CA" dirty="0"/>
              <a:t> Consulté le 24 février </a:t>
            </a:r>
            <a:r>
              <a:rPr lang="fr-CA" dirty="0" smtClean="0"/>
              <a:t>2012 à </a:t>
            </a:r>
            <a:r>
              <a:rPr lang="fr-CA" u="sng" dirty="0" smtClean="0">
                <a:hlinkClick r:id="rId3"/>
              </a:rPr>
              <a:t>http</a:t>
            </a:r>
            <a:r>
              <a:rPr lang="fr-CA" u="sng" dirty="0">
                <a:hlinkClick r:id="rId3"/>
              </a:rPr>
              <a:t>://www.larousse.fr/encyclopedie/vie-sauvage/monarque/184555</a:t>
            </a:r>
            <a:r>
              <a:rPr lang="fr-CA" u="sng" dirty="0" smtClean="0">
                <a:hlinkClick r:id="rId3"/>
              </a:rPr>
              <a:t>#</a:t>
            </a:r>
            <a:endParaRPr lang="fr-CA" dirty="0"/>
          </a:p>
          <a:p>
            <a:pPr lvl="1"/>
            <a:r>
              <a:rPr lang="fr-CA" dirty="0" smtClean="0"/>
              <a:t>La </a:t>
            </a:r>
            <a:r>
              <a:rPr lang="fr-CA" dirty="0"/>
              <a:t>Toile des insectes du </a:t>
            </a:r>
            <a:r>
              <a:rPr lang="fr-CA" dirty="0" smtClean="0"/>
              <a:t>Québec. 2007. Monarque. </a:t>
            </a:r>
            <a:r>
              <a:rPr lang="fr-CA" dirty="0"/>
              <a:t>Consulté le 24 février </a:t>
            </a:r>
            <a:r>
              <a:rPr lang="fr-CA" dirty="0" smtClean="0"/>
              <a:t>2012</a:t>
            </a:r>
            <a:r>
              <a:rPr lang="fr-CA" dirty="0"/>
              <a:t> </a:t>
            </a:r>
            <a:r>
              <a:rPr lang="fr-CA" dirty="0" smtClean="0"/>
              <a:t>à </a:t>
            </a:r>
            <a:r>
              <a:rPr lang="fr-CA" u="sng" dirty="0" smtClean="0">
                <a:hlinkClick r:id="rId4"/>
              </a:rPr>
              <a:t>http</a:t>
            </a:r>
            <a:r>
              <a:rPr lang="fr-CA" u="sng" dirty="0">
                <a:hlinkClick r:id="rId4"/>
              </a:rPr>
              <a:t>://www2.ville.montreal.qc.ca/insectarium/toile/nouveau/menu.php?s=info&amp;p=</a:t>
            </a:r>
            <a:r>
              <a:rPr lang="fr-CA" u="sng" dirty="0" smtClean="0">
                <a:hlinkClick r:id="rId4"/>
              </a:rPr>
              <a:t>fich</a:t>
            </a: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86</a:t>
            </a:fld>
            <a:endParaRPr lang="fr-CA"/>
          </a:p>
        </p:txBody>
      </p:sp>
    </p:spTree>
    <p:extLst>
      <p:ext uri="{BB962C8B-B14F-4D97-AF65-F5344CB8AC3E}">
        <p14:creationId xmlns:p14="http://schemas.microsoft.com/office/powerpoint/2010/main" val="27833480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925144"/>
          </a:xfrm>
        </p:spPr>
        <p:txBody>
          <a:bodyPr>
            <a:normAutofit/>
          </a:bodyPr>
          <a:lstStyle/>
          <a:p>
            <a:pPr marL="0" indent="0">
              <a:buNone/>
            </a:pPr>
            <a:r>
              <a:rPr lang="fr-CA" dirty="0"/>
              <a:t>Remerciements à </a:t>
            </a:r>
            <a:r>
              <a:rPr lang="fr-CA" dirty="0" smtClean="0"/>
              <a:t>l’auteur</a:t>
            </a:r>
            <a:r>
              <a:rPr lang="fr-CA" dirty="0"/>
              <a:t> </a:t>
            </a:r>
            <a:r>
              <a:rPr lang="fr-CA" dirty="0" smtClean="0"/>
              <a:t>- Texte </a:t>
            </a:r>
            <a:r>
              <a:rPr lang="fr-CA" i="1" dirty="0"/>
              <a:t>Les abeilles </a:t>
            </a:r>
            <a:r>
              <a:rPr lang="fr-CA" i="1" dirty="0" smtClean="0"/>
              <a:t>domestiques</a:t>
            </a:r>
            <a:r>
              <a:rPr lang="fr-CA" i="1" dirty="0"/>
              <a:t> </a:t>
            </a:r>
            <a:r>
              <a:rPr lang="fr-CA" sz="2000" u="sng" dirty="0">
                <a:hlinkClick r:id="rId2"/>
              </a:rPr>
              <a:t>http://www1.sites.fse.ulaval.ca/Martine.Mottet/compinf/ressources/exemples/abeille/</a:t>
            </a:r>
            <a:r>
              <a:rPr lang="fr-CA" sz="2000" dirty="0"/>
              <a:t> </a:t>
            </a: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87</a:t>
            </a:fld>
            <a:endParaRPr lang="fr-CA"/>
          </a:p>
        </p:txBody>
      </p:sp>
    </p:spTree>
    <p:extLst>
      <p:ext uri="{BB962C8B-B14F-4D97-AF65-F5344CB8AC3E}">
        <p14:creationId xmlns:p14="http://schemas.microsoft.com/office/powerpoint/2010/main" val="9958378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925144"/>
          </a:xfrm>
        </p:spPr>
        <p:txBody>
          <a:bodyPr>
            <a:normAutofit/>
          </a:bodyPr>
          <a:lstStyle/>
          <a:p>
            <a:pPr marL="0" indent="0">
              <a:buNone/>
            </a:pPr>
            <a:r>
              <a:rPr lang="fr-CA" dirty="0"/>
              <a:t>Remerciements à </a:t>
            </a:r>
            <a:r>
              <a:rPr lang="fr-CA" dirty="0" smtClean="0"/>
              <a:t>l’auteur</a:t>
            </a:r>
            <a:r>
              <a:rPr lang="fr-CA" dirty="0"/>
              <a:t> </a:t>
            </a:r>
            <a:r>
              <a:rPr lang="fr-CA" dirty="0" smtClean="0"/>
              <a:t>- Texte </a:t>
            </a:r>
            <a:r>
              <a:rPr lang="fr-CA" i="1" dirty="0"/>
              <a:t>Les abeilles </a:t>
            </a:r>
            <a:r>
              <a:rPr lang="fr-CA" i="1" dirty="0" smtClean="0"/>
              <a:t>domestiques</a:t>
            </a:r>
            <a:r>
              <a:rPr lang="fr-CA" i="1" dirty="0"/>
              <a:t> </a:t>
            </a:r>
            <a:endParaRPr lang="fr-CA" i="1" dirty="0" smtClean="0"/>
          </a:p>
          <a:p>
            <a:pPr marL="0" indent="0">
              <a:buNone/>
            </a:pPr>
            <a:r>
              <a:rPr lang="fr-CA" sz="2000" u="sng" dirty="0">
                <a:hlinkClick r:id="rId2"/>
              </a:rPr>
              <a:t>http://www1.sites.fse.ulaval.ca/Martine.Mottet/compinf/ressources/exemples/abeille/</a:t>
            </a:r>
            <a:r>
              <a:rPr lang="fr-CA" sz="2000" dirty="0"/>
              <a:t> </a:t>
            </a:r>
          </a:p>
          <a:p>
            <a:pPr marL="0" indent="0">
              <a:buNone/>
            </a:pPr>
            <a:endParaRPr lang="fr-CA" dirty="0"/>
          </a:p>
          <a:p>
            <a:pPr marL="400050" lvl="1" indent="0">
              <a:buNone/>
            </a:pPr>
            <a:r>
              <a:rPr lang="fr-CA" sz="2000" dirty="0"/>
              <a:t>Sicotte, </a:t>
            </a:r>
            <a:r>
              <a:rPr lang="fr-CA" sz="2000" dirty="0" err="1"/>
              <a:t>Andréane</a:t>
            </a:r>
            <a:r>
              <a:rPr lang="fr-CA" sz="2000" dirty="0"/>
              <a:t>. 2012. Les abeilles domestiques. Consulté le 15 mars 2012 à </a:t>
            </a:r>
            <a:r>
              <a:rPr lang="fr-CA" sz="2000" u="sng" dirty="0">
                <a:hlinkClick r:id="rId2"/>
              </a:rPr>
              <a:t>http://www1.sites.fse.ulaval.ca/Martine.Mottet/compinf/ressources/exemples/abeille/</a:t>
            </a:r>
            <a:r>
              <a:rPr lang="fr-CA" sz="2000" dirty="0"/>
              <a:t> </a:t>
            </a: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88</a:t>
            </a:fld>
            <a:endParaRPr lang="fr-CA"/>
          </a:p>
        </p:txBody>
      </p:sp>
    </p:spTree>
    <p:extLst>
      <p:ext uri="{BB962C8B-B14F-4D97-AF65-F5344CB8AC3E}">
        <p14:creationId xmlns:p14="http://schemas.microsoft.com/office/powerpoint/2010/main" val="38758026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925144"/>
          </a:xfrm>
        </p:spPr>
        <p:txBody>
          <a:bodyPr>
            <a:normAutofit/>
          </a:bodyPr>
          <a:lstStyle/>
          <a:p>
            <a:pPr marL="0" indent="0">
              <a:buNone/>
            </a:pPr>
            <a:r>
              <a:rPr lang="fr-CA" dirty="0"/>
              <a:t>Remerciements à </a:t>
            </a:r>
            <a:r>
              <a:rPr lang="fr-CA" dirty="0" smtClean="0"/>
              <a:t>l’auteur</a:t>
            </a:r>
            <a:r>
              <a:rPr lang="fr-CA" dirty="0"/>
              <a:t> </a:t>
            </a:r>
            <a:r>
              <a:rPr lang="fr-CA" dirty="0" smtClean="0"/>
              <a:t>- Texte </a:t>
            </a:r>
            <a:r>
              <a:rPr lang="fr-CA" i="1" dirty="0" smtClean="0"/>
              <a:t>La vie du papillon</a:t>
            </a:r>
          </a:p>
          <a:p>
            <a:pPr marL="0" lvl="1" indent="0">
              <a:buNone/>
            </a:pPr>
            <a:r>
              <a:rPr lang="fr-CA" sz="2000" u="sng" dirty="0">
                <a:hlinkClick r:id="rId2"/>
              </a:rPr>
              <a:t>http://www1.sites.fse.ulaval.ca/Martine.Mottet/compinf/ressources/exemples/papillon/</a:t>
            </a:r>
            <a:r>
              <a:rPr lang="fr-CA" sz="2000" dirty="0"/>
              <a:t> </a:t>
            </a:r>
          </a:p>
          <a:p>
            <a:pPr marL="0" indent="0">
              <a:buNone/>
            </a:pPr>
            <a:endParaRPr lang="fr-CA" dirty="0"/>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89</a:t>
            </a:fld>
            <a:endParaRPr lang="fr-CA"/>
          </a:p>
        </p:txBody>
      </p:sp>
    </p:spTree>
    <p:extLst>
      <p:ext uri="{BB962C8B-B14F-4D97-AF65-F5344CB8AC3E}">
        <p14:creationId xmlns:p14="http://schemas.microsoft.com/office/powerpoint/2010/main" val="1890158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19256" cy="6336704"/>
          </a:xfrm>
        </p:spPr>
        <p:txBody>
          <a:bodyPr>
            <a:noAutofit/>
          </a:bodyPr>
          <a:lstStyle/>
          <a:p>
            <a:pPr marL="0" indent="0">
              <a:buNone/>
            </a:pPr>
            <a:r>
              <a:rPr lang="fr-CA" sz="1400" b="1" dirty="0" smtClean="0">
                <a:latin typeface="Arial"/>
                <a:cs typeface="Arial"/>
              </a:rPr>
              <a:t>	Les </a:t>
            </a:r>
            <a:r>
              <a:rPr lang="fr-CA" sz="1400" b="1" dirty="0">
                <a:latin typeface="Arial"/>
                <a:cs typeface="Arial"/>
              </a:rPr>
              <a:t>abeilles </a:t>
            </a:r>
            <a:r>
              <a:rPr lang="fr-CA" sz="1400" b="1" dirty="0" smtClean="0">
                <a:latin typeface="Arial"/>
                <a:cs typeface="Arial"/>
              </a:rPr>
              <a:t>domestiques</a:t>
            </a:r>
          </a:p>
          <a:p>
            <a:pPr marL="0" indent="0">
              <a:buNone/>
            </a:pPr>
            <a:endParaRPr lang="fr-CA" sz="1400" b="1" dirty="0">
              <a:latin typeface="Times New Roman"/>
              <a:cs typeface="Times New Roman"/>
            </a:endParaRPr>
          </a:p>
          <a:p>
            <a:pPr marL="0" indent="0">
              <a:spcBef>
                <a:spcPts val="0"/>
              </a:spcBef>
              <a:spcAft>
                <a:spcPts val="1200"/>
              </a:spcAft>
              <a:buNone/>
            </a:pPr>
            <a:r>
              <a:rPr lang="fr-CA" sz="1400" dirty="0">
                <a:latin typeface="Times New Roman"/>
                <a:cs typeface="Times New Roman"/>
              </a:rPr>
              <a:t>Les abeilles domestiques sont les insectes qui produisent le miel à partir du pollen de trèfles, de bleuets et de framboisiers, par exemple.</a:t>
            </a:r>
            <a:r>
              <a:rPr lang="fr-CA" sz="1400" i="1" dirty="0">
                <a:latin typeface="Times New Roman"/>
                <a:cs typeface="Times New Roman"/>
              </a:rPr>
              <a:t> </a:t>
            </a:r>
            <a:r>
              <a:rPr lang="fr-CA" sz="1400" dirty="0">
                <a:latin typeface="Times New Roman"/>
                <a:cs typeface="Times New Roman"/>
              </a:rPr>
              <a:t>La production du miel nécessite une bonne répartition des rôles et nécessite beaucoup de travail de la part de si petites créatures. La fabrication du miel est un processus complexe. La fabrication du miel comporte plusieurs étapes</a:t>
            </a:r>
            <a:r>
              <a:rPr lang="fr-CA" sz="1400" dirty="0" smtClean="0">
                <a:latin typeface="Times New Roman"/>
                <a:cs typeface="Times New Roman"/>
              </a:rPr>
              <a:t>.</a:t>
            </a:r>
            <a:endParaRPr lang="fr-CA" sz="1400" dirty="0">
              <a:latin typeface="Times New Roman"/>
              <a:cs typeface="Times New Roman"/>
            </a:endParaRPr>
          </a:p>
          <a:p>
            <a:pPr marL="0" indent="0">
              <a:spcBef>
                <a:spcPts val="0"/>
              </a:spcBef>
              <a:spcAft>
                <a:spcPts val="1200"/>
              </a:spcAft>
              <a:buNone/>
            </a:pPr>
            <a:r>
              <a:rPr lang="fr-CA" sz="1400" dirty="0" smtClean="0">
                <a:latin typeface="Times New Roman"/>
                <a:cs typeface="Times New Roman"/>
              </a:rPr>
              <a:t>Les </a:t>
            </a:r>
            <a:r>
              <a:rPr lang="fr-CA" sz="1400" dirty="0">
                <a:latin typeface="Times New Roman"/>
                <a:cs typeface="Times New Roman"/>
              </a:rPr>
              <a:t>abeilles sont des insectes ayant une organisation sociale hautement élaborée. Il existe trois sortes d’abeilles : la reine, les faux-bourdons et les ouvrières. Chacune a des responsabilités distinctes dans la ruche</a:t>
            </a:r>
            <a:r>
              <a:rPr lang="fr-CA" sz="1400" dirty="0" smtClean="0">
                <a:latin typeface="Times New Roman"/>
                <a:cs typeface="Times New Roman"/>
              </a:rPr>
              <a:t>.</a:t>
            </a:r>
            <a:endParaRPr lang="fr-CA" sz="1400" dirty="0">
              <a:latin typeface="Times New Roman"/>
              <a:cs typeface="Times New Roman"/>
            </a:endParaRPr>
          </a:p>
          <a:p>
            <a:pPr marL="0" indent="0">
              <a:spcBef>
                <a:spcPts val="0"/>
              </a:spcBef>
              <a:spcAft>
                <a:spcPts val="1200"/>
              </a:spcAft>
              <a:buNone/>
            </a:pPr>
            <a:r>
              <a:rPr lang="fr-CA" sz="1400" dirty="0" smtClean="0">
                <a:latin typeface="Times New Roman"/>
                <a:cs typeface="Times New Roman"/>
              </a:rPr>
              <a:t>La </a:t>
            </a:r>
            <a:r>
              <a:rPr lang="fr-CA" sz="1400" dirty="0">
                <a:latin typeface="Times New Roman"/>
                <a:cs typeface="Times New Roman"/>
              </a:rPr>
              <a:t>reine est la plus grosse abeille de la ruche. Son rôle consiste à pondre les œufs qui donneront naissance à toutes les autres abeilles de la colonie</a:t>
            </a:r>
            <a:r>
              <a:rPr lang="fr-CA" sz="1400" dirty="0" smtClean="0">
                <a:latin typeface="Times New Roman"/>
                <a:cs typeface="Times New Roman"/>
              </a:rPr>
              <a:t>.</a:t>
            </a:r>
            <a:endParaRPr lang="fr-CA" sz="1400" dirty="0">
              <a:latin typeface="Times New Roman"/>
              <a:cs typeface="Times New Roman"/>
            </a:endParaRPr>
          </a:p>
          <a:p>
            <a:pPr marL="0" indent="0">
              <a:spcBef>
                <a:spcPts val="0"/>
              </a:spcBef>
              <a:spcAft>
                <a:spcPts val="1200"/>
              </a:spcAft>
              <a:buNone/>
            </a:pPr>
            <a:r>
              <a:rPr lang="fr-CA" sz="1400" dirty="0" smtClean="0">
                <a:latin typeface="Times New Roman"/>
                <a:cs typeface="Times New Roman"/>
              </a:rPr>
              <a:t>Les </a:t>
            </a:r>
            <a:r>
              <a:rPr lang="fr-CA" sz="1400" dirty="0">
                <a:latin typeface="Times New Roman"/>
                <a:cs typeface="Times New Roman"/>
              </a:rPr>
              <a:t>faux-bourdons sont les abeilles mâles de la colonie. Ils assurent la fécondation d’une future reine</a:t>
            </a:r>
            <a:r>
              <a:rPr lang="fr-CA" sz="1400" dirty="0" smtClean="0">
                <a:latin typeface="Times New Roman"/>
                <a:cs typeface="Times New Roman"/>
              </a:rPr>
              <a:t>.</a:t>
            </a:r>
            <a:endParaRPr lang="fr-CA" sz="1400" b="1" dirty="0" smtClean="0">
              <a:latin typeface="Times New Roman"/>
              <a:cs typeface="Times New Roman"/>
            </a:endParaRPr>
          </a:p>
          <a:p>
            <a:pPr marL="0" indent="0">
              <a:spcBef>
                <a:spcPts val="0"/>
              </a:spcBef>
              <a:spcAft>
                <a:spcPts val="1200"/>
              </a:spcAft>
              <a:buNone/>
            </a:pPr>
            <a:r>
              <a:rPr lang="fr-CA" sz="1400" dirty="0" smtClean="0">
                <a:latin typeface="Times New Roman"/>
                <a:cs typeface="Times New Roman"/>
              </a:rPr>
              <a:t>Les </a:t>
            </a:r>
            <a:r>
              <a:rPr lang="fr-CA" sz="1400" dirty="0">
                <a:latin typeface="Times New Roman"/>
                <a:cs typeface="Times New Roman"/>
              </a:rPr>
              <a:t>ouvrières assument à elles seules toutes les autres fonctions essentielles au bon fonctionnement de la ruche. Chacune d’entre elles remplit plusieurs rôles au cours de sa vie. Les ouvrières exécutent des tâches d’entretien : elles nettoient la ruche et elles bâtissent les alvéoles de la ruche.  Elles assurent aussi la protection de la ruche : elles la gardent des intrus et elles la ventilent pour en assurer la bonne température. Enfin, les ouvrières subviennent aux besoins d’approvisionnement en nourriture : elles nourrissent les larves et elles butinent les fleurs afin de fournir à la ruche le pollen nécessaire à la fabrication du miel. </a:t>
            </a:r>
            <a:endParaRPr lang="fr-CA" sz="1400" dirty="0" smtClean="0">
              <a:latin typeface="Times New Roman"/>
              <a:cs typeface="Times New Roman"/>
            </a:endParaRPr>
          </a:p>
          <a:p>
            <a:pPr marL="0" indent="0">
              <a:buNone/>
            </a:pPr>
            <a:endParaRPr lang="fr-CA" sz="1400" dirty="0">
              <a:latin typeface="Times New Roman"/>
              <a:cs typeface="Times New Roman"/>
            </a:endParaRPr>
          </a:p>
          <a:p>
            <a:pPr marL="0" indent="0">
              <a:buNone/>
            </a:pPr>
            <a:r>
              <a:rPr lang="fr-CA" sz="1200" b="1" dirty="0">
                <a:latin typeface="Arial"/>
                <a:cs typeface="Arial"/>
              </a:rPr>
              <a:t>La fabrication du miel</a:t>
            </a:r>
          </a:p>
          <a:p>
            <a:pPr marL="0" indent="0">
              <a:buNone/>
            </a:pPr>
            <a:r>
              <a:rPr lang="fr-CA" sz="1400" dirty="0">
                <a:latin typeface="Times New Roman"/>
                <a:cs typeface="Times New Roman"/>
              </a:rPr>
              <a:t>La fabrication du miel est un processus complexe. La fabrication commence par la récolte du pollen par les abeilles ouvrières. Ces abeilles rapportent ensuite le pollen aux autres ouvrières de la ruche qui le mélange à leur salive pour en faire du miel. Les ouvrières déposent alors le miel dans les alvéoles de la ruche. Elles le ventilent durant quelques jours afin que celui-ci durcisse et ait une bonne consistance. Les ouvrières ferment finalement l’alvéole avec de la cire. Le miel est alors enfin prêt à être consommé durant l’hiver.</a:t>
            </a:r>
          </a:p>
          <a:p>
            <a:endParaRPr lang="fr-CA" sz="1400" dirty="0">
              <a:latin typeface="Arial"/>
              <a:cs typeface="Arial"/>
            </a:endParaRP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9</a:t>
            </a:fld>
            <a:endParaRPr lang="fr-CA"/>
          </a:p>
        </p:txBody>
      </p:sp>
      <p:pic>
        <p:nvPicPr>
          <p:cNvPr id="6" name="Image 5"/>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67544" y="116632"/>
            <a:ext cx="734315" cy="648072"/>
          </a:xfrm>
          <a:prstGeom prst="rect">
            <a:avLst/>
          </a:prstGeom>
        </p:spPr>
      </p:pic>
    </p:spTree>
    <p:extLst>
      <p:ext uri="{BB962C8B-B14F-4D97-AF65-F5344CB8AC3E}">
        <p14:creationId xmlns:p14="http://schemas.microsoft.com/office/powerpoint/2010/main" val="39048095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925144"/>
          </a:xfrm>
        </p:spPr>
        <p:txBody>
          <a:bodyPr>
            <a:normAutofit/>
          </a:bodyPr>
          <a:lstStyle/>
          <a:p>
            <a:pPr marL="0" indent="0">
              <a:buNone/>
            </a:pPr>
            <a:r>
              <a:rPr lang="fr-CA" dirty="0"/>
              <a:t>Remerciements à </a:t>
            </a:r>
            <a:r>
              <a:rPr lang="fr-CA" dirty="0" smtClean="0"/>
              <a:t>l’auteur</a:t>
            </a:r>
            <a:r>
              <a:rPr lang="fr-CA" dirty="0"/>
              <a:t> </a:t>
            </a:r>
            <a:r>
              <a:rPr lang="fr-CA" dirty="0" smtClean="0"/>
              <a:t>- Texte </a:t>
            </a:r>
            <a:r>
              <a:rPr lang="fr-CA" i="1" dirty="0" smtClean="0"/>
              <a:t>La vie du papillon</a:t>
            </a:r>
          </a:p>
          <a:p>
            <a:pPr marL="0" lvl="1" indent="0">
              <a:buNone/>
            </a:pPr>
            <a:r>
              <a:rPr lang="fr-CA" sz="2000" u="sng" dirty="0">
                <a:hlinkClick r:id="rId2"/>
              </a:rPr>
              <a:t>http://www1.sites.fse.ulaval.ca/Martine.Mottet/compinf/ressources/exemples/papillon/</a:t>
            </a:r>
            <a:r>
              <a:rPr lang="fr-CA" sz="2000" dirty="0"/>
              <a:t> </a:t>
            </a:r>
          </a:p>
          <a:p>
            <a:pPr marL="0" indent="0">
              <a:buNone/>
            </a:pPr>
            <a:endParaRPr lang="fr-CA" dirty="0"/>
          </a:p>
          <a:p>
            <a:pPr marL="400050" lvl="1" indent="0">
              <a:buNone/>
            </a:pPr>
            <a:r>
              <a:rPr lang="fr-CA" sz="2000" dirty="0"/>
              <a:t>Sicotte, </a:t>
            </a:r>
            <a:r>
              <a:rPr lang="fr-CA" sz="2000" dirty="0" err="1"/>
              <a:t>Andréane</a:t>
            </a:r>
            <a:r>
              <a:rPr lang="fr-CA" sz="2000" dirty="0"/>
              <a:t>. 2012. La vie du papillon. Consulté le 15 mars 2012 à </a:t>
            </a:r>
            <a:r>
              <a:rPr lang="fr-CA" sz="2000" u="sng" dirty="0">
                <a:hlinkClick r:id="rId2"/>
              </a:rPr>
              <a:t>http://www1.sites.fse.ulaval.ca/Martine.Mottet/compinf/ressources/exemples/papillon/</a:t>
            </a:r>
            <a:r>
              <a:rPr lang="fr-CA" sz="2000" dirty="0"/>
              <a:t> </a:t>
            </a:r>
          </a:p>
        </p:txBody>
      </p:sp>
      <p:sp>
        <p:nvSpPr>
          <p:cNvPr id="4" name="Espace réservé du numéro de diapositive 3"/>
          <p:cNvSpPr>
            <a:spLocks noGrp="1"/>
          </p:cNvSpPr>
          <p:nvPr>
            <p:ph type="sldNum" sz="quarter" idx="12"/>
          </p:nvPr>
        </p:nvSpPr>
        <p:spPr/>
        <p:txBody>
          <a:bodyPr/>
          <a:lstStyle/>
          <a:p>
            <a:fld id="{D28E0718-3E8F-4FD4-B50D-1D4B3C616353}" type="slidenum">
              <a:rPr lang="fr-CA" smtClean="0"/>
              <a:pPr/>
              <a:t>90</a:t>
            </a:fld>
            <a:endParaRPr lang="fr-CA"/>
          </a:p>
        </p:txBody>
      </p:sp>
    </p:spTree>
    <p:extLst>
      <p:ext uri="{BB962C8B-B14F-4D97-AF65-F5344CB8AC3E}">
        <p14:creationId xmlns:p14="http://schemas.microsoft.com/office/powerpoint/2010/main" val="3143390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13840</TotalTime>
  <Words>2800</Words>
  <Application>Microsoft Office PowerPoint</Application>
  <PresentationFormat>Affichage à l'écran (4:3)</PresentationFormat>
  <Paragraphs>684</Paragraphs>
  <Slides>90</Slides>
  <Notes>10</Notes>
  <HiddenSlides>0</HiddenSlides>
  <MMClips>0</MMClips>
  <ScaleCrop>false</ScaleCrop>
  <HeadingPairs>
    <vt:vector size="4" baseType="variant">
      <vt:variant>
        <vt:lpstr>Thème</vt:lpstr>
      </vt:variant>
      <vt:variant>
        <vt:i4>1</vt:i4>
      </vt:variant>
      <vt:variant>
        <vt:lpstr>Titres des diapositives</vt:lpstr>
      </vt:variant>
      <vt:variant>
        <vt:i4>90</vt:i4>
      </vt:variant>
    </vt:vector>
  </HeadingPairs>
  <TitlesOfParts>
    <vt:vector size="91" baseType="lpstr">
      <vt:lpstr>Thème Office</vt:lpstr>
      <vt:lpstr>Prendre des notes, résumer et citer ses sources</vt:lpstr>
      <vt:lpstr>Les stratégies pour prendre des notes et résumer un texte</vt:lpstr>
      <vt:lpstr>Présentation PowerPoint</vt:lpstr>
      <vt:lpstr>1. Survoler un texte informatif</vt:lpstr>
      <vt:lpstr>Comment survoler un texte informatif</vt:lpstr>
      <vt:lpstr>Présentation PowerPoint</vt:lpstr>
      <vt:lpstr>2. Faire une lecture approfondie</vt:lpstr>
      <vt:lpstr>Comment faire  une lecture approfondie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 Rédiger un résumé</vt:lpstr>
      <vt:lpstr>Comment rédiger un résumé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Prendre des notes</vt:lpstr>
      <vt:lpstr>Comment prendre des notes</vt:lpstr>
      <vt:lpstr>Comment prendre des notes</vt:lpstr>
      <vt:lpstr>Comment prendre des notes</vt:lpstr>
      <vt:lpstr>Comment prendre des notes</vt:lpstr>
      <vt:lpstr>Comment prendre des notes</vt:lpstr>
      <vt:lpstr>Comment prendre des notes</vt:lpstr>
      <vt:lpstr>Comment prendre des notes</vt:lpstr>
      <vt:lpstr>Présentation PowerPoint</vt:lpstr>
      <vt:lpstr>Présentation PowerPoint</vt:lpstr>
      <vt:lpstr>Présentation PowerPoint</vt:lpstr>
      <vt:lpstr>Présentation PowerPoint</vt:lpstr>
      <vt:lpstr>Présentation PowerPoint</vt:lpstr>
      <vt:lpstr>Présentation PowerPoint</vt:lpstr>
      <vt:lpstr>4. Trouver l’idée principale</vt:lpstr>
      <vt:lpstr>Comment trouver l’idée principale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vie du papillon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6. Remercier les auteurs</vt:lpstr>
      <vt:lpstr>Comment remercier les auteurs</vt:lpstr>
      <vt:lpstr>Comment remercier les auteurs</vt:lpstr>
      <vt:lpstr>Présentation PowerPoint</vt:lpstr>
      <vt:lpstr>Présentation PowerPoint</vt:lpstr>
      <vt:lpstr>Présentation PowerPoint</vt:lpstr>
      <vt:lpstr>Présentation PowerPoint</vt:lpstr>
    </vt:vector>
  </TitlesOfParts>
  <Company>Université Laval - FSE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Prendre des notes, résumer un texte, résumer plusieurs textes et citer ses sources</dc:title>
  <dc:creator>Martine Mottet</dc:creator>
  <cp:lastModifiedBy>Martine Mottet</cp:lastModifiedBy>
  <cp:revision>238</cp:revision>
  <dcterms:created xsi:type="dcterms:W3CDTF">2012-02-23T20:56:15Z</dcterms:created>
  <dcterms:modified xsi:type="dcterms:W3CDTF">2013-10-14T18:25:24Z</dcterms:modified>
</cp:coreProperties>
</file>